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60" r:id="rId5"/>
    <p:sldId id="262" r:id="rId6"/>
    <p:sldId id="263" r:id="rId7"/>
    <p:sldId id="266" r:id="rId8"/>
    <p:sldId id="261" r:id="rId9"/>
    <p:sldId id="264" r:id="rId10"/>
    <p:sldId id="265" r:id="rId11"/>
    <p:sldId id="273" r:id="rId12"/>
    <p:sldId id="267" r:id="rId13"/>
    <p:sldId id="268" r:id="rId14"/>
    <p:sldId id="269" r:id="rId15"/>
    <p:sldId id="277" r:id="rId16"/>
    <p:sldId id="279" r:id="rId17"/>
    <p:sldId id="274" r:id="rId18"/>
    <p:sldId id="257" r:id="rId19"/>
    <p:sldId id="276" r:id="rId20"/>
    <p:sldId id="280" r:id="rId21"/>
    <p:sldId id="275" r:id="rId22"/>
    <p:sldId id="270" r:id="rId23"/>
    <p:sldId id="271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29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090D-1F2B-4AAC-B799-7EB5FBECFE88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14DB3-5C21-44CB-A0AA-BF4A75CB2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448-B23B-4569-A97D-18C2DBAAA896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68A2C-F1E4-479B-B8AC-EBF7212E2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F2E1-501B-4435-B7EF-B135080275EF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27271-5143-49AD-A6FB-CD7F50EE7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FC0F-D5FC-4A8B-9961-157C33EEB55F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193B2-3B0B-40A3-94C2-FE3E42CA6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1F6A3-6283-4C6F-9322-F1D00D0E36A3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C646-4A55-40FE-9CEC-F16B4EB9E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53086-5669-41C9-8575-4DA50AC9D16C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CFE81-1DC5-48E2-A84B-1B05069B1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5093-C88A-4663-9A32-FB17B9462F99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DA0C-2FAF-4593-989E-6FA176B64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71FEA-6FD9-489B-8F47-ADBFB1DA942F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5CB99-3895-4A58-9385-C5D5DC69A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03BBD-95B5-48E4-B862-B2073D5BA3A5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E407-764C-4762-84B6-797EFA6DD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CFE2B-EA23-47B2-A50A-5AC4D79024DB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0F73-540F-46C1-B8DE-FF1F6A62F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8217B-10CE-4935-9684-62DCB3AB6841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FE0C-FB1A-45F3-BF89-E22EB5850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DADF0B-945C-4103-914F-1D9EB697CE52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03D71F-63BB-487D-8B10-13101F189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A2%D0%BC%D0%B8%D0%BD_%D0%BE%D0%B1%D1%8B%D0%BA%D0%BD%D0%BE%D0%B2%D0%B5%D0%BD%D0%BD%D1%8B%D0%B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571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cap="all" dirty="0" smtClean="0"/>
              <a:t>Підклас </a:t>
            </a:r>
            <a:r>
              <a:rPr lang="uk-UA" b="1" cap="all" dirty="0" err="1" smtClean="0"/>
              <a:t>Розиди</a:t>
            </a:r>
            <a:r>
              <a:rPr lang="uk-UA" b="1" cap="all" dirty="0" smtClean="0"/>
              <a:t> – </a:t>
            </a:r>
            <a:r>
              <a:rPr lang="uk-UA" b="1" i="1" cap="all" dirty="0" err="1" smtClean="0"/>
              <a:t>Rоsidae</a:t>
            </a:r>
            <a:r>
              <a:rPr lang="uk-UA" b="1" cap="all" dirty="0" smtClean="0"/>
              <a:t> </a:t>
            </a:r>
            <a:r>
              <a:rPr lang="uk-UA" b="1" dirty="0" smtClean="0"/>
              <a:t>(продовження)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000250"/>
            <a:ext cx="8429625" cy="4643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1</a:t>
            </a:r>
            <a:r>
              <a:rPr lang="uk-UA" b="1" i="1" dirty="0" smtClean="0">
                <a:solidFill>
                  <a:schemeClr val="tx1"/>
                </a:solidFill>
              </a:rPr>
              <a:t>. Порядок </a:t>
            </a:r>
            <a:r>
              <a:rPr lang="uk-UA" b="1" i="1" dirty="0" err="1" smtClean="0">
                <a:solidFill>
                  <a:schemeClr val="tx1"/>
                </a:solidFill>
              </a:rPr>
              <a:t>Селероцвіті</a:t>
            </a:r>
            <a:r>
              <a:rPr lang="uk-UA" b="1" i="1" dirty="0" smtClean="0">
                <a:solidFill>
                  <a:schemeClr val="tx1"/>
                </a:solidFill>
              </a:rPr>
              <a:t>, або </a:t>
            </a:r>
            <a:r>
              <a:rPr lang="uk-UA" b="1" i="1" dirty="0" err="1" smtClean="0">
                <a:solidFill>
                  <a:schemeClr val="tx1"/>
                </a:solidFill>
              </a:rPr>
              <a:t>Аралієцвіті</a:t>
            </a:r>
            <a:r>
              <a:rPr lang="uk-UA" b="1" i="1" dirty="0" smtClean="0">
                <a:solidFill>
                  <a:schemeClr val="tx1"/>
                </a:solidFill>
              </a:rPr>
              <a:t> – </a:t>
            </a:r>
            <a:r>
              <a:rPr lang="uk-UA" b="1" i="1" dirty="0" err="1" smtClean="0">
                <a:solidFill>
                  <a:schemeClr val="tx1"/>
                </a:solidFill>
              </a:rPr>
              <a:t>Арiales</a:t>
            </a:r>
            <a:r>
              <a:rPr lang="uk-UA" b="1" i="1" dirty="0" smtClean="0">
                <a:solidFill>
                  <a:schemeClr val="tx1"/>
                </a:solidFill>
              </a:rPr>
              <a:t>, або </a:t>
            </a:r>
            <a:r>
              <a:rPr lang="uk-UA" b="1" i="1" dirty="0" err="1" smtClean="0">
                <a:solidFill>
                  <a:schemeClr val="tx1"/>
                </a:solidFill>
              </a:rPr>
              <a:t>Araliales</a:t>
            </a: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Родина Селерові, або Зонтичні – </a:t>
            </a:r>
            <a:r>
              <a:rPr lang="uk-UA" i="1" dirty="0" err="1" smtClean="0">
                <a:solidFill>
                  <a:schemeClr val="tx1"/>
                </a:solidFill>
              </a:rPr>
              <a:t>Apiaceae</a:t>
            </a:r>
            <a:r>
              <a:rPr lang="uk-UA" i="1" dirty="0" smtClean="0">
                <a:solidFill>
                  <a:schemeClr val="tx1"/>
                </a:solidFill>
              </a:rPr>
              <a:t>, </a:t>
            </a:r>
            <a:r>
              <a:rPr lang="uk-UA" dirty="0" smtClean="0">
                <a:solidFill>
                  <a:schemeClr val="tx1"/>
                </a:solidFill>
              </a:rPr>
              <a:t>або </a:t>
            </a:r>
            <a:r>
              <a:rPr lang="uk-UA" i="1" dirty="0" err="1" smtClean="0">
                <a:solidFill>
                  <a:schemeClr val="tx1"/>
                </a:solidFill>
              </a:rPr>
              <a:t>Umbellifera</a:t>
            </a:r>
            <a:endParaRPr lang="uk-UA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chemeClr val="tx1"/>
                </a:solidFill>
              </a:rPr>
              <a:t>2. Порядок </a:t>
            </a:r>
            <a:r>
              <a:rPr lang="uk-UA" b="1" i="1" dirty="0" err="1" smtClean="0">
                <a:solidFill>
                  <a:schemeClr val="tx1"/>
                </a:solidFill>
              </a:rPr>
              <a:t>Черсакоцвіті</a:t>
            </a:r>
            <a:r>
              <a:rPr lang="uk-UA" b="1" i="1" dirty="0" smtClean="0">
                <a:solidFill>
                  <a:schemeClr val="tx1"/>
                </a:solidFill>
              </a:rPr>
              <a:t> – </a:t>
            </a:r>
            <a:r>
              <a:rPr lang="uk-UA" b="1" i="1" dirty="0" err="1" smtClean="0">
                <a:solidFill>
                  <a:schemeClr val="tx1"/>
                </a:solidFill>
              </a:rPr>
              <a:t>Dipsacales</a:t>
            </a: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Родина Жимолостеві – </a:t>
            </a:r>
            <a:r>
              <a:rPr lang="uk-UA" i="1" dirty="0" err="1" smtClean="0">
                <a:solidFill>
                  <a:schemeClr val="tx1"/>
                </a:solidFill>
              </a:rPr>
              <a:t>Caprifoliaceae</a:t>
            </a: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Родина Калинові – </a:t>
            </a:r>
            <a:r>
              <a:rPr lang="uk-UA" i="1" dirty="0" err="1" smtClean="0">
                <a:solidFill>
                  <a:schemeClr val="tx1"/>
                </a:solidFill>
              </a:rPr>
              <a:t>Viburnaceae</a:t>
            </a:r>
            <a:r>
              <a:rPr lang="uk-UA" i="1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Родина Бузинові – </a:t>
            </a:r>
            <a:r>
              <a:rPr lang="uk-UA" i="1" dirty="0" err="1" smtClean="0">
                <a:solidFill>
                  <a:schemeClr val="tx1"/>
                </a:solidFill>
              </a:rPr>
              <a:t>Sambucaceae</a:t>
            </a:r>
            <a:r>
              <a:rPr lang="uk-UA" i="1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b="1" dirty="0" smtClean="0"/>
              <a:t>Любисток л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vi-VN" b="1" dirty="0" smtClean="0"/>
              <a:t>карс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ькій</a:t>
            </a:r>
            <a:r>
              <a:rPr lang="vi-VN" dirty="0" smtClean="0"/>
              <a:t>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vi-VN" dirty="0" smtClean="0"/>
              <a:t>(</a:t>
            </a:r>
            <a:r>
              <a:rPr lang="en-US" i="1" dirty="0" err="1" smtClean="0"/>
              <a:t>Levisticum</a:t>
            </a:r>
            <a:r>
              <a:rPr lang="en-US" i="1" dirty="0" smtClean="0"/>
              <a:t> </a:t>
            </a:r>
            <a:r>
              <a:rPr lang="en-US" i="1" dirty="0" err="1" smtClean="0"/>
              <a:t>officinále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22530" name="Picture 2" descr="Levisticum officinale - Köhler–s Medizinal-Pflanzen-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4214813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Любисток лекарстве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714500"/>
            <a:ext cx="44815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Паспорт родини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uk-UA" smtClean="0">
                <a:solidFill>
                  <a:schemeClr val="accent2"/>
                </a:solidFill>
              </a:rPr>
              <a:t>Caprifoliaceae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5357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Родів – </a:t>
            </a:r>
            <a:r>
              <a:rPr lang="en-US" smtClean="0">
                <a:latin typeface="Times New Roman" pitchFamily="18" charset="0"/>
              </a:rPr>
              <a:t>13</a:t>
            </a:r>
            <a:r>
              <a:rPr lang="uk-UA" smtClean="0">
                <a:latin typeface="Times New Roman" pitchFamily="18" charset="0"/>
              </a:rPr>
              <a:t>, видів – </a:t>
            </a:r>
            <a:r>
              <a:rPr lang="en-US" smtClean="0">
                <a:latin typeface="Times New Roman" pitchFamily="18" charset="0"/>
              </a:rPr>
              <a:t>29</a:t>
            </a:r>
            <a:r>
              <a:rPr lang="uk-UA" smtClean="0">
                <a:latin typeface="Times New Roman" pitchFamily="18" charset="0"/>
              </a:rPr>
              <a:t>0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Розповсюдження –</a:t>
            </a:r>
            <a:r>
              <a:rPr lang="en-US" smtClean="0">
                <a:latin typeface="Times New Roman" pitchFamily="18" charset="0"/>
              </a:rPr>
              <a:t> </a:t>
            </a:r>
            <a:r>
              <a:rPr lang="uk-UA" smtClean="0">
                <a:latin typeface="Times New Roman" pitchFamily="18" charset="0"/>
              </a:rPr>
              <a:t>в позатропічних областях Північної півкулі, небагато у тропічних горах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Життєві форми – дерева, кущі, ліани або трави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Квітка</a:t>
            </a:r>
            <a:r>
              <a:rPr lang="uk-UA" b="1" smtClean="0">
                <a:latin typeface="Times New Roman" pitchFamily="18" charset="0"/>
                <a:cs typeface="Arial" charset="0"/>
              </a:rPr>
              <a:t>*або ↑</a:t>
            </a:r>
            <a:r>
              <a:rPr lang="uk-UA" b="1" smtClean="0">
                <a:latin typeface="Times New Roman" pitchFamily="18" charset="0"/>
              </a:rPr>
              <a:t> К</a:t>
            </a:r>
            <a:r>
              <a:rPr lang="uk-UA" b="1" baseline="-25000" smtClean="0">
                <a:latin typeface="Times New Roman" pitchFamily="18" charset="0"/>
              </a:rPr>
              <a:t>(3-5)</a:t>
            </a:r>
            <a:r>
              <a:rPr lang="uk-UA" b="1" smtClean="0">
                <a:latin typeface="Times New Roman" pitchFamily="18" charset="0"/>
              </a:rPr>
              <a:t>С</a:t>
            </a:r>
            <a:r>
              <a:rPr lang="en-US" b="1" baseline="-25000" smtClean="0">
                <a:latin typeface="Times New Roman" pitchFamily="18" charset="0"/>
              </a:rPr>
              <a:t>(</a:t>
            </a:r>
            <a:r>
              <a:rPr lang="uk-UA" b="1" baseline="-25000" smtClean="0">
                <a:latin typeface="Times New Roman" pitchFamily="18" charset="0"/>
              </a:rPr>
              <a:t>3-</a:t>
            </a:r>
            <a:r>
              <a:rPr lang="en-US" b="1" baseline="-25000" smtClean="0">
                <a:latin typeface="Times New Roman" pitchFamily="18" charset="0"/>
              </a:rPr>
              <a:t>5)</a:t>
            </a:r>
            <a:r>
              <a:rPr lang="uk-UA" b="1" smtClean="0">
                <a:latin typeface="Times New Roman" pitchFamily="18" charset="0"/>
              </a:rPr>
              <a:t>А</a:t>
            </a:r>
            <a:r>
              <a:rPr lang="en-US" b="1" baseline="-25000" smtClean="0">
                <a:latin typeface="Times New Roman" pitchFamily="18" charset="0"/>
              </a:rPr>
              <a:t>(</a:t>
            </a:r>
            <a:r>
              <a:rPr lang="uk-UA" b="1" baseline="-25000" smtClean="0">
                <a:latin typeface="Times New Roman" pitchFamily="18" charset="0"/>
              </a:rPr>
              <a:t>2-</a:t>
            </a:r>
            <a:r>
              <a:rPr lang="en-US" b="1" baseline="-25000" smtClean="0">
                <a:latin typeface="Times New Roman" pitchFamily="18" charset="0"/>
              </a:rPr>
              <a:t>5)</a:t>
            </a:r>
            <a:r>
              <a:rPr lang="en-US" b="1" smtClean="0">
                <a:latin typeface="Times New Roman" pitchFamily="18" charset="0"/>
              </a:rPr>
              <a:t>G</a:t>
            </a:r>
            <a:r>
              <a:rPr lang="uk-UA" b="1" baseline="-25000" smtClean="0">
                <a:latin typeface="Times New Roman" pitchFamily="18" charset="0"/>
              </a:rPr>
              <a:t>(3</a:t>
            </a:r>
            <a:r>
              <a:rPr lang="en-US" b="1" baseline="-25000" smtClean="0">
                <a:latin typeface="Times New Roman" pitchFamily="18" charset="0"/>
              </a:rPr>
              <a:t>-</a:t>
            </a:r>
            <a:r>
              <a:rPr lang="uk-UA" b="1" baseline="-25000" smtClean="0">
                <a:latin typeface="Times New Roman" pitchFamily="18" charset="0"/>
              </a:rPr>
              <a:t>9) </a:t>
            </a:r>
            <a:r>
              <a:rPr lang="uk-UA" sz="2000" b="1" baseline="-25000" smtClean="0">
                <a:latin typeface="Times New Roman" pitchFamily="18" charset="0"/>
              </a:rPr>
              <a:t>нижня або напівнижня</a:t>
            </a:r>
            <a:endParaRPr lang="uk-UA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Запилення – комахами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Плоди – ягода, кістянка,коробочка, насіння розповсюджується вітром та тваринами </a:t>
            </a:r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Жимолость татарська – </a:t>
            </a:r>
            <a:r>
              <a:rPr lang="uk-UA" i="1" dirty="0" err="1" smtClean="0"/>
              <a:t>Lonicera</a:t>
            </a:r>
            <a:r>
              <a:rPr lang="uk-UA" i="1" dirty="0" smtClean="0"/>
              <a:t> </a:t>
            </a:r>
            <a:r>
              <a:rPr lang="uk-UA" i="1" dirty="0" err="1" smtClean="0"/>
              <a:t>tatarica</a:t>
            </a:r>
            <a:r>
              <a:rPr lang="uk-UA" dirty="0" smtClean="0"/>
              <a:t> L.</a:t>
            </a:r>
            <a:endParaRPr lang="ru-RU" dirty="0"/>
          </a:p>
        </p:txBody>
      </p:sp>
      <p:pic>
        <p:nvPicPr>
          <p:cNvPr id="24578" name="Picture 2" descr="Общий вид раст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43063"/>
            <a:ext cx="50419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Ілюстрація Lonicera caprifolium з кни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643063"/>
            <a:ext cx="3457575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Жимолость </a:t>
            </a:r>
            <a:r>
              <a:rPr lang="ru-RU" b="1" dirty="0" err="1" smtClean="0"/>
              <a:t>їстівна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(</a:t>
            </a:r>
            <a:r>
              <a:rPr lang="en-US" b="1" dirty="0" err="1" smtClean="0"/>
              <a:t>Lonicera</a:t>
            </a:r>
            <a:r>
              <a:rPr lang="en-US" b="1" dirty="0" smtClean="0"/>
              <a:t> </a:t>
            </a:r>
            <a:r>
              <a:rPr lang="en-US" b="1" dirty="0" err="1" smtClean="0"/>
              <a:t>caerulea</a:t>
            </a:r>
            <a:r>
              <a:rPr lang="en-US" b="1" dirty="0" smtClean="0"/>
              <a:t>)</a:t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25602" name="Picture 2" descr="Жимолость съедобная (Lonicera caerulea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00188"/>
            <a:ext cx="53578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Жимолость съедобная (Lonicera caerulea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1475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Жимолость </a:t>
            </a:r>
            <a:r>
              <a:rPr lang="ru-RU" b="1" dirty="0" err="1" smtClean="0"/>
              <a:t>японська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en-US" b="1" dirty="0" err="1" smtClean="0"/>
              <a:t>Lonicera</a:t>
            </a:r>
            <a:r>
              <a:rPr lang="en-US" b="1" dirty="0" smtClean="0"/>
              <a:t> japonica)</a:t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26626" name="Picture 2" descr="Жимолость японская желто-пестрая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0"/>
            <a:ext cx="38195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Жимолость японская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4287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Жимолость японская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4214813"/>
            <a:ext cx="3524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1143000"/>
          </a:xfrm>
        </p:spPr>
        <p:txBody>
          <a:bodyPr/>
          <a:lstStyle/>
          <a:p>
            <a:pPr eaLnBrk="1" hangingPunct="1"/>
            <a:r>
              <a:rPr lang="uk-UA" sz="4000" smtClean="0"/>
              <a:t>Сніжноягідник білий</a:t>
            </a:r>
            <a:r>
              <a:rPr lang="vi-VN" sz="4000" smtClean="0"/>
              <a:t> </a:t>
            </a:r>
            <a:r>
              <a:rPr lang="uk-UA" sz="4000" smtClean="0"/>
              <a:t>- </a:t>
            </a:r>
            <a:br>
              <a:rPr lang="uk-UA" sz="4000" smtClean="0"/>
            </a:br>
            <a:r>
              <a:rPr lang="en-US" sz="4000" smtClean="0"/>
              <a:t>Symphoricarpos albus</a:t>
            </a:r>
            <a:r>
              <a:rPr lang="en-US" sz="3200" smtClean="0"/>
              <a:t> </a:t>
            </a:r>
            <a:endParaRPr lang="ru-RU" sz="3200" smtClean="0"/>
          </a:p>
        </p:txBody>
      </p:sp>
      <p:pic>
        <p:nvPicPr>
          <p:cNvPr id="27650" name="Picture 2" descr="Baltauoge meskyte, 2005-10-28 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14500"/>
            <a:ext cx="51323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s://upload.wikimedia.org/wikipedia/commons/thumb/3/33/Symphoricarpos_albus9_ies.jpg/120px-Symphoricarpos_albus9_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500188"/>
            <a:ext cx="27860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Цветы Снежноягодника белог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776663"/>
            <a:ext cx="3381375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Вейгела</a:t>
            </a:r>
            <a:r>
              <a:rPr lang="uk-UA" dirty="0" smtClean="0"/>
              <a:t> рання -</a:t>
            </a:r>
            <a:r>
              <a:rPr lang="uk-UA" i="1" dirty="0" smtClean="0"/>
              <a:t>Weigela </a:t>
            </a:r>
            <a:r>
              <a:rPr lang="uk-UA" i="1" dirty="0" err="1" smtClean="0"/>
              <a:t>praecox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5842" name="AutoShape 2" descr="Картинки по запросу Вейгела рання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Картинки по запросу Вейгела рання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6" name="Picture 6" descr="Картинки по запросу Вейгела рання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643182"/>
            <a:ext cx="5429288" cy="4065180"/>
          </a:xfrm>
          <a:prstGeom prst="rect">
            <a:avLst/>
          </a:prstGeom>
          <a:noFill/>
        </p:spPr>
      </p:pic>
      <p:pic>
        <p:nvPicPr>
          <p:cNvPr id="35848" name="Picture 8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1428736"/>
            <a:ext cx="4667250" cy="343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Паспорт родини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uk-UA" smtClean="0">
                <a:solidFill>
                  <a:schemeClr val="accent2"/>
                </a:solidFill>
              </a:rPr>
              <a:t>Viburnaceae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5357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Родів – </a:t>
            </a:r>
            <a:r>
              <a:rPr lang="en-US" smtClean="0">
                <a:latin typeface="Times New Roman" pitchFamily="18" charset="0"/>
              </a:rPr>
              <a:t>1</a:t>
            </a:r>
            <a:r>
              <a:rPr lang="uk-UA" smtClean="0">
                <a:latin typeface="Times New Roman" pitchFamily="18" charset="0"/>
              </a:rPr>
              <a:t>, видів – 225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Розповсюдження – в помірних областях Північної півкулі 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Життєві форми – кущі, напівкущі або деревця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Квітка -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*  Са</a:t>
            </a:r>
            <a:r>
              <a:rPr lang="uk-UA" baseline="-25000" smtClean="0"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uk-UA" baseline="-25000" smtClean="0"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baseline="-250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baseline="-25000" smtClean="0">
                <a:latin typeface="Times New Roman" pitchFamily="18" charset="0"/>
                <a:cs typeface="Times New Roman" pitchFamily="18" charset="0"/>
              </a:rPr>
              <a:t>(3) або (1) верхня (середні квітки)  або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*  Са</a:t>
            </a:r>
            <a:r>
              <a:rPr lang="uk-UA" baseline="-25000" smtClean="0"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uk-UA" baseline="-25000" smtClean="0">
                <a:latin typeface="Times New Roman" pitchFamily="18" charset="0"/>
                <a:cs typeface="Times New Roman" pitchFamily="18" charset="0"/>
              </a:rPr>
              <a:t>(5)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Запилення – комахами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Плоди – кістянка або несправжня кістянка, насіння розповсюджується тваринами та вітром</a:t>
            </a:r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>
          <a:xfrm>
            <a:off x="5286375" y="274638"/>
            <a:ext cx="3714750" cy="4940300"/>
          </a:xfrm>
        </p:spPr>
        <p:txBody>
          <a:bodyPr/>
          <a:lstStyle/>
          <a:p>
            <a:pPr eaLnBrk="1" hangingPunct="1"/>
            <a:r>
              <a:rPr lang="uk-UA" sz="3600" b="1" dirty="0" smtClean="0"/>
              <a:t>Калина звичайна – </a:t>
            </a:r>
            <a:r>
              <a:rPr lang="uk-UA" sz="3600" b="1" i="1" dirty="0" err="1" smtClean="0"/>
              <a:t>Viburnum</a:t>
            </a:r>
            <a:r>
              <a:rPr lang="uk-UA" sz="3600" b="1" i="1" dirty="0" smtClean="0"/>
              <a:t> </a:t>
            </a:r>
            <a:r>
              <a:rPr lang="uk-UA" sz="3600" b="1" i="1" dirty="0" err="1" smtClean="0"/>
              <a:t>opulus</a:t>
            </a:r>
            <a:r>
              <a:rPr lang="uk-UA" sz="3600" b="1" dirty="0" smtClean="0"/>
              <a:t> L.</a:t>
            </a:r>
            <a:r>
              <a:rPr lang="ru-RU" sz="2000" b="1" i="1" dirty="0" smtClean="0">
                <a:latin typeface="Times New Roman" pitchFamily="18" charset="0"/>
              </a:rPr>
              <a:t>:</a:t>
            </a:r>
            <a:r>
              <a:rPr lang="en-US" sz="2000" i="1" dirty="0" smtClean="0">
                <a:latin typeface="Times New Roman" pitchFamily="18" charset="0"/>
              </a:rPr>
              <a:t/>
            </a:r>
            <a:br>
              <a:rPr lang="en-US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1 — пагон </a:t>
            </a:r>
            <a:r>
              <a:rPr lang="ru-RU" sz="2000" i="1" dirty="0" err="1" smtClean="0">
                <a:latin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</a:rPr>
              <a:t> листками та </a:t>
            </a:r>
            <a:r>
              <a:rPr lang="ru-RU" sz="2000" i="1" dirty="0" err="1" smtClean="0">
                <a:latin typeface="Times New Roman" pitchFamily="18" charset="0"/>
              </a:rPr>
              <a:t>суцвіттям</a:t>
            </a:r>
            <a:r>
              <a:rPr lang="ru-RU" sz="2000" i="1" dirty="0" smtClean="0">
                <a:latin typeface="Times New Roman" pitchFamily="18" charset="0"/>
              </a:rPr>
              <a:t>; 2 — вид </a:t>
            </a:r>
            <a:r>
              <a:rPr lang="ru-RU" sz="2000" i="1" dirty="0" err="1" smtClean="0">
                <a:latin typeface="Times New Roman" pitchFamily="18" charset="0"/>
              </a:rPr>
              <a:t>квітки</a:t>
            </a: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</a:rPr>
              <a:t>збоку</a:t>
            </a:r>
            <a:r>
              <a:rPr lang="ru-RU" sz="2000" i="1" dirty="0" smtClean="0">
                <a:latin typeface="Times New Roman" pitchFamily="18" charset="0"/>
              </a:rPr>
              <a:t>; 3 — вид </a:t>
            </a:r>
            <a:r>
              <a:rPr lang="ru-RU" sz="2000" i="1" dirty="0" err="1" smtClean="0">
                <a:latin typeface="Times New Roman" pitchFamily="18" charset="0"/>
              </a:rPr>
              <a:t>квітки</a:t>
            </a: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</a:rPr>
              <a:t>зверху</a:t>
            </a:r>
            <a:r>
              <a:rPr lang="ru-RU" sz="2000" i="1" dirty="0" smtClean="0">
                <a:latin typeface="Times New Roman" pitchFamily="18" charset="0"/>
              </a:rPr>
              <a:t>; 4 — пагон </a:t>
            </a:r>
            <a:r>
              <a:rPr lang="ru-RU" sz="2000" i="1" dirty="0" err="1" smtClean="0">
                <a:latin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</a:rPr>
              <a:t>бруньками</a:t>
            </a:r>
            <a:r>
              <a:rPr lang="ru-RU" sz="2000" i="1" dirty="0" smtClean="0">
                <a:latin typeface="Times New Roman" pitchFamily="18" charset="0"/>
              </a:rPr>
              <a:t>; 5 — пагон </a:t>
            </a:r>
            <a:r>
              <a:rPr lang="ru-RU" sz="2000" i="1" dirty="0" err="1" smtClean="0">
                <a:latin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</a:rPr>
              <a:t> плодами; 6 та 7 — </a:t>
            </a:r>
            <a:r>
              <a:rPr lang="ru-RU" sz="2000" i="1" dirty="0" err="1" smtClean="0">
                <a:latin typeface="Times New Roman" pitchFamily="18" charset="0"/>
              </a:rPr>
              <a:t>насіння</a:t>
            </a:r>
            <a:r>
              <a:rPr lang="ru-RU" sz="2000" i="1" dirty="0" smtClean="0">
                <a:latin typeface="Times New Roman" pitchFamily="18" charset="0"/>
              </a:rPr>
              <a:t>; 8 —сходи 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endParaRPr lang="ru-RU" sz="4000" i="1" dirty="0" smtClean="0"/>
          </a:p>
        </p:txBody>
      </p:sp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52863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6143625" y="142875"/>
            <a:ext cx="2857500" cy="3929063"/>
          </a:xfrm>
        </p:spPr>
        <p:txBody>
          <a:bodyPr/>
          <a:lstStyle/>
          <a:p>
            <a:pPr eaLnBrk="1" hangingPunct="1"/>
            <a:r>
              <a:rPr lang="uk-UA" sz="3200" b="1" smtClean="0"/>
              <a:t>Калина звичайна – </a:t>
            </a:r>
            <a:r>
              <a:rPr lang="uk-UA" sz="3200" b="1" i="1" smtClean="0"/>
              <a:t>Viburnum opulus</a:t>
            </a:r>
            <a:r>
              <a:rPr lang="uk-UA" sz="3200" b="1" smtClean="0"/>
              <a:t> </a:t>
            </a:r>
            <a:r>
              <a:rPr lang="en-US" sz="3200" smtClean="0"/>
              <a:t>'</a:t>
            </a:r>
            <a:r>
              <a:rPr lang="en-US" sz="3200" b="1" smtClean="0"/>
              <a:t>Roseum'</a:t>
            </a:r>
            <a:r>
              <a:rPr lang="en-US" sz="3200" smtClean="0"/>
              <a:t> </a:t>
            </a:r>
            <a:r>
              <a:rPr lang="uk-UA" sz="3200" smtClean="0"/>
              <a:t/>
            </a:r>
            <a:br>
              <a:rPr lang="uk-UA" sz="3200" smtClean="0"/>
            </a:br>
            <a:r>
              <a:rPr lang="en-US" sz="3200" smtClean="0"/>
              <a:t>('Sterile', '</a:t>
            </a:r>
            <a:r>
              <a:rPr lang="ru-RU" sz="3200" smtClean="0"/>
              <a:t>Розеум', 'Бульденеж')</a:t>
            </a:r>
          </a:p>
        </p:txBody>
      </p:sp>
      <p:sp>
        <p:nvSpPr>
          <p:cNvPr id="30722" name="AutoShape 2" descr="Результат пошуку зображень за запитом &quot;калина обыкновенная форма бульденеж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23" name="Picture 4" descr="http://landscapeportal.ru/uploads/blog/thumbs/viburnum_main_620_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5905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http://grassia.ru/i/1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232150"/>
            <a:ext cx="6215063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Паспорт родини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uk-UA" smtClean="0">
                <a:solidFill>
                  <a:schemeClr val="accent2"/>
                </a:solidFill>
              </a:rPr>
              <a:t>Apiaceae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052513"/>
            <a:ext cx="8713787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Родів – 300, видів – понад 3.000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Розповсюдження – по всьому світу, переважають в помірних областях Північної півкулі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Життєві форми – одно- та багаторічні трави, іноді дерева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Квітка - </a:t>
            </a:r>
            <a:r>
              <a:rPr lang="uk-UA" b="1" smtClean="0">
                <a:latin typeface="Times New Roman" pitchFamily="18" charset="0"/>
                <a:cs typeface="Arial" charset="0"/>
              </a:rPr>
              <a:t>*</a:t>
            </a:r>
            <a:r>
              <a:rPr lang="uk-UA" b="1" smtClean="0">
                <a:latin typeface="Times New Roman" pitchFamily="18" charset="0"/>
              </a:rPr>
              <a:t>К</a:t>
            </a:r>
            <a:r>
              <a:rPr lang="uk-UA" b="1" baseline="-25000" smtClean="0">
                <a:latin typeface="Times New Roman" pitchFamily="18" charset="0"/>
              </a:rPr>
              <a:t>(5-0)</a:t>
            </a:r>
            <a:r>
              <a:rPr lang="uk-UA" b="1" smtClean="0">
                <a:latin typeface="Times New Roman" pitchFamily="18" charset="0"/>
              </a:rPr>
              <a:t>С</a:t>
            </a:r>
            <a:r>
              <a:rPr lang="uk-UA" b="1" baseline="-25000" smtClean="0">
                <a:latin typeface="Times New Roman" pitchFamily="18" charset="0"/>
              </a:rPr>
              <a:t>5</a:t>
            </a:r>
            <a:r>
              <a:rPr lang="uk-UA" b="1" smtClean="0">
                <a:latin typeface="Times New Roman" pitchFamily="18" charset="0"/>
              </a:rPr>
              <a:t>А</a:t>
            </a:r>
            <a:r>
              <a:rPr lang="uk-UA" b="1" baseline="-25000" smtClean="0">
                <a:latin typeface="Times New Roman" pitchFamily="18" charset="0"/>
              </a:rPr>
              <a:t>5</a:t>
            </a:r>
            <a:r>
              <a:rPr lang="uk-UA" b="1" smtClean="0">
                <a:latin typeface="Times New Roman" pitchFamily="18" charset="0"/>
              </a:rPr>
              <a:t>G</a:t>
            </a:r>
            <a:r>
              <a:rPr lang="uk-UA" b="1" baseline="-25000" smtClean="0">
                <a:latin typeface="Times New Roman" pitchFamily="18" charset="0"/>
              </a:rPr>
              <a:t>(2) зав'язь нижня</a:t>
            </a:r>
            <a:endParaRPr lang="uk-UA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Запилення – комахами 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Плоди – віслоплодник, насіння розповсюджується вітром, тваринами, гідрохорно</a:t>
            </a:r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Калина </a:t>
            </a:r>
            <a:r>
              <a:rPr lang="uk-UA" dirty="0" err="1" smtClean="0"/>
              <a:t>цілолиста</a:t>
            </a:r>
            <a:r>
              <a:rPr lang="uk-UA" dirty="0" smtClean="0"/>
              <a:t>, гордовина – </a:t>
            </a:r>
            <a:br>
              <a:rPr lang="uk-UA" dirty="0" smtClean="0"/>
            </a:br>
            <a:r>
              <a:rPr lang="uk-UA" b="1" i="1" dirty="0" smtClean="0"/>
              <a:t> </a:t>
            </a:r>
            <a:r>
              <a:rPr lang="uk-UA" i="1" dirty="0" err="1" smtClean="0"/>
              <a:t>Viburnum</a:t>
            </a:r>
            <a:r>
              <a:rPr lang="uk-UA" i="1" dirty="0" smtClean="0"/>
              <a:t> </a:t>
            </a:r>
            <a:r>
              <a:rPr lang="uk-UA" i="1" dirty="0" err="1" smtClean="0"/>
              <a:t>lantana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6866" name="AutoShape 2" descr="Viburnum lantana 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Viburnum lantana 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0" name="Picture 6" descr="Viburnum lant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357586" cy="2364302"/>
          </a:xfrm>
          <a:prstGeom prst="rect">
            <a:avLst/>
          </a:prstGeom>
          <a:noFill/>
        </p:spPr>
      </p:pic>
      <p:pic>
        <p:nvPicPr>
          <p:cNvPr id="36872" name="Picture 8" descr="Viburn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4000512" cy="2250290"/>
          </a:xfrm>
          <a:prstGeom prst="rect">
            <a:avLst/>
          </a:prstGeom>
          <a:noFill/>
        </p:spPr>
      </p:pic>
      <p:pic>
        <p:nvPicPr>
          <p:cNvPr id="36874" name="Picture 10" descr="Viburnum гордов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643314"/>
            <a:ext cx="4402648" cy="2928958"/>
          </a:xfrm>
          <a:prstGeom prst="rect">
            <a:avLst/>
          </a:prstGeom>
          <a:noFill/>
        </p:spPr>
      </p:pic>
      <p:sp>
        <p:nvSpPr>
          <p:cNvPr id="36876" name="AutoShape 12" descr="Картинки по запро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8" name="AutoShape 14" descr="Картинки по запро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Паспорт родини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uk-UA" smtClean="0">
                <a:solidFill>
                  <a:schemeClr val="accent2"/>
                </a:solidFill>
              </a:rPr>
              <a:t>Sambucaceae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214313" y="1214438"/>
            <a:ext cx="8715375" cy="5357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Родів – </a:t>
            </a:r>
            <a:r>
              <a:rPr lang="en-US" smtClean="0">
                <a:latin typeface="Times New Roman" pitchFamily="18" charset="0"/>
              </a:rPr>
              <a:t>1</a:t>
            </a:r>
            <a:r>
              <a:rPr lang="uk-UA" smtClean="0">
                <a:latin typeface="Times New Roman" pitchFamily="18" charset="0"/>
              </a:rPr>
              <a:t>, видів – 28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Розповсюдження – по всьому світу, переважають в Східній Азії і Східній частині Північної Америки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Життєві форми – кущі або дерева, рідше трави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Квітка - </a:t>
            </a:r>
            <a:r>
              <a:rPr lang="uk-UA" b="1" smtClean="0">
                <a:latin typeface="Times New Roman" pitchFamily="18" charset="0"/>
                <a:cs typeface="Arial" charset="0"/>
              </a:rPr>
              <a:t>*</a:t>
            </a:r>
            <a:r>
              <a:rPr lang="uk-UA" b="1" smtClean="0">
                <a:latin typeface="Times New Roman" pitchFamily="18" charset="0"/>
              </a:rPr>
              <a:t> К</a:t>
            </a:r>
            <a:r>
              <a:rPr lang="uk-UA" b="1" baseline="-25000" smtClean="0">
                <a:latin typeface="Times New Roman" pitchFamily="18" charset="0"/>
              </a:rPr>
              <a:t>5</a:t>
            </a:r>
            <a:r>
              <a:rPr lang="uk-UA" b="1" smtClean="0">
                <a:latin typeface="Times New Roman" pitchFamily="18" charset="0"/>
              </a:rPr>
              <a:t>С</a:t>
            </a:r>
            <a:r>
              <a:rPr lang="en-US" b="1" baseline="-25000" smtClean="0">
                <a:latin typeface="Times New Roman" pitchFamily="18" charset="0"/>
              </a:rPr>
              <a:t>(5)</a:t>
            </a:r>
            <a:r>
              <a:rPr lang="uk-UA" b="1" smtClean="0">
                <a:latin typeface="Times New Roman" pitchFamily="18" charset="0"/>
              </a:rPr>
              <a:t>А</a:t>
            </a:r>
            <a:r>
              <a:rPr lang="en-US" b="1" baseline="-25000" smtClean="0">
                <a:latin typeface="Times New Roman" pitchFamily="18" charset="0"/>
              </a:rPr>
              <a:t>5</a:t>
            </a:r>
            <a:r>
              <a:rPr lang="en-US" b="1" smtClean="0">
                <a:latin typeface="Times New Roman" pitchFamily="18" charset="0"/>
              </a:rPr>
              <a:t>G</a:t>
            </a:r>
            <a:r>
              <a:rPr lang="uk-UA" b="1" baseline="-25000" smtClean="0">
                <a:latin typeface="Times New Roman" pitchFamily="18" charset="0"/>
              </a:rPr>
              <a:t>(3) напівнижня</a:t>
            </a:r>
            <a:endParaRPr lang="uk-UA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Запилення – комахами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Плоди – кістянка, насіння розповсюджується вітром та тваринами </a:t>
            </a:r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Бузина чорна – </a:t>
            </a:r>
            <a:r>
              <a:rPr lang="uk-UA" i="1" smtClean="0"/>
              <a:t>Sambucus nigra</a:t>
            </a:r>
            <a:r>
              <a:rPr lang="uk-UA" smtClean="0"/>
              <a:t> L.</a:t>
            </a:r>
            <a:endParaRPr lang="ru-RU" smtClean="0"/>
          </a:p>
        </p:txBody>
      </p:sp>
      <p:pic>
        <p:nvPicPr>
          <p:cNvPr id="32770" name="Picture 2" descr="Бузина чор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43973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буз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285875"/>
            <a:ext cx="38576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буз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4276725"/>
            <a:ext cx="28575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b="1" dirty="0" smtClean="0"/>
              <a:t>Бузина </a:t>
            </a:r>
            <a:r>
              <a:rPr lang="uk-UA" b="1" dirty="0" smtClean="0"/>
              <a:t>червона</a:t>
            </a:r>
            <a:r>
              <a:rPr lang="vi-VN" dirty="0" smtClean="0"/>
              <a:t>, </a:t>
            </a:r>
            <a:r>
              <a:rPr lang="uk-UA" dirty="0" smtClean="0"/>
              <a:t>або</a:t>
            </a:r>
            <a:r>
              <a:rPr lang="vi-VN" dirty="0" smtClean="0"/>
              <a:t> </a:t>
            </a:r>
            <a:r>
              <a:rPr lang="vi-VN" b="1" dirty="0" smtClean="0"/>
              <a:t>Бузина </a:t>
            </a:r>
            <a:r>
              <a:rPr lang="uk-UA" b="1" dirty="0" smtClean="0"/>
              <a:t>звичайна </a:t>
            </a:r>
            <a:r>
              <a:rPr lang="vi-VN" dirty="0" smtClean="0"/>
              <a:t>(</a:t>
            </a:r>
            <a:r>
              <a:rPr lang="en-US" i="1" dirty="0" err="1" smtClean="0"/>
              <a:t>Sambúcus</a:t>
            </a:r>
            <a:r>
              <a:rPr lang="en-US" i="1" dirty="0" smtClean="0"/>
              <a:t> </a:t>
            </a:r>
            <a:r>
              <a:rPr lang="en-US" i="1" dirty="0" err="1" smtClean="0"/>
              <a:t>racemósa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33794" name="Picture 2" descr="Sambucus racemosa 200906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25"/>
            <a:ext cx="46085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Sambucus racemosa 15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714500"/>
            <a:ext cx="38639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Sambucus racemosa20120428 0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4286250"/>
            <a:ext cx="32861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654032"/>
          </a:xfrm>
        </p:spPr>
        <p:txBody>
          <a:bodyPr/>
          <a:lstStyle/>
          <a:p>
            <a:r>
              <a:rPr lang="uk-UA" dirty="0" smtClean="0"/>
              <a:t>Бузина трав’яниста – </a:t>
            </a:r>
            <a:br>
              <a:rPr lang="uk-UA" dirty="0" smtClean="0"/>
            </a:br>
            <a:r>
              <a:rPr lang="la-Latn" i="1" dirty="0" smtClean="0"/>
              <a:t>Sambucus ebulus</a:t>
            </a:r>
            <a:endParaRPr lang="ru-RU" dirty="0"/>
          </a:p>
        </p:txBody>
      </p:sp>
      <p:sp>
        <p:nvSpPr>
          <p:cNvPr id="37890" name="AutoShape 2" descr="https://upload.wikimedia.org/wikipedia/commons/thumb/3/38/Sambucus_ebulus_%E2%80%94_Flora_Batava_%E2%80%94_Volume_v18_cropped.jpg/220px-Sambucus_ebulus_%E2%80%94_Flora_Batava_%E2%80%94_Volume_v18_cropp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upload.wikimedia.org/wikipedia/commons/thumb/3/38/Sambucus_ebulus_%E2%80%94_Flora_Batava_%E2%80%94_Volume_v18_cropped.jpg/220px-Sambucus_ebulus_%E2%80%94_Flora_Batava_%E2%80%94_Volume_v18_cropp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AutoShape 6" descr="https://upload.wikimedia.org/wikipedia/commons/thumb/c/cd/SambucusEdulus-Ripe.jpg/220px-SambucusEdulus-Rip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6" name="Picture 8" descr="http://www.medunica.info/private/opisanieABV/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3000"/>
            <a:ext cx="50482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2" descr="Семейство зонтичные (Apiaceae или Umbelliferае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571500"/>
            <a:ext cx="889476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071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vi-VN" sz="4000" b="1" dirty="0" smtClean="0"/>
              <a:t>Кор</a:t>
            </a:r>
            <a:r>
              <a:rPr lang="uk-UA" sz="4000" b="1" dirty="0" smtClean="0"/>
              <a:t>і</a:t>
            </a:r>
            <a:r>
              <a:rPr lang="vi-VN" sz="4000" b="1" dirty="0" smtClean="0"/>
              <a:t>андр пос</a:t>
            </a:r>
            <a:r>
              <a:rPr lang="uk-UA" sz="4000" b="1" dirty="0" smtClean="0"/>
              <a:t>і</a:t>
            </a:r>
            <a:r>
              <a:rPr lang="vi-VN" sz="4000" b="1" dirty="0" smtClean="0"/>
              <a:t>вн</a:t>
            </a:r>
            <a:r>
              <a:rPr lang="uk-UA" sz="4000" b="1" dirty="0" smtClean="0"/>
              <a:t>и</a:t>
            </a:r>
            <a:r>
              <a:rPr lang="vi-VN" sz="4000" b="1" dirty="0" smtClean="0"/>
              <a:t>й</a:t>
            </a:r>
            <a:r>
              <a:rPr lang="vi-VN" sz="4000" dirty="0" smtClean="0"/>
              <a:t> (</a:t>
            </a:r>
            <a:r>
              <a:rPr lang="en-US" sz="4000" i="1" dirty="0" err="1" smtClean="0"/>
              <a:t>Coriándrum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sátivum</a:t>
            </a:r>
            <a:r>
              <a:rPr lang="en-US" sz="4000" dirty="0" smtClean="0"/>
              <a:t>) 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16386" name="Picture 4" descr="Кориандр посев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571625"/>
            <a:ext cx="42116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Sa-cilantro see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75" y="1571625"/>
            <a:ext cx="3463925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Coriander fre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071938"/>
            <a:ext cx="3500438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 </a:t>
            </a:r>
            <a:r>
              <a:rPr lang="ru-RU" b="1" dirty="0" err="1" smtClean="0">
                <a:hlinkClick r:id="rId2" tooltip="Тмин обыкновенный"/>
              </a:rPr>
              <a:t>Кмин</a:t>
            </a:r>
            <a:r>
              <a:rPr lang="ru-RU" b="1" dirty="0" smtClean="0">
                <a:hlinkClick r:id="rId2" tooltip="Тмин обыкновенный"/>
              </a:rPr>
              <a:t> </a:t>
            </a:r>
            <a:r>
              <a:rPr lang="ru-RU" b="1" dirty="0" err="1" smtClean="0">
                <a:hlinkClick r:id="rId2" tooltip="Тмин обыкновенный"/>
              </a:rPr>
              <a:t>звичайний</a:t>
            </a:r>
            <a:r>
              <a:rPr lang="ru-RU" dirty="0" smtClean="0"/>
              <a:t> (</a:t>
            </a:r>
            <a:r>
              <a:rPr lang="en-US" i="1" dirty="0" err="1" smtClean="0"/>
              <a:t>Carum</a:t>
            </a:r>
            <a:r>
              <a:rPr lang="en-US" i="1" dirty="0" smtClean="0"/>
              <a:t> </a:t>
            </a:r>
            <a:r>
              <a:rPr lang="en-US" i="1" dirty="0" err="1" smtClean="0"/>
              <a:t>carvi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7410" name="Picture 2" descr="Carum carvi - Köhler–s Medizinal-Pflanzen-1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00188"/>
            <a:ext cx="449738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Тмин обыкнове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643063"/>
            <a:ext cx="381793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Морква</a:t>
            </a:r>
            <a:r>
              <a:rPr lang="ru-RU" b="1" dirty="0" smtClean="0"/>
              <a:t> </a:t>
            </a:r>
            <a:r>
              <a:rPr lang="ru-RU" b="1" dirty="0" err="1" smtClean="0"/>
              <a:t>посівна</a:t>
            </a:r>
            <a:r>
              <a:rPr lang="ru-RU" dirty="0" smtClean="0"/>
              <a:t> (</a:t>
            </a:r>
            <a:r>
              <a:rPr lang="en-US" i="1" dirty="0" err="1" smtClean="0"/>
              <a:t>Daucus</a:t>
            </a:r>
            <a:r>
              <a:rPr lang="en-US" i="1" dirty="0" smtClean="0"/>
              <a:t> </a:t>
            </a:r>
            <a:r>
              <a:rPr lang="en-US" i="1" dirty="0" err="1" smtClean="0"/>
              <a:t>carota</a:t>
            </a:r>
            <a:r>
              <a:rPr lang="en-US" dirty="0" smtClean="0"/>
              <a:t> subsp. </a:t>
            </a:r>
            <a:r>
              <a:rPr lang="en-US" i="1" dirty="0" err="1" smtClean="0"/>
              <a:t>sativus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8434" name="Picture 2" descr="Морковь посев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857375"/>
            <a:ext cx="371475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Морков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75"/>
            <a:ext cx="38766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vi-VN" b="1" smtClean="0"/>
              <a:t>Петрушка</a:t>
            </a:r>
            <a:r>
              <a:rPr lang="vi-VN" smtClean="0"/>
              <a:t> (</a:t>
            </a:r>
            <a:r>
              <a:rPr lang="en-US" i="1" smtClean="0"/>
              <a:t>Petroselínum</a:t>
            </a:r>
            <a:r>
              <a:rPr lang="en-US" smtClean="0"/>
              <a:t>)</a:t>
            </a:r>
            <a:endParaRPr lang="ru-RU" smtClean="0"/>
          </a:p>
        </p:txBody>
      </p:sp>
      <p:pic>
        <p:nvPicPr>
          <p:cNvPr id="19458" name="Picture 2" descr="Illustration Petroselinum crispum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00188"/>
            <a:ext cx="3214688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Петрушка кудряв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571625"/>
            <a:ext cx="3857625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12969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err="1" smtClean="0"/>
              <a:t>Кріп</a:t>
            </a:r>
            <a:r>
              <a:rPr lang="ru-RU" i="1" dirty="0" smtClean="0"/>
              <a:t> </a:t>
            </a:r>
            <a:r>
              <a:rPr lang="ru-RU" i="1" dirty="0" smtClean="0"/>
              <a:t>пахучий</a:t>
            </a:r>
            <a:r>
              <a:rPr lang="en-US" i="1" dirty="0" smtClean="0"/>
              <a:t> (</a:t>
            </a:r>
            <a:r>
              <a:rPr lang="en-US" i="1" dirty="0" err="1" smtClean="0"/>
              <a:t>Anethum</a:t>
            </a:r>
            <a:r>
              <a:rPr lang="en-US" i="1" dirty="0" smtClean="0"/>
              <a:t> </a:t>
            </a:r>
            <a:r>
              <a:rPr lang="en-US" i="1" dirty="0" err="1" smtClean="0"/>
              <a:t>graveolens</a:t>
            </a:r>
            <a:r>
              <a:rPr lang="en-US" i="1" dirty="0" smtClean="0"/>
              <a:t>)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Фенхель </a:t>
            </a:r>
            <a:r>
              <a:rPr lang="ru-RU" i="1" dirty="0" err="1" smtClean="0"/>
              <a:t>звичайний</a:t>
            </a:r>
            <a:r>
              <a:rPr lang="en-US" i="1" dirty="0" smtClean="0"/>
              <a:t> (</a:t>
            </a:r>
            <a:r>
              <a:rPr lang="en-US" i="1" dirty="0" err="1" smtClean="0"/>
              <a:t>Foeniculum</a:t>
            </a:r>
            <a:r>
              <a:rPr lang="en-US" i="1" dirty="0" smtClean="0"/>
              <a:t> </a:t>
            </a:r>
            <a:r>
              <a:rPr lang="en-US" i="1" dirty="0" err="1" smtClean="0"/>
              <a:t>vulgare</a:t>
            </a:r>
            <a:r>
              <a:rPr lang="en-US" i="1" dirty="0" smtClean="0"/>
              <a:t>)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20482" name="Picture 2" descr="Укроп душист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71625"/>
            <a:ext cx="427196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Фенхель обыкнове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25"/>
            <a:ext cx="427196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vi-VN" b="1" dirty="0" smtClean="0"/>
              <a:t>Борщ</a:t>
            </a:r>
            <a:r>
              <a:rPr lang="uk-UA" b="1" dirty="0" smtClean="0"/>
              <a:t>і</a:t>
            </a:r>
            <a:r>
              <a:rPr lang="vi-VN" b="1" dirty="0" smtClean="0"/>
              <a:t>в</a:t>
            </a:r>
            <a:r>
              <a:rPr lang="uk-UA" b="1" dirty="0" smtClean="0"/>
              <a:t>н</a:t>
            </a:r>
            <a:r>
              <a:rPr lang="vi-VN" b="1" dirty="0" smtClean="0"/>
              <a:t>ик</a:t>
            </a:r>
            <a:r>
              <a:rPr lang="vi-VN" dirty="0" smtClean="0"/>
              <a:t> (</a:t>
            </a:r>
            <a:r>
              <a:rPr lang="en-US" i="1" dirty="0" err="1" smtClean="0"/>
              <a:t>Herácléum</a:t>
            </a:r>
            <a:r>
              <a:rPr lang="en-US" dirty="0" smtClean="0"/>
              <a:t>) </a:t>
            </a:r>
            <a:endParaRPr lang="ru-RU" dirty="0" smtClean="0"/>
          </a:p>
        </p:txBody>
      </p:sp>
      <p:pic>
        <p:nvPicPr>
          <p:cNvPr id="21506" name="Picture 2" descr="Heracleum sphondyl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43063"/>
            <a:ext cx="43084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upload.wikimedia.org/wikipedia/commons/thumb/b/b3/Illustration_Heracleum_sphondylium0.jpg/200px-Illustration_Heracleum_sphondylium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643063"/>
            <a:ext cx="3429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350</Words>
  <PresentationFormat>Экран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Підклас Розиди – Rоsidae (продовження)</vt:lpstr>
      <vt:lpstr>Паспорт родини Apiaceae</vt:lpstr>
      <vt:lpstr>Слайд 3</vt:lpstr>
      <vt:lpstr> Коріандр посівний (Coriándrum sátivum)  </vt:lpstr>
      <vt:lpstr> Кмин звичайний (Carum carvi)</vt:lpstr>
      <vt:lpstr>Морква посівна (Daucus carota subsp. sativus)</vt:lpstr>
      <vt:lpstr>Петрушка (Petroselínum)</vt:lpstr>
      <vt:lpstr>Кріп пахучий (Anethum graveolens)  Фенхель звичайний (Foeniculum vulgare) </vt:lpstr>
      <vt:lpstr>Борщівник (Herácléum) </vt:lpstr>
      <vt:lpstr>Любисток лікарській  (Levisticum officinále)</vt:lpstr>
      <vt:lpstr>Паспорт родини Caprifoliaceae</vt:lpstr>
      <vt:lpstr>Жимолость татарська – Lonicera tatarica L.</vt:lpstr>
      <vt:lpstr>Жимолость їстівна  (Lonicera caerulea) </vt:lpstr>
      <vt:lpstr>Жимолость японська  (Lonicera japonica) </vt:lpstr>
      <vt:lpstr>Сніжноягідник білий -  Symphoricarpos albus </vt:lpstr>
      <vt:lpstr>Вейгела рання -Weigela praecox </vt:lpstr>
      <vt:lpstr>Паспорт родини Viburnaceae</vt:lpstr>
      <vt:lpstr>Калина звичайна – Viburnum opulus L.:  1 — пагон з листками та суцвіттям; 2 — вид квітки збоку; 3 — вид квітки зверху; 4 — пагон з бруньками; 5 — пагон з плодами; 6 та 7 — насіння; 8 —сходи  </vt:lpstr>
      <vt:lpstr>Калина звичайна – Viburnum opulus 'Roseum'  ('Sterile', 'Розеум', 'Бульденеж')</vt:lpstr>
      <vt:lpstr>Калина цілолиста, гордовина –   Viburnum lantana </vt:lpstr>
      <vt:lpstr>Паспорт родини Sambucaceae</vt:lpstr>
      <vt:lpstr>Бузина чорна – Sambucus nigra L.</vt:lpstr>
      <vt:lpstr>Бузина червона, або Бузина звичайна (Sambúcus racemósa)</vt:lpstr>
      <vt:lpstr>Бузина трав’яниста –  Sambucus ebulus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Zaliznyak</cp:lastModifiedBy>
  <cp:revision>36</cp:revision>
  <dcterms:modified xsi:type="dcterms:W3CDTF">2019-04-01T17:50:12Z</dcterms:modified>
</cp:coreProperties>
</file>