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6" r:id="rId6"/>
    <p:sldId id="260" r:id="rId7"/>
    <p:sldId id="267" r:id="rId8"/>
    <p:sldId id="269" r:id="rId9"/>
    <p:sldId id="261" r:id="rId10"/>
    <p:sldId id="262" r:id="rId11"/>
    <p:sldId id="263" r:id="rId12"/>
    <p:sldId id="264" r:id="rId13"/>
    <p:sldId id="273" r:id="rId14"/>
    <p:sldId id="270" r:id="rId15"/>
    <p:sldId id="271" r:id="rId16"/>
    <p:sldId id="274" r:id="rId17"/>
    <p:sldId id="272" r:id="rId18"/>
    <p:sldId id="275" r:id="rId19"/>
    <p:sldId id="265" r:id="rId20"/>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228lp@outlook.com" initials="a" lastIdx="1" clrIdx="0">
    <p:extLst>
      <p:ext uri="{19B8F6BF-5375-455C-9EA6-DF929625EA0E}">
        <p15:presenceInfo xmlns:p15="http://schemas.microsoft.com/office/powerpoint/2012/main" userId="alex228lp@outlook.co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55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3-23T13:29:42.253" idx="1">
    <p:pos x="10" y="10"/>
    <p:text/>
    <p:extLst>
      <p:ext uri="{C676402C-5697-4E1C-873F-D02D1690AC5C}">
        <p15:threadingInfo xmlns:p15="http://schemas.microsoft.com/office/powerpoint/2012/main" timeZoneBias="-120"/>
      </p:ext>
    </p:extLst>
  </p:cm>
</p:cmLst>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D9A6F3DD-55D4-49A4-B563-14216223CCAD}" type="datetimeFigureOut">
              <a:rPr lang="uk-UA" smtClean="0"/>
              <a:t>23.03.2016</a:t>
            </a:fld>
            <a:endParaRPr lang="uk-UA"/>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uk-UA"/>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3D57F727-AE4C-4FBC-A28B-1699A6435C98}" type="slidenum">
              <a:rPr lang="uk-UA" smtClean="0"/>
              <a:t>‹#›</a:t>
            </a:fld>
            <a:endParaRPr lang="uk-UA"/>
          </a:p>
        </p:txBody>
      </p:sp>
    </p:spTree>
    <p:extLst>
      <p:ext uri="{BB962C8B-B14F-4D97-AF65-F5344CB8AC3E}">
        <p14:creationId xmlns:p14="http://schemas.microsoft.com/office/powerpoint/2010/main" val="4062614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9A6F3DD-55D4-49A4-B563-14216223CCAD}" type="datetimeFigureOut">
              <a:rPr lang="uk-UA" smtClean="0"/>
              <a:t>23.03.2016</a:t>
            </a:fld>
            <a:endParaRPr lang="uk-UA"/>
          </a:p>
        </p:txBody>
      </p:sp>
      <p:sp>
        <p:nvSpPr>
          <p:cNvPr id="6" name="Footer Placeholder 5"/>
          <p:cNvSpPr>
            <a:spLocks noGrp="1"/>
          </p:cNvSpPr>
          <p:nvPr>
            <p:ph type="ftr" sz="quarter" idx="11"/>
          </p:nvPr>
        </p:nvSpPr>
        <p:spPr/>
        <p:txBody>
          <a:bodyPr/>
          <a:lstStyle/>
          <a:p>
            <a:endParaRPr lang="uk-UA"/>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D57F727-AE4C-4FBC-A28B-1699A6435C98}" type="slidenum">
              <a:rPr lang="uk-UA" smtClean="0"/>
              <a:t>‹#›</a:t>
            </a:fld>
            <a:endParaRPr lang="uk-UA"/>
          </a:p>
        </p:txBody>
      </p:sp>
    </p:spTree>
    <p:extLst>
      <p:ext uri="{BB962C8B-B14F-4D97-AF65-F5344CB8AC3E}">
        <p14:creationId xmlns:p14="http://schemas.microsoft.com/office/powerpoint/2010/main" val="60247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ru-RU" smtClean="0"/>
              <a:t>Образец заголовка</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D9A6F3DD-55D4-49A4-B563-14216223CCAD}" type="datetimeFigureOut">
              <a:rPr lang="uk-UA" smtClean="0"/>
              <a:t>23.03.2016</a:t>
            </a:fld>
            <a:endParaRPr lang="uk-UA"/>
          </a:p>
        </p:txBody>
      </p:sp>
      <p:sp>
        <p:nvSpPr>
          <p:cNvPr id="5" name="Footer Placeholder 4"/>
          <p:cNvSpPr>
            <a:spLocks noGrp="1"/>
          </p:cNvSpPr>
          <p:nvPr>
            <p:ph type="ftr" sz="quarter" idx="11"/>
          </p:nvPr>
        </p:nvSpPr>
        <p:spPr/>
        <p:txBody>
          <a:bodyPr/>
          <a:lstStyle/>
          <a:p>
            <a:endParaRPr lang="uk-UA"/>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D57F727-AE4C-4FBC-A28B-1699A6435C98}" type="slidenum">
              <a:rPr lang="uk-UA" smtClean="0"/>
              <a:t>‹#›</a:t>
            </a:fld>
            <a:endParaRPr lang="uk-UA"/>
          </a:p>
        </p:txBody>
      </p:sp>
    </p:spTree>
    <p:extLst>
      <p:ext uri="{BB962C8B-B14F-4D97-AF65-F5344CB8AC3E}">
        <p14:creationId xmlns:p14="http://schemas.microsoft.com/office/powerpoint/2010/main" val="3209751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ru-RU" smtClean="0"/>
              <a:t>Образец заголовка</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D9A6F3DD-55D4-49A4-B563-14216223CCAD}" type="datetimeFigureOut">
              <a:rPr lang="uk-UA" smtClean="0"/>
              <a:t>23.03.2016</a:t>
            </a:fld>
            <a:endParaRPr lang="uk-UA"/>
          </a:p>
        </p:txBody>
      </p:sp>
      <p:sp>
        <p:nvSpPr>
          <p:cNvPr id="5" name="Footer Placeholder 4"/>
          <p:cNvSpPr>
            <a:spLocks noGrp="1"/>
          </p:cNvSpPr>
          <p:nvPr>
            <p:ph type="ftr" sz="quarter" idx="11"/>
          </p:nvPr>
        </p:nvSpPr>
        <p:spPr/>
        <p:txBody>
          <a:bodyPr/>
          <a:lstStyle/>
          <a:p>
            <a:endParaRPr lang="uk-UA"/>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D57F727-AE4C-4FBC-A28B-1699A6435C98}" type="slidenum">
              <a:rPr lang="uk-UA" smtClean="0"/>
              <a:t>‹#›</a:t>
            </a:fld>
            <a:endParaRPr lang="uk-UA"/>
          </a:p>
        </p:txBody>
      </p:sp>
    </p:spTree>
    <p:extLst>
      <p:ext uri="{BB962C8B-B14F-4D97-AF65-F5344CB8AC3E}">
        <p14:creationId xmlns:p14="http://schemas.microsoft.com/office/powerpoint/2010/main" val="29968702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9A6F3DD-55D4-49A4-B563-14216223CCAD}" type="datetimeFigureOut">
              <a:rPr lang="uk-UA" smtClean="0"/>
              <a:t>23.03.2016</a:t>
            </a:fld>
            <a:endParaRPr lang="uk-UA"/>
          </a:p>
        </p:txBody>
      </p:sp>
      <p:sp>
        <p:nvSpPr>
          <p:cNvPr id="5" name="Footer Placeholder 4"/>
          <p:cNvSpPr>
            <a:spLocks noGrp="1"/>
          </p:cNvSpPr>
          <p:nvPr>
            <p:ph type="ftr" sz="quarter" idx="11"/>
          </p:nvPr>
        </p:nvSpPr>
        <p:spPr/>
        <p:txBody>
          <a:bodyPr/>
          <a:lstStyle/>
          <a:p>
            <a:endParaRPr lang="uk-UA"/>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D57F727-AE4C-4FBC-A28B-1699A6435C98}" type="slidenum">
              <a:rPr lang="uk-UA" smtClean="0"/>
              <a:t>‹#›</a:t>
            </a:fld>
            <a:endParaRPr lang="uk-UA"/>
          </a:p>
        </p:txBody>
      </p:sp>
    </p:spTree>
    <p:extLst>
      <p:ext uri="{BB962C8B-B14F-4D97-AF65-F5344CB8AC3E}">
        <p14:creationId xmlns:p14="http://schemas.microsoft.com/office/powerpoint/2010/main" val="4091453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ru-RU" smtClean="0"/>
              <a:t>Образец заголовка</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9A6F3DD-55D4-49A4-B563-14216223CCAD}" type="datetimeFigureOut">
              <a:rPr lang="uk-UA" smtClean="0"/>
              <a:t>23.03.2016</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3D57F727-AE4C-4FBC-A28B-1699A6435C98}" type="slidenum">
              <a:rPr lang="uk-UA" smtClean="0"/>
              <a:t>‹#›</a:t>
            </a:fld>
            <a:endParaRPr lang="uk-UA"/>
          </a:p>
        </p:txBody>
      </p:sp>
    </p:spTree>
    <p:extLst>
      <p:ext uri="{BB962C8B-B14F-4D97-AF65-F5344CB8AC3E}">
        <p14:creationId xmlns:p14="http://schemas.microsoft.com/office/powerpoint/2010/main" val="27919347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ru-RU" smtClean="0"/>
              <a:t>Образец заголовка</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9A6F3DD-55D4-49A4-B563-14216223CCAD}" type="datetimeFigureOut">
              <a:rPr lang="uk-UA" smtClean="0"/>
              <a:t>23.03.2016</a:t>
            </a:fld>
            <a:endParaRPr lang="uk-UA"/>
          </a:p>
        </p:txBody>
      </p:sp>
      <p:sp>
        <p:nvSpPr>
          <p:cNvPr id="8" name="Footer Placeholder 7"/>
          <p:cNvSpPr>
            <a:spLocks noGrp="1"/>
          </p:cNvSpPr>
          <p:nvPr>
            <p:ph type="ftr" sz="quarter" idx="11"/>
          </p:nvPr>
        </p:nvSpPr>
        <p:spPr>
          <a:xfrm>
            <a:off x="561111" y="6391838"/>
            <a:ext cx="3644282" cy="304801"/>
          </a:xfrm>
        </p:spPr>
        <p:txBody>
          <a:bodyPr/>
          <a:lstStyle/>
          <a:p>
            <a:endParaRPr lang="uk-UA"/>
          </a:p>
        </p:txBody>
      </p:sp>
      <p:sp>
        <p:nvSpPr>
          <p:cNvPr id="9" name="Slide Number Placeholder 8"/>
          <p:cNvSpPr>
            <a:spLocks noGrp="1"/>
          </p:cNvSpPr>
          <p:nvPr>
            <p:ph type="sldNum" sz="quarter" idx="12"/>
          </p:nvPr>
        </p:nvSpPr>
        <p:spPr/>
        <p:txBody>
          <a:bodyPr/>
          <a:lstStyle/>
          <a:p>
            <a:fld id="{3D57F727-AE4C-4FBC-A28B-1699A6435C98}" type="slidenum">
              <a:rPr lang="uk-UA" smtClean="0"/>
              <a:t>‹#›</a:t>
            </a:fld>
            <a:endParaRPr lang="uk-UA"/>
          </a:p>
        </p:txBody>
      </p:sp>
    </p:spTree>
    <p:extLst>
      <p:ext uri="{BB962C8B-B14F-4D97-AF65-F5344CB8AC3E}">
        <p14:creationId xmlns:p14="http://schemas.microsoft.com/office/powerpoint/2010/main" val="5070501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D9A6F3DD-55D4-49A4-B563-14216223CCAD}" type="datetimeFigureOut">
              <a:rPr lang="uk-UA" smtClean="0"/>
              <a:t>23.03.2016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3D57F727-AE4C-4FBC-A28B-1699A6435C98}" type="slidenum">
              <a:rPr lang="uk-UA" smtClean="0"/>
              <a:t>‹#›</a:t>
            </a:fld>
            <a:endParaRPr lang="uk-UA"/>
          </a:p>
        </p:txBody>
      </p:sp>
    </p:spTree>
    <p:extLst>
      <p:ext uri="{BB962C8B-B14F-4D97-AF65-F5344CB8AC3E}">
        <p14:creationId xmlns:p14="http://schemas.microsoft.com/office/powerpoint/2010/main" val="36379540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D9A6F3DD-55D4-49A4-B563-14216223CCAD}" type="datetimeFigureOut">
              <a:rPr lang="uk-UA" smtClean="0"/>
              <a:t>23.03.2016</a:t>
            </a:fld>
            <a:endParaRPr lang="uk-UA"/>
          </a:p>
        </p:txBody>
      </p:sp>
      <p:sp>
        <p:nvSpPr>
          <p:cNvPr id="5" name="Footer Placeholder 4"/>
          <p:cNvSpPr>
            <a:spLocks noGrp="1"/>
          </p:cNvSpPr>
          <p:nvPr>
            <p:ph type="ftr" sz="quarter" idx="11"/>
          </p:nvPr>
        </p:nvSpPr>
        <p:spPr/>
        <p:txBody>
          <a:bodyPr/>
          <a:lstStyle/>
          <a:p>
            <a:endParaRPr lang="uk-UA"/>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D57F727-AE4C-4FBC-A28B-1699A6435C98}" type="slidenum">
              <a:rPr lang="uk-UA" smtClean="0"/>
              <a:t>‹#›</a:t>
            </a:fld>
            <a:endParaRPr lang="uk-UA"/>
          </a:p>
        </p:txBody>
      </p:sp>
    </p:spTree>
    <p:extLst>
      <p:ext uri="{BB962C8B-B14F-4D97-AF65-F5344CB8AC3E}">
        <p14:creationId xmlns:p14="http://schemas.microsoft.com/office/powerpoint/2010/main" val="413357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9A6F3DD-55D4-49A4-B563-14216223CCAD}" type="datetimeFigureOut">
              <a:rPr lang="uk-UA" smtClean="0"/>
              <a:t>23.03.2016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3D57F727-AE4C-4FBC-A28B-1699A6435C98}" type="slidenum">
              <a:rPr lang="uk-UA" smtClean="0"/>
              <a:t>‹#›</a:t>
            </a:fld>
            <a:endParaRPr lang="uk-UA"/>
          </a:p>
        </p:txBody>
      </p:sp>
    </p:spTree>
    <p:extLst>
      <p:ext uri="{BB962C8B-B14F-4D97-AF65-F5344CB8AC3E}">
        <p14:creationId xmlns:p14="http://schemas.microsoft.com/office/powerpoint/2010/main" val="2668294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9A6F3DD-55D4-49A4-B563-14216223CCAD}" type="datetimeFigureOut">
              <a:rPr lang="uk-UA" smtClean="0"/>
              <a:t>23.03.2016</a:t>
            </a:fld>
            <a:endParaRPr lang="uk-UA"/>
          </a:p>
        </p:txBody>
      </p:sp>
      <p:sp>
        <p:nvSpPr>
          <p:cNvPr id="5" name="Footer Placeholder 4"/>
          <p:cNvSpPr>
            <a:spLocks noGrp="1"/>
          </p:cNvSpPr>
          <p:nvPr>
            <p:ph type="ftr" sz="quarter" idx="11"/>
          </p:nvPr>
        </p:nvSpPr>
        <p:spPr/>
        <p:txBody>
          <a:bodyPr/>
          <a:lstStyle/>
          <a:p>
            <a:endParaRPr lang="uk-UA"/>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D57F727-AE4C-4FBC-A28B-1699A6435C98}" type="slidenum">
              <a:rPr lang="uk-UA" smtClean="0"/>
              <a:t>‹#›</a:t>
            </a:fld>
            <a:endParaRPr lang="uk-UA"/>
          </a:p>
        </p:txBody>
      </p:sp>
    </p:spTree>
    <p:extLst>
      <p:ext uri="{BB962C8B-B14F-4D97-AF65-F5344CB8AC3E}">
        <p14:creationId xmlns:p14="http://schemas.microsoft.com/office/powerpoint/2010/main" val="1233053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D9A6F3DD-55D4-49A4-B563-14216223CCAD}" type="datetimeFigureOut">
              <a:rPr lang="uk-UA" smtClean="0"/>
              <a:t>23.03.2016</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3D57F727-AE4C-4FBC-A28B-1699A6435C98}" type="slidenum">
              <a:rPr lang="uk-UA" smtClean="0"/>
              <a:t>‹#›</a:t>
            </a:fld>
            <a:endParaRPr lang="uk-UA"/>
          </a:p>
        </p:txBody>
      </p:sp>
    </p:spTree>
    <p:extLst>
      <p:ext uri="{BB962C8B-B14F-4D97-AF65-F5344CB8AC3E}">
        <p14:creationId xmlns:p14="http://schemas.microsoft.com/office/powerpoint/2010/main" val="4266669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D9A6F3DD-55D4-49A4-B563-14216223CCAD}" type="datetimeFigureOut">
              <a:rPr lang="uk-UA" smtClean="0"/>
              <a:t>23.03.2016</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3D57F727-AE4C-4FBC-A28B-1699A6435C98}" type="slidenum">
              <a:rPr lang="uk-UA" smtClean="0"/>
              <a:t>‹#›</a:t>
            </a:fld>
            <a:endParaRPr lang="uk-UA"/>
          </a:p>
        </p:txBody>
      </p:sp>
    </p:spTree>
    <p:extLst>
      <p:ext uri="{BB962C8B-B14F-4D97-AF65-F5344CB8AC3E}">
        <p14:creationId xmlns:p14="http://schemas.microsoft.com/office/powerpoint/2010/main" val="3796072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D9A6F3DD-55D4-49A4-B563-14216223CCAD}" type="datetimeFigureOut">
              <a:rPr lang="uk-UA" smtClean="0"/>
              <a:t>23.03.2016</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3D57F727-AE4C-4FBC-A28B-1699A6435C98}" type="slidenum">
              <a:rPr lang="uk-UA" smtClean="0"/>
              <a:t>‹#›</a:t>
            </a:fld>
            <a:endParaRPr lang="uk-UA"/>
          </a:p>
        </p:txBody>
      </p:sp>
    </p:spTree>
    <p:extLst>
      <p:ext uri="{BB962C8B-B14F-4D97-AF65-F5344CB8AC3E}">
        <p14:creationId xmlns:p14="http://schemas.microsoft.com/office/powerpoint/2010/main" val="498696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A6F3DD-55D4-49A4-B563-14216223CCAD}" type="datetimeFigureOut">
              <a:rPr lang="uk-UA" smtClean="0"/>
              <a:t>23.03.2016</a:t>
            </a:fld>
            <a:endParaRPr lang="uk-UA"/>
          </a:p>
        </p:txBody>
      </p:sp>
      <p:sp>
        <p:nvSpPr>
          <p:cNvPr id="3" name="Footer Placeholder 2"/>
          <p:cNvSpPr>
            <a:spLocks noGrp="1"/>
          </p:cNvSpPr>
          <p:nvPr>
            <p:ph type="ftr" sz="quarter" idx="11"/>
          </p:nvPr>
        </p:nvSpPr>
        <p:spPr/>
        <p:txBody>
          <a:bodyPr/>
          <a:lstStyle/>
          <a:p>
            <a:endParaRPr lang="uk-UA"/>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3D57F727-AE4C-4FBC-A28B-1699A6435C98}" type="slidenum">
              <a:rPr lang="uk-UA" smtClean="0"/>
              <a:t>‹#›</a:t>
            </a:fld>
            <a:endParaRPr lang="uk-UA"/>
          </a:p>
        </p:txBody>
      </p:sp>
    </p:spTree>
    <p:extLst>
      <p:ext uri="{BB962C8B-B14F-4D97-AF65-F5344CB8AC3E}">
        <p14:creationId xmlns:p14="http://schemas.microsoft.com/office/powerpoint/2010/main" val="4175615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9A6F3DD-55D4-49A4-B563-14216223CCAD}" type="datetimeFigureOut">
              <a:rPr lang="uk-UA" smtClean="0"/>
              <a:t>23.03.2016</a:t>
            </a:fld>
            <a:endParaRPr lang="uk-UA"/>
          </a:p>
        </p:txBody>
      </p:sp>
      <p:sp>
        <p:nvSpPr>
          <p:cNvPr id="6" name="Footer Placeholder 5"/>
          <p:cNvSpPr>
            <a:spLocks noGrp="1"/>
          </p:cNvSpPr>
          <p:nvPr>
            <p:ph type="ftr" sz="quarter" idx="11"/>
          </p:nvPr>
        </p:nvSpPr>
        <p:spPr/>
        <p:txBody>
          <a:bodyPr/>
          <a:lstStyle/>
          <a:p>
            <a:endParaRPr lang="uk-UA"/>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D57F727-AE4C-4FBC-A28B-1699A6435C98}" type="slidenum">
              <a:rPr lang="uk-UA" smtClean="0"/>
              <a:t>‹#›</a:t>
            </a:fld>
            <a:endParaRPr lang="uk-UA"/>
          </a:p>
        </p:txBody>
      </p:sp>
    </p:spTree>
    <p:extLst>
      <p:ext uri="{BB962C8B-B14F-4D97-AF65-F5344CB8AC3E}">
        <p14:creationId xmlns:p14="http://schemas.microsoft.com/office/powerpoint/2010/main" val="442684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ru-RU" smtClean="0"/>
              <a:t>Вставка рисунка</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9A6F3DD-55D4-49A4-B563-14216223CCAD}" type="datetimeFigureOut">
              <a:rPr lang="uk-UA" smtClean="0"/>
              <a:t>23.03.2016</a:t>
            </a:fld>
            <a:endParaRPr lang="uk-UA"/>
          </a:p>
        </p:txBody>
      </p:sp>
      <p:sp>
        <p:nvSpPr>
          <p:cNvPr id="6" name="Footer Placeholder 5"/>
          <p:cNvSpPr>
            <a:spLocks noGrp="1"/>
          </p:cNvSpPr>
          <p:nvPr>
            <p:ph type="ftr" sz="quarter" idx="11"/>
          </p:nvPr>
        </p:nvSpPr>
        <p:spPr/>
        <p:txBody>
          <a:bodyPr/>
          <a:lstStyle/>
          <a:p>
            <a:endParaRPr lang="uk-UA"/>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D57F727-AE4C-4FBC-A28B-1699A6435C98}" type="slidenum">
              <a:rPr lang="uk-UA" smtClean="0"/>
              <a:t>‹#›</a:t>
            </a:fld>
            <a:endParaRPr lang="uk-UA"/>
          </a:p>
        </p:txBody>
      </p:sp>
    </p:spTree>
    <p:extLst>
      <p:ext uri="{BB962C8B-B14F-4D97-AF65-F5344CB8AC3E}">
        <p14:creationId xmlns:p14="http://schemas.microsoft.com/office/powerpoint/2010/main" val="1922732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D9A6F3DD-55D4-49A4-B563-14216223CCAD}" type="datetimeFigureOut">
              <a:rPr lang="uk-UA" smtClean="0"/>
              <a:t>23.03.2016</a:t>
            </a:fld>
            <a:endParaRPr lang="uk-UA"/>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uk-UA"/>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3D57F727-AE4C-4FBC-A28B-1699A6435C98}" type="slidenum">
              <a:rPr lang="uk-UA" smtClean="0"/>
              <a:t>‹#›</a:t>
            </a:fld>
            <a:endParaRPr lang="uk-UA"/>
          </a:p>
        </p:txBody>
      </p:sp>
    </p:spTree>
    <p:extLst>
      <p:ext uri="{BB962C8B-B14F-4D97-AF65-F5344CB8AC3E}">
        <p14:creationId xmlns:p14="http://schemas.microsoft.com/office/powerpoint/2010/main" val="9682848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96494" y="974785"/>
            <a:ext cx="8825658" cy="3285011"/>
          </a:xfrm>
        </p:spPr>
        <p:txBody>
          <a:bodyPr/>
          <a:lstStyle/>
          <a:p>
            <a:pPr algn="ctr"/>
            <a:r>
              <a:rPr lang="ru-RU" dirty="0" err="1" smtClean="0"/>
              <a:t>Презентація</a:t>
            </a:r>
            <a:r>
              <a:rPr lang="ru-RU" dirty="0"/>
              <a:t/>
            </a:r>
            <a:br>
              <a:rPr lang="ru-RU" dirty="0"/>
            </a:br>
            <a:r>
              <a:rPr lang="ru-RU" dirty="0" smtClean="0"/>
              <a:t>на тему: </a:t>
            </a:r>
            <a:br>
              <a:rPr lang="ru-RU" dirty="0" smtClean="0"/>
            </a:br>
            <a:r>
              <a:rPr lang="ru-RU" dirty="0" smtClean="0"/>
              <a:t>«</a:t>
            </a:r>
            <a:r>
              <a:rPr lang="ru-RU" dirty="0" err="1" smtClean="0"/>
              <a:t>Елементи</a:t>
            </a:r>
            <a:r>
              <a:rPr lang="ru-RU" dirty="0" smtClean="0"/>
              <a:t> </a:t>
            </a:r>
            <a:r>
              <a:rPr lang="ru-RU" dirty="0" err="1" smtClean="0"/>
              <a:t>невербальної</a:t>
            </a:r>
            <a:r>
              <a:rPr lang="ru-RU" dirty="0" smtClean="0"/>
              <a:t> </a:t>
            </a:r>
            <a:r>
              <a:rPr lang="ru-RU" dirty="0" err="1" smtClean="0"/>
              <a:t>комунікації</a:t>
            </a:r>
            <a:r>
              <a:rPr lang="ru-RU" dirty="0" smtClean="0"/>
              <a:t>»</a:t>
            </a:r>
            <a:endParaRPr lang="uk-UA" dirty="0"/>
          </a:p>
        </p:txBody>
      </p:sp>
      <p:sp>
        <p:nvSpPr>
          <p:cNvPr id="3" name="Подзаголовок 2"/>
          <p:cNvSpPr>
            <a:spLocks noGrp="1"/>
          </p:cNvSpPr>
          <p:nvPr>
            <p:ph type="subTitle" idx="1"/>
          </p:nvPr>
        </p:nvSpPr>
        <p:spPr>
          <a:xfrm>
            <a:off x="1146329" y="4837765"/>
            <a:ext cx="8825658" cy="861420"/>
          </a:xfrm>
        </p:spPr>
        <p:txBody>
          <a:bodyPr/>
          <a:lstStyle/>
          <a:p>
            <a:r>
              <a:rPr lang="ru-RU" dirty="0" smtClean="0"/>
              <a:t>Студента 3-го курсу </a:t>
            </a:r>
            <a:r>
              <a:rPr lang="ru-RU" dirty="0" err="1" smtClean="0"/>
              <a:t>групи</a:t>
            </a:r>
            <a:r>
              <a:rPr lang="ru-RU" dirty="0" smtClean="0"/>
              <a:t> 3613-3 </a:t>
            </a:r>
          </a:p>
          <a:p>
            <a:r>
              <a:rPr lang="ru-RU" dirty="0" smtClean="0"/>
              <a:t>Ткачука </a:t>
            </a:r>
            <a:r>
              <a:rPr lang="ru-RU" dirty="0" err="1" smtClean="0"/>
              <a:t>Олександра</a:t>
            </a:r>
            <a:endParaRPr lang="uk-UA" dirty="0"/>
          </a:p>
        </p:txBody>
      </p:sp>
    </p:spTree>
    <p:extLst>
      <p:ext uri="{BB962C8B-B14F-4D97-AF65-F5344CB8AC3E}">
        <p14:creationId xmlns:p14="http://schemas.microsoft.com/office/powerpoint/2010/main" val="1647550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err="1" smtClean="0"/>
              <a:t>Такесика</a:t>
            </a:r>
            <a:endParaRPr lang="uk-UA" dirty="0"/>
          </a:p>
        </p:txBody>
      </p:sp>
      <p:sp>
        <p:nvSpPr>
          <p:cNvPr id="3" name="Объект 2"/>
          <p:cNvSpPr>
            <a:spLocks noGrp="1"/>
          </p:cNvSpPr>
          <p:nvPr>
            <p:ph idx="1"/>
          </p:nvPr>
        </p:nvSpPr>
        <p:spPr>
          <a:xfrm>
            <a:off x="689127" y="2793282"/>
            <a:ext cx="6142994" cy="3426364"/>
          </a:xfrm>
        </p:spPr>
        <p:txBody>
          <a:bodyPr/>
          <a:lstStyle/>
          <a:p>
            <a:r>
              <a:rPr lang="uk-UA" dirty="0"/>
              <a:t>Науковці, які вивчають </a:t>
            </a:r>
            <a:r>
              <a:rPr lang="uk-UA" dirty="0" smtClean="0"/>
              <a:t>тактильну </a:t>
            </a:r>
            <a:r>
              <a:rPr lang="uk-UA" dirty="0"/>
              <a:t>поведінку людей, вважають, що в залежності від мети </a:t>
            </a:r>
            <a:r>
              <a:rPr lang="uk-UA" dirty="0" smtClean="0"/>
              <a:t>і характеру</a:t>
            </a:r>
            <a:r>
              <a:rPr lang="uk-UA" dirty="0"/>
              <a:t> дотику можна розділити на наступні типи: </a:t>
            </a:r>
            <a:r>
              <a:rPr lang="uk-UA" dirty="0"/>
              <a:t/>
            </a:r>
            <a:br>
              <a:rPr lang="uk-UA" dirty="0"/>
            </a:br>
            <a:r>
              <a:rPr lang="uk-UA" dirty="0" smtClean="0"/>
              <a:t>1.</a:t>
            </a:r>
            <a:r>
              <a:rPr lang="uk-UA" dirty="0"/>
              <a:t> професійні - вони носять безособовий характер, людина при цьому сприймається лише як об'єкт спілкування (огляд лікаря); </a:t>
            </a:r>
            <a:r>
              <a:rPr lang="uk-UA" dirty="0"/>
              <a:t/>
            </a:r>
            <a:br>
              <a:rPr lang="uk-UA" dirty="0"/>
            </a:br>
            <a:r>
              <a:rPr lang="uk-UA" dirty="0" smtClean="0"/>
              <a:t>2. </a:t>
            </a:r>
            <a:r>
              <a:rPr lang="uk-UA" dirty="0"/>
              <a:t>ритуальні - рукостискання, дипломатичні поцілунки; </a:t>
            </a:r>
            <a:r>
              <a:rPr lang="uk-UA" dirty="0"/>
              <a:t/>
            </a:r>
            <a:br>
              <a:rPr lang="uk-UA" dirty="0"/>
            </a:br>
            <a:r>
              <a:rPr lang="uk-UA" dirty="0" smtClean="0"/>
              <a:t>3. </a:t>
            </a:r>
            <a:r>
              <a:rPr lang="uk-UA" dirty="0"/>
              <a:t>дружні; </a:t>
            </a:r>
            <a:r>
              <a:rPr lang="uk-UA" dirty="0"/>
              <a:t/>
            </a:r>
            <a:br>
              <a:rPr lang="uk-UA" dirty="0"/>
            </a:br>
            <a:r>
              <a:rPr lang="uk-UA" dirty="0" smtClean="0"/>
              <a:t>4. любовні.</a:t>
            </a:r>
            <a:r>
              <a:rPr lang="uk-UA" dirty="0"/>
              <a:t> </a:t>
            </a:r>
            <a:endParaRPr lang="uk-UA" dirty="0"/>
          </a:p>
        </p:txBody>
      </p:sp>
      <p:pic>
        <p:nvPicPr>
          <p:cNvPr id="7170" name="Picture 2" descr="http://nibler.ru/uploads/users/5559/2012-10-08/brezhneva-pocelui-faktov-eto-interesno-poznavatelno-kartinki_686797875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2782" y="2993210"/>
            <a:ext cx="3897261" cy="2596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5363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err="1" smtClean="0"/>
              <a:t>Такесика</a:t>
            </a:r>
            <a:endParaRPr lang="uk-UA" dirty="0"/>
          </a:p>
        </p:txBody>
      </p:sp>
      <p:sp>
        <p:nvSpPr>
          <p:cNvPr id="3" name="Объект 2"/>
          <p:cNvSpPr>
            <a:spLocks noGrp="1"/>
          </p:cNvSpPr>
          <p:nvPr>
            <p:ph idx="1"/>
          </p:nvPr>
        </p:nvSpPr>
        <p:spPr>
          <a:xfrm>
            <a:off x="655608" y="2603499"/>
            <a:ext cx="11015932" cy="3702409"/>
          </a:xfrm>
        </p:spPr>
        <p:txBody>
          <a:bodyPr>
            <a:normAutofit lnSpcReduction="10000"/>
          </a:bodyPr>
          <a:lstStyle/>
          <a:p>
            <a:r>
              <a:rPr lang="uk-UA" dirty="0"/>
              <a:t>Дотики необхідні людині, щоб посилювати чи послаблювати процес спілкування. Але поведінка з використанням дотиків залежить від цілого ряду чинників, серед яких найбільш важливими </a:t>
            </a:r>
            <a:r>
              <a:rPr lang="uk-UA" dirty="0" smtClean="0"/>
              <a:t>є:</a:t>
            </a:r>
            <a:r>
              <a:rPr lang="uk-UA" dirty="0"/>
              <a:t> культура, належність до жіночої або чоловічої статі, вік, статус людини і тип особистості</a:t>
            </a:r>
            <a:r>
              <a:rPr lang="uk-UA" dirty="0" smtClean="0"/>
              <a:t>.</a:t>
            </a:r>
          </a:p>
          <a:p>
            <a:r>
              <a:rPr lang="uk-UA" dirty="0" smtClean="0"/>
              <a:t>Також я хотів би розглянути </a:t>
            </a:r>
            <a:r>
              <a:rPr lang="uk-UA" dirty="0"/>
              <a:t>кілька видів рукостискань, кожне з яких має </a:t>
            </a:r>
            <a:r>
              <a:rPr lang="uk-UA" dirty="0" smtClean="0"/>
              <a:t>своє</a:t>
            </a:r>
            <a:r>
              <a:rPr lang="uk-UA" dirty="0"/>
              <a:t> символічне значення.  </a:t>
            </a:r>
            <a:r>
              <a:rPr lang="uk-UA" dirty="0"/>
              <a:t/>
            </a:r>
            <a:br>
              <a:rPr lang="uk-UA" dirty="0"/>
            </a:br>
            <a:r>
              <a:rPr lang="uk-UA" dirty="0" smtClean="0"/>
              <a:t>1. </a:t>
            </a:r>
            <a:r>
              <a:rPr lang="uk-UA" dirty="0"/>
              <a:t>Долоня, повернена вгору під долонею партеру, означає готовність підкоритися, несвідомий сигнал тому, чиє домінування зізнається. </a:t>
            </a:r>
            <a:r>
              <a:rPr lang="uk-UA" dirty="0"/>
              <a:t/>
            </a:r>
            <a:br>
              <a:rPr lang="uk-UA" dirty="0"/>
            </a:br>
            <a:r>
              <a:rPr lang="uk-UA" dirty="0" smtClean="0"/>
              <a:t>2. </a:t>
            </a:r>
            <a:r>
              <a:rPr lang="uk-UA" dirty="0"/>
              <a:t>Долоня, повернена вниз на долоні партнера, висловлює прагнення до домінування, спробу взяти ситуацію під свій контроль. </a:t>
            </a:r>
            <a:r>
              <a:rPr lang="uk-UA" dirty="0"/>
              <a:t/>
            </a:r>
            <a:br>
              <a:rPr lang="uk-UA" dirty="0"/>
            </a:br>
            <a:r>
              <a:rPr lang="uk-UA" dirty="0" smtClean="0"/>
              <a:t>3. </a:t>
            </a:r>
            <a:r>
              <a:rPr lang="uk-UA" dirty="0"/>
              <a:t>Пальма ребром вниз (вертикальне положення) фіксує положення рівності співрозмовників. </a:t>
            </a:r>
            <a:r>
              <a:rPr lang="uk-UA" dirty="0"/>
              <a:t/>
            </a:r>
            <a:br>
              <a:rPr lang="uk-UA" dirty="0"/>
            </a:br>
            <a:r>
              <a:rPr lang="uk-UA" dirty="0" smtClean="0"/>
              <a:t>4. </a:t>
            </a:r>
            <a:r>
              <a:rPr lang="uk-UA" dirty="0"/>
              <a:t>Рукостискання «рукавичка» (дві долоні обхоплюють одну долоню співрозмовника) підкреслює прагнення до щирості, дружелюбності, довірливості</a:t>
            </a:r>
            <a:endParaRPr lang="uk-UA" dirty="0"/>
          </a:p>
        </p:txBody>
      </p:sp>
    </p:spTree>
    <p:extLst>
      <p:ext uri="{BB962C8B-B14F-4D97-AF65-F5344CB8AC3E}">
        <p14:creationId xmlns:p14="http://schemas.microsoft.com/office/powerpoint/2010/main" val="940729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vitaliyivanov.com/wp-content/uploads/2014/09/1017216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3864" y="4451230"/>
            <a:ext cx="4298488" cy="240677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pPr algn="ctr"/>
            <a:r>
              <a:rPr lang="ru-RU" dirty="0" err="1" smtClean="0"/>
              <a:t>Сенсорика</a:t>
            </a:r>
            <a:endParaRPr lang="uk-UA" dirty="0"/>
          </a:p>
        </p:txBody>
      </p:sp>
      <p:sp>
        <p:nvSpPr>
          <p:cNvPr id="3" name="Объект 2"/>
          <p:cNvSpPr>
            <a:spLocks noGrp="1"/>
          </p:cNvSpPr>
          <p:nvPr>
            <p:ph idx="1"/>
          </p:nvPr>
        </p:nvSpPr>
        <p:spPr>
          <a:xfrm>
            <a:off x="715992" y="2603500"/>
            <a:ext cx="10800272" cy="3711036"/>
          </a:xfrm>
        </p:spPr>
        <p:txBody>
          <a:bodyPr/>
          <a:lstStyle/>
          <a:p>
            <a:r>
              <a:rPr lang="uk-UA" u="sng" dirty="0" err="1"/>
              <a:t>Сенсорика</a:t>
            </a:r>
            <a:r>
              <a:rPr lang="uk-UA" dirty="0"/>
              <a:t> представляє собою тип невербальної комунікації, що </a:t>
            </a:r>
            <a:r>
              <a:rPr lang="uk-UA" dirty="0" err="1"/>
              <a:t>грунтується</a:t>
            </a:r>
            <a:r>
              <a:rPr lang="uk-UA" dirty="0"/>
              <a:t> на чуттєвому сприйнятті представників інших культур. Поряд з усіма іншими сторонами невербальної комунікації ставлення до партнера формується на основі </a:t>
            </a:r>
            <a:r>
              <a:rPr lang="uk-UA" dirty="0" smtClean="0"/>
              <a:t>органів </a:t>
            </a:r>
            <a:r>
              <a:rPr lang="uk-UA" dirty="0"/>
              <a:t>почуттів людини. У залежності від того, як ми відчуваємо запахи, відчуваємо смак, сприймаємо колірні і звукові поєднання, відчуваємо тепло тіла співрозмовника, ми будуємо наше спілкування з цим співрозмовником. Ці комунікативні функції людських органів почуттів дозволяють вважати їх інструментами невербальної </a:t>
            </a:r>
            <a:r>
              <a:rPr lang="uk-UA" dirty="0" smtClean="0"/>
              <a:t>комунікації.</a:t>
            </a:r>
            <a:endParaRPr lang="uk-UA" dirty="0"/>
          </a:p>
        </p:txBody>
      </p:sp>
    </p:spTree>
    <p:extLst>
      <p:ext uri="{BB962C8B-B14F-4D97-AF65-F5344CB8AC3E}">
        <p14:creationId xmlns:p14="http://schemas.microsoft.com/office/powerpoint/2010/main" val="4048263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err="1" smtClean="0"/>
              <a:t>Сенсорика</a:t>
            </a:r>
            <a:endParaRPr lang="uk-UA" dirty="0"/>
          </a:p>
        </p:txBody>
      </p:sp>
      <p:sp>
        <p:nvSpPr>
          <p:cNvPr id="3" name="Объект 2"/>
          <p:cNvSpPr>
            <a:spLocks noGrp="1"/>
          </p:cNvSpPr>
          <p:nvPr>
            <p:ph idx="1"/>
          </p:nvPr>
        </p:nvSpPr>
        <p:spPr>
          <a:xfrm>
            <a:off x="573959" y="2603500"/>
            <a:ext cx="9342408" cy="3874938"/>
          </a:xfrm>
        </p:spPr>
        <p:txBody>
          <a:bodyPr/>
          <a:lstStyle/>
          <a:p>
            <a:r>
              <a:rPr lang="uk-UA" dirty="0"/>
              <a:t>Особливо велике значення в спілкуванні мають запахи. Це, перш за все, запахи тіла і використовуваної людиною косметики. Ми можемо відмовитися від спілкування з людиною, якщо вважатимемо, що від нього погано пахне. </a:t>
            </a:r>
            <a:r>
              <a:rPr lang="uk-UA" dirty="0" smtClean="0"/>
              <a:t>Запахи</a:t>
            </a:r>
            <a:r>
              <a:rPr lang="uk-UA" dirty="0"/>
              <a:t>, звичні в одній культурі, можуть здаватися огидними в іншій. </a:t>
            </a:r>
            <a:endParaRPr lang="uk-UA" dirty="0"/>
          </a:p>
          <a:p>
            <a:r>
              <a:rPr lang="uk-UA" dirty="0"/>
              <a:t>Колірні сполучення, що використовуються в різних культурах, також сильно варіюються. Нам можуть не подобатися ці поєднання, візерунки, вони можуть здаватися надто яскравими або надто </a:t>
            </a:r>
            <a:r>
              <a:rPr lang="uk-UA" dirty="0" smtClean="0"/>
              <a:t>тьмяні.</a:t>
            </a:r>
          </a:p>
          <a:p>
            <a:r>
              <a:rPr lang="uk-UA" dirty="0" smtClean="0"/>
              <a:t>Слухові </a:t>
            </a:r>
            <a:r>
              <a:rPr lang="uk-UA" dirty="0"/>
              <a:t>переваги також залежать від конкретної культури. Саме тому так сильно відрізняється музика у різних народів. Чужа музика нерідко здається дивною, незрозумілою і непривабливою. </a:t>
            </a:r>
            <a:endParaRPr lang="uk-UA" dirty="0"/>
          </a:p>
        </p:txBody>
      </p:sp>
      <p:pic>
        <p:nvPicPr>
          <p:cNvPr id="10244" name="Picture 4" descr="Картинки по запросу запах духов"/>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49878" y="2301576"/>
            <a:ext cx="2204836" cy="1369683"/>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s://upload.wikimedia.org/wikipedia/commons/thumb/6/68/Gay_flag.svg/360px-Gay_flag.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9877" y="3758391"/>
            <a:ext cx="2204837" cy="1288930"/>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http://www.schoolearlystudy.ru/wp-content/uploads/2013/02/Tematicheskie-igryi-Zvuk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49878" y="5134454"/>
            <a:ext cx="2204836" cy="1284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2698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err="1" smtClean="0"/>
              <a:t>Проксеміка</a:t>
            </a:r>
            <a:endParaRPr lang="uk-UA" dirty="0"/>
          </a:p>
        </p:txBody>
      </p:sp>
      <p:sp>
        <p:nvSpPr>
          <p:cNvPr id="3" name="Объект 2"/>
          <p:cNvSpPr>
            <a:spLocks noGrp="1"/>
          </p:cNvSpPr>
          <p:nvPr>
            <p:ph idx="1"/>
          </p:nvPr>
        </p:nvSpPr>
        <p:spPr>
          <a:xfrm>
            <a:off x="560716" y="3897462"/>
            <a:ext cx="11050438" cy="2770757"/>
          </a:xfrm>
        </p:spPr>
        <p:txBody>
          <a:bodyPr/>
          <a:lstStyle/>
          <a:p>
            <a:r>
              <a:rPr lang="ru-RU" u="sng" dirty="0" err="1"/>
              <a:t>Проксеміка</a:t>
            </a:r>
            <a:r>
              <a:rPr lang="ru-RU" dirty="0"/>
              <a:t> - </a:t>
            </a:r>
            <a:r>
              <a:rPr lang="ru-RU" dirty="0" err="1"/>
              <a:t>це</a:t>
            </a:r>
            <a:r>
              <a:rPr lang="ru-RU" dirty="0"/>
              <a:t> </a:t>
            </a:r>
            <a:r>
              <a:rPr lang="ru-RU" dirty="0" err="1"/>
              <a:t>використання</a:t>
            </a:r>
            <a:r>
              <a:rPr lang="ru-RU" dirty="0"/>
              <a:t> </a:t>
            </a:r>
            <a:r>
              <a:rPr lang="ru-RU" dirty="0" err="1"/>
              <a:t>просторових</a:t>
            </a:r>
            <a:r>
              <a:rPr lang="ru-RU" dirty="0"/>
              <a:t> </a:t>
            </a:r>
            <a:r>
              <a:rPr lang="ru-RU" dirty="0" err="1"/>
              <a:t>відносин</a:t>
            </a:r>
            <a:r>
              <a:rPr lang="ru-RU" dirty="0"/>
              <a:t> при </a:t>
            </a:r>
            <a:r>
              <a:rPr lang="ru-RU" dirty="0" err="1"/>
              <a:t>комунікації</a:t>
            </a:r>
            <a:r>
              <a:rPr lang="ru-RU" dirty="0"/>
              <a:t>. Даний </a:t>
            </a:r>
            <a:r>
              <a:rPr lang="ru-RU" dirty="0" err="1"/>
              <a:t>термін</a:t>
            </a:r>
            <a:r>
              <a:rPr lang="ru-RU" dirty="0"/>
              <a:t> </a:t>
            </a:r>
            <a:r>
              <a:rPr lang="ru-RU" dirty="0" err="1"/>
              <a:t>був</a:t>
            </a:r>
            <a:r>
              <a:rPr lang="ru-RU" dirty="0"/>
              <a:t> введений </a:t>
            </a:r>
            <a:r>
              <a:rPr lang="ru-RU" dirty="0" err="1" smtClean="0"/>
              <a:t>американським</a:t>
            </a:r>
            <a:r>
              <a:rPr lang="ru-RU" dirty="0"/>
              <a:t> психологом Е. </a:t>
            </a:r>
            <a:r>
              <a:rPr lang="ru-RU" dirty="0" err="1"/>
              <a:t>Холом</a:t>
            </a:r>
            <a:r>
              <a:rPr lang="ru-RU" dirty="0"/>
              <a:t> для </a:t>
            </a:r>
            <a:r>
              <a:rPr lang="ru-RU" dirty="0" err="1"/>
              <a:t>аналізу</a:t>
            </a:r>
            <a:r>
              <a:rPr lang="ru-RU" dirty="0"/>
              <a:t> </a:t>
            </a:r>
            <a:r>
              <a:rPr lang="ru-RU" dirty="0" err="1"/>
              <a:t>закономірностей</a:t>
            </a:r>
            <a:r>
              <a:rPr lang="ru-RU" dirty="0"/>
              <a:t> </a:t>
            </a:r>
            <a:r>
              <a:rPr lang="ru-RU" dirty="0" err="1"/>
              <a:t>просторової</a:t>
            </a:r>
            <a:r>
              <a:rPr lang="ru-RU" dirty="0"/>
              <a:t> </a:t>
            </a:r>
            <a:r>
              <a:rPr lang="ru-RU" dirty="0" err="1"/>
              <a:t>організації</a:t>
            </a:r>
            <a:r>
              <a:rPr lang="ru-RU" dirty="0"/>
              <a:t> </a:t>
            </a:r>
            <a:r>
              <a:rPr lang="ru-RU" dirty="0" err="1"/>
              <a:t>комунікації</a:t>
            </a:r>
            <a:r>
              <a:rPr lang="ru-RU" dirty="0"/>
              <a:t>, а </a:t>
            </a:r>
            <a:r>
              <a:rPr lang="ru-RU" dirty="0" err="1"/>
              <a:t>також</a:t>
            </a:r>
            <a:r>
              <a:rPr lang="ru-RU" dirty="0"/>
              <a:t> </a:t>
            </a:r>
            <a:r>
              <a:rPr lang="ru-RU" dirty="0" err="1"/>
              <a:t>впливу</a:t>
            </a:r>
            <a:r>
              <a:rPr lang="ru-RU" dirty="0"/>
              <a:t> </a:t>
            </a:r>
            <a:r>
              <a:rPr lang="ru-RU" dirty="0" err="1"/>
              <a:t>територій</a:t>
            </a:r>
            <a:r>
              <a:rPr lang="ru-RU" dirty="0"/>
              <a:t>, </a:t>
            </a:r>
            <a:r>
              <a:rPr lang="ru-RU" dirty="0" err="1"/>
              <a:t>відстаней</a:t>
            </a:r>
            <a:r>
              <a:rPr lang="ru-RU" dirty="0"/>
              <a:t> і </a:t>
            </a:r>
            <a:r>
              <a:rPr lang="ru-RU" dirty="0" err="1"/>
              <a:t>дистанцій</a:t>
            </a:r>
            <a:r>
              <a:rPr lang="ru-RU" dirty="0"/>
              <a:t> </a:t>
            </a:r>
            <a:r>
              <a:rPr lang="ru-RU" dirty="0" err="1"/>
              <a:t>між</a:t>
            </a:r>
            <a:r>
              <a:rPr lang="ru-RU" dirty="0"/>
              <a:t> людьми на характер </a:t>
            </a:r>
            <a:r>
              <a:rPr lang="ru-RU" dirty="0" err="1"/>
              <a:t>міжособистісного</a:t>
            </a:r>
            <a:r>
              <a:rPr lang="ru-RU" dirty="0"/>
              <a:t> </a:t>
            </a:r>
            <a:r>
              <a:rPr lang="ru-RU" dirty="0" err="1"/>
              <a:t>спілкування</a:t>
            </a:r>
            <a:r>
              <a:rPr lang="ru-RU" dirty="0" smtClean="0"/>
              <a:t>.</a:t>
            </a:r>
          </a:p>
          <a:p>
            <a:r>
              <a:rPr lang="uk-UA" dirty="0"/>
              <a:t>Кожна людина для нормального свого існування вважає, що певний обсяг простору навколо нього є його власним і порушення цього простору розглядає як вторгнення у внутрішній світ, як недружній вчинок. Тому спілкування людей завжди відбувається на певній відстані один від одного, і ця відстань є важливим показником типу, характеру і широти відносин між людьми.</a:t>
            </a:r>
            <a:endParaRPr lang="uk-UA" dirty="0"/>
          </a:p>
        </p:txBody>
      </p:sp>
      <p:pic>
        <p:nvPicPr>
          <p:cNvPr id="11268" name="Picture 4" descr="http://news.mspravka.info/wp-content/uploads/2013/06/2jpg1-300x2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6910" y="2242868"/>
            <a:ext cx="2857500" cy="1741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3682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err="1" smtClean="0"/>
              <a:t>Проксеміка</a:t>
            </a:r>
            <a:endParaRPr lang="uk-UA" dirty="0"/>
          </a:p>
        </p:txBody>
      </p:sp>
      <p:sp>
        <p:nvSpPr>
          <p:cNvPr id="3" name="Объект 2"/>
          <p:cNvSpPr>
            <a:spLocks noGrp="1"/>
          </p:cNvSpPr>
          <p:nvPr>
            <p:ph idx="1"/>
          </p:nvPr>
        </p:nvSpPr>
        <p:spPr>
          <a:xfrm>
            <a:off x="595224" y="2603499"/>
            <a:ext cx="11093568" cy="3814553"/>
          </a:xfrm>
        </p:spPr>
        <p:txBody>
          <a:bodyPr/>
          <a:lstStyle/>
          <a:p>
            <a:r>
              <a:rPr lang="uk-UA" dirty="0" smtClean="0"/>
              <a:t>Так, Е</a:t>
            </a:r>
            <a:r>
              <a:rPr lang="uk-UA" dirty="0"/>
              <a:t>. </a:t>
            </a:r>
            <a:r>
              <a:rPr lang="uk-UA" dirty="0" err="1"/>
              <a:t>Холл</a:t>
            </a:r>
            <a:r>
              <a:rPr lang="uk-UA" dirty="0"/>
              <a:t> в результаті своїх спостережень виділив чотири зони комунікації: </a:t>
            </a:r>
            <a:r>
              <a:rPr lang="uk-UA" dirty="0"/>
              <a:t/>
            </a:r>
            <a:br>
              <a:rPr lang="uk-UA" dirty="0"/>
            </a:br>
            <a:r>
              <a:rPr lang="uk-UA" dirty="0" smtClean="0"/>
              <a:t>1. </a:t>
            </a:r>
            <a:r>
              <a:rPr lang="uk-UA" dirty="0"/>
              <a:t>інтимну - розділяє досить близьких людей, які не бажають розповідати про своє життя третіх осіб; </a:t>
            </a:r>
            <a:r>
              <a:rPr lang="uk-UA" dirty="0"/>
              <a:t/>
            </a:r>
            <a:br>
              <a:rPr lang="uk-UA" dirty="0"/>
            </a:br>
            <a:r>
              <a:rPr lang="uk-UA" dirty="0" smtClean="0"/>
              <a:t>2. </a:t>
            </a:r>
            <a:r>
              <a:rPr lang="uk-UA" dirty="0"/>
              <a:t>особисте - відстань, яку підтримує індивід при спілкуванні між собою і всіма іншими людьми; </a:t>
            </a:r>
            <a:r>
              <a:rPr lang="uk-UA" dirty="0"/>
              <a:t/>
            </a:r>
            <a:br>
              <a:rPr lang="uk-UA" dirty="0"/>
            </a:br>
            <a:r>
              <a:rPr lang="uk-UA" dirty="0" smtClean="0"/>
              <a:t>3. </a:t>
            </a:r>
            <a:r>
              <a:rPr lang="uk-UA" dirty="0"/>
              <a:t>соціальну - дистанція між людьми при формальному і світському спілкуванні; </a:t>
            </a:r>
            <a:r>
              <a:rPr lang="uk-UA" dirty="0"/>
              <a:t/>
            </a:r>
            <a:br>
              <a:rPr lang="uk-UA" dirty="0"/>
            </a:br>
            <a:r>
              <a:rPr lang="uk-UA" dirty="0" smtClean="0"/>
              <a:t>4. </a:t>
            </a:r>
            <a:r>
              <a:rPr lang="uk-UA" dirty="0"/>
              <a:t>публічну - дистанція спілкування на публічних заходах (зборах, в аудиторії тощо</a:t>
            </a:r>
            <a:r>
              <a:rPr lang="uk-UA" dirty="0" smtClean="0"/>
              <a:t>).</a:t>
            </a:r>
          </a:p>
          <a:p>
            <a:r>
              <a:rPr lang="uk-UA" dirty="0"/>
              <a:t>Зони </a:t>
            </a:r>
            <a:r>
              <a:rPr lang="uk-UA" i="1" dirty="0"/>
              <a:t>інтимної</a:t>
            </a:r>
            <a:r>
              <a:rPr lang="uk-UA" dirty="0"/>
              <a:t> дистанції відрізняються один від одного в залежності від тієї чи іншої культурної середовища. У західноєвропейських культурах вона складає близько 60 сантиметрів. У культурах східноєвропейських народів ця дистанція дорівнює приблизно 45 сантиметрам. У країнах південної Європи і Середземномор'я це відстань від кінчика пальців до ліктя руки. </a:t>
            </a:r>
            <a:endParaRPr lang="uk-UA" dirty="0"/>
          </a:p>
        </p:txBody>
      </p:sp>
    </p:spTree>
    <p:extLst>
      <p:ext uri="{BB962C8B-B14F-4D97-AF65-F5344CB8AC3E}">
        <p14:creationId xmlns:p14="http://schemas.microsoft.com/office/powerpoint/2010/main" val="3086714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err="1" smtClean="0"/>
              <a:t>Проксеміка</a:t>
            </a:r>
            <a:endParaRPr lang="uk-UA" dirty="0"/>
          </a:p>
        </p:txBody>
      </p:sp>
      <p:sp>
        <p:nvSpPr>
          <p:cNvPr id="3" name="Объект 2"/>
          <p:cNvSpPr>
            <a:spLocks noGrp="1"/>
          </p:cNvSpPr>
          <p:nvPr>
            <p:ph idx="1"/>
          </p:nvPr>
        </p:nvSpPr>
        <p:spPr>
          <a:xfrm>
            <a:off x="595224" y="2603499"/>
            <a:ext cx="11093568" cy="3814553"/>
          </a:xfrm>
        </p:spPr>
        <p:txBody>
          <a:bodyPr/>
          <a:lstStyle/>
          <a:p>
            <a:r>
              <a:rPr lang="uk-UA" dirty="0"/>
              <a:t>Однак для процесу комунікації найбільш важливим є </a:t>
            </a:r>
            <a:r>
              <a:rPr lang="uk-UA" i="1" dirty="0"/>
              <a:t>особистий</a:t>
            </a:r>
            <a:r>
              <a:rPr lang="uk-UA" dirty="0"/>
              <a:t> простір, безпосередньо навколо тіло людини. Ця зона дорівнює 45-120 сантиметрів, і в ній відбувається велика частина всіх комунікаційних контактів </a:t>
            </a:r>
            <a:r>
              <a:rPr lang="uk-UA" dirty="0" smtClean="0"/>
              <a:t>людини. </a:t>
            </a:r>
            <a:r>
              <a:rPr lang="ru-RU" dirty="0"/>
              <a:t>На </a:t>
            </a:r>
            <a:r>
              <a:rPr lang="ru-RU" dirty="0" err="1"/>
              <a:t>такій</a:t>
            </a:r>
            <a:r>
              <a:rPr lang="ru-RU" dirty="0"/>
              <a:t> </a:t>
            </a:r>
            <a:r>
              <a:rPr lang="ru-RU" dirty="0" err="1"/>
              <a:t>відстані</a:t>
            </a:r>
            <a:r>
              <a:rPr lang="ru-RU" dirty="0"/>
              <a:t> </a:t>
            </a:r>
            <a:r>
              <a:rPr lang="ru-RU" dirty="0" err="1"/>
              <a:t>фізичний</a:t>
            </a:r>
            <a:r>
              <a:rPr lang="ru-RU" dirty="0"/>
              <a:t> контакт не </a:t>
            </a:r>
            <a:r>
              <a:rPr lang="ru-RU" dirty="0" err="1"/>
              <a:t>обов'язковий</a:t>
            </a:r>
            <a:r>
              <a:rPr lang="ru-RU" dirty="0"/>
              <a:t>. </a:t>
            </a:r>
            <a:r>
              <a:rPr lang="ru-RU" dirty="0" err="1"/>
              <a:t>Це</a:t>
            </a:r>
            <a:r>
              <a:rPr lang="ru-RU" dirty="0"/>
              <a:t> </a:t>
            </a:r>
            <a:r>
              <a:rPr lang="ru-RU" dirty="0" err="1"/>
              <a:t>оптимальне</a:t>
            </a:r>
            <a:r>
              <a:rPr lang="ru-RU" dirty="0"/>
              <a:t> </a:t>
            </a:r>
            <a:r>
              <a:rPr lang="ru-RU" dirty="0" err="1"/>
              <a:t>відстань</a:t>
            </a:r>
            <a:r>
              <a:rPr lang="ru-RU" dirty="0"/>
              <a:t> для </a:t>
            </a:r>
            <a:r>
              <a:rPr lang="ru-RU" dirty="0" err="1"/>
              <a:t>розмови</a:t>
            </a:r>
            <a:r>
              <a:rPr lang="ru-RU" dirty="0"/>
              <a:t>, </a:t>
            </a:r>
            <a:r>
              <a:rPr lang="ru-RU" dirty="0" err="1"/>
              <a:t>бесіди</a:t>
            </a:r>
            <a:r>
              <a:rPr lang="ru-RU" dirty="0"/>
              <a:t> з </a:t>
            </a:r>
            <a:r>
              <a:rPr lang="ru-RU" dirty="0" err="1"/>
              <a:t>друзями</a:t>
            </a:r>
            <a:r>
              <a:rPr lang="ru-RU" dirty="0"/>
              <a:t> та </a:t>
            </a:r>
            <a:r>
              <a:rPr lang="ru-RU" dirty="0" err="1"/>
              <a:t>добрими</a:t>
            </a:r>
            <a:r>
              <a:rPr lang="ru-RU" dirty="0"/>
              <a:t> </a:t>
            </a:r>
            <a:r>
              <a:rPr lang="ru-RU" dirty="0" err="1"/>
              <a:t>знайомими</a:t>
            </a:r>
            <a:r>
              <a:rPr lang="ru-RU" dirty="0"/>
              <a:t>. </a:t>
            </a:r>
            <a:endParaRPr lang="ru-RU" dirty="0" smtClean="0"/>
          </a:p>
          <a:p>
            <a:r>
              <a:rPr lang="uk-UA" i="1" dirty="0"/>
              <a:t>Соціальна</a:t>
            </a:r>
            <a:r>
              <a:rPr lang="uk-UA" dirty="0"/>
              <a:t> зона межує з особистою, і в ній, як правило, відбувається велика частина формальних і службових контактів. У ній відбувається спілкування вчителя та учнів, начальників і підлеглих, обслуговуючого персоналу і клієнтів і </a:t>
            </a:r>
            <a:r>
              <a:rPr lang="uk-UA" dirty="0" err="1"/>
              <a:t>т.д</a:t>
            </a:r>
            <a:r>
              <a:rPr lang="uk-UA" dirty="0" smtClean="0"/>
              <a:t>.</a:t>
            </a:r>
          </a:p>
          <a:p>
            <a:r>
              <a:rPr lang="uk-UA" i="1" dirty="0"/>
              <a:t>Публічна</a:t>
            </a:r>
            <a:r>
              <a:rPr lang="uk-UA" dirty="0"/>
              <a:t> зона - це відстань, переважне при комунікації з великою групою людей, з масовою аудиторією. Ця зона передбачає такі форми спілкування, як збори, презентації, лекції, доповіді та мови і </a:t>
            </a:r>
            <a:r>
              <a:rPr lang="uk-UA" dirty="0" err="1"/>
              <a:t>ін</a:t>
            </a:r>
            <a:r>
              <a:rPr lang="uk-UA" dirty="0"/>
              <a:t> Публічна зона починається з відстані від 3,5 метрів і може сягати до </a:t>
            </a:r>
            <a:r>
              <a:rPr lang="uk-UA" dirty="0" smtClean="0"/>
              <a:t>нескінченності.</a:t>
            </a:r>
          </a:p>
          <a:p>
            <a:endParaRPr lang="uk-UA" dirty="0"/>
          </a:p>
        </p:txBody>
      </p:sp>
    </p:spTree>
    <p:extLst>
      <p:ext uri="{BB962C8B-B14F-4D97-AF65-F5344CB8AC3E}">
        <p14:creationId xmlns:p14="http://schemas.microsoft.com/office/powerpoint/2010/main" val="3017323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s-b-s.su/content/sbs/pics/sections/opozdanie-na-rabotu-5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8661" y="4199507"/>
            <a:ext cx="3914935" cy="2612208"/>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pPr algn="ctr"/>
            <a:r>
              <a:rPr lang="ru-RU" dirty="0" err="1" smtClean="0"/>
              <a:t>Хронеміка</a:t>
            </a:r>
            <a:endParaRPr lang="uk-UA" dirty="0"/>
          </a:p>
        </p:txBody>
      </p:sp>
      <p:sp>
        <p:nvSpPr>
          <p:cNvPr id="3" name="Объект 2"/>
          <p:cNvSpPr>
            <a:spLocks noGrp="1"/>
          </p:cNvSpPr>
          <p:nvPr>
            <p:ph idx="1"/>
          </p:nvPr>
        </p:nvSpPr>
        <p:spPr>
          <a:xfrm>
            <a:off x="612476" y="2491357"/>
            <a:ext cx="11007306" cy="3416300"/>
          </a:xfrm>
        </p:spPr>
        <p:txBody>
          <a:bodyPr/>
          <a:lstStyle/>
          <a:p>
            <a:r>
              <a:rPr lang="uk-UA" dirty="0" err="1"/>
              <a:t>Хронеміка</a:t>
            </a:r>
            <a:r>
              <a:rPr lang="uk-UA" dirty="0"/>
              <a:t> - це використання часу в невербальному комунікаційному процесі. Для спілкування час є не менш важливим фактором, ніж слова, жести, пози і дистанції. Сприйняття і використання часу є частиною невербального спілкування і досить істотно відрізняється в різних </a:t>
            </a:r>
            <a:r>
              <a:rPr lang="uk-UA" dirty="0" smtClean="0"/>
              <a:t>культурах.</a:t>
            </a:r>
          </a:p>
          <a:p>
            <a:r>
              <a:rPr lang="ru-RU" dirty="0" smtClean="0"/>
              <a:t>Так, </a:t>
            </a:r>
            <a:r>
              <a:rPr lang="ru-RU" dirty="0" err="1" smtClean="0"/>
              <a:t>якщо</a:t>
            </a:r>
            <a:r>
              <a:rPr lang="ru-RU" dirty="0" smtClean="0"/>
              <a:t> </a:t>
            </a:r>
            <a:r>
              <a:rPr lang="ru-RU" dirty="0"/>
              <a:t>в США </a:t>
            </a:r>
            <a:r>
              <a:rPr lang="ru-RU" dirty="0" err="1"/>
              <a:t>ви</a:t>
            </a:r>
            <a:r>
              <a:rPr lang="ru-RU" dirty="0"/>
              <a:t> </a:t>
            </a:r>
            <a:r>
              <a:rPr lang="ru-RU" dirty="0" err="1"/>
              <a:t>запізнюєтеся</a:t>
            </a:r>
            <a:r>
              <a:rPr lang="ru-RU" dirty="0"/>
              <a:t> на </a:t>
            </a:r>
            <a:r>
              <a:rPr lang="ru-RU" dirty="0" err="1"/>
              <a:t>важливу</a:t>
            </a:r>
            <a:r>
              <a:rPr lang="ru-RU" dirty="0"/>
              <a:t> зустріч, то </a:t>
            </a:r>
            <a:r>
              <a:rPr lang="ru-RU" dirty="0" err="1"/>
              <a:t>це</a:t>
            </a:r>
            <a:r>
              <a:rPr lang="ru-RU" dirty="0"/>
              <a:t> </a:t>
            </a:r>
            <a:r>
              <a:rPr lang="ru-RU" dirty="0" err="1"/>
              <a:t>оцінюється</a:t>
            </a:r>
            <a:r>
              <a:rPr lang="ru-RU" dirty="0"/>
              <a:t> як </a:t>
            </a:r>
            <a:r>
              <a:rPr lang="ru-RU" dirty="0" err="1"/>
              <a:t>відсутність</a:t>
            </a:r>
            <a:r>
              <a:rPr lang="ru-RU" dirty="0"/>
              <a:t> </a:t>
            </a:r>
            <a:r>
              <a:rPr lang="ru-RU" dirty="0" err="1"/>
              <a:t>інтересу</a:t>
            </a:r>
            <a:r>
              <a:rPr lang="ru-RU" dirty="0"/>
              <a:t> до </a:t>
            </a:r>
            <a:r>
              <a:rPr lang="ru-RU" dirty="0" err="1"/>
              <a:t>справи</a:t>
            </a:r>
            <a:r>
              <a:rPr lang="ru-RU" dirty="0"/>
              <a:t> і образа для партнера, а в </a:t>
            </a:r>
            <a:r>
              <a:rPr lang="ru-RU" dirty="0" err="1"/>
              <a:t>Латинській</a:t>
            </a:r>
            <a:r>
              <a:rPr lang="ru-RU" dirty="0"/>
              <a:t> </a:t>
            </a:r>
            <a:r>
              <a:rPr lang="ru-RU" dirty="0" err="1"/>
              <a:t>Америці</a:t>
            </a:r>
            <a:r>
              <a:rPr lang="ru-RU" dirty="0"/>
              <a:t> </a:t>
            </a:r>
            <a:r>
              <a:rPr lang="ru-RU" dirty="0" err="1"/>
              <a:t>запізнитися</a:t>
            </a:r>
            <a:r>
              <a:rPr lang="ru-RU" dirty="0"/>
              <a:t> на 45 </a:t>
            </a:r>
            <a:r>
              <a:rPr lang="ru-RU" dirty="0" err="1"/>
              <a:t>хвилин</a:t>
            </a:r>
            <a:r>
              <a:rPr lang="ru-RU" dirty="0"/>
              <a:t> - </a:t>
            </a:r>
            <a:r>
              <a:rPr lang="ru-RU" dirty="0" err="1"/>
              <a:t>звичайна</a:t>
            </a:r>
            <a:r>
              <a:rPr lang="ru-RU" dirty="0"/>
              <a:t> справа</a:t>
            </a:r>
            <a:endParaRPr lang="uk-UA" dirty="0"/>
          </a:p>
        </p:txBody>
      </p:sp>
    </p:spTree>
    <p:extLst>
      <p:ext uri="{BB962C8B-B14F-4D97-AF65-F5344CB8AC3E}">
        <p14:creationId xmlns:p14="http://schemas.microsoft.com/office/powerpoint/2010/main" val="10958740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err="1" smtClean="0"/>
              <a:t>Хронеміка</a:t>
            </a:r>
            <a:endParaRPr lang="uk-UA" dirty="0"/>
          </a:p>
        </p:txBody>
      </p:sp>
      <p:sp>
        <p:nvSpPr>
          <p:cNvPr id="3" name="Объект 2"/>
          <p:cNvSpPr>
            <a:spLocks noGrp="1"/>
          </p:cNvSpPr>
          <p:nvPr>
            <p:ph idx="1"/>
          </p:nvPr>
        </p:nvSpPr>
        <p:spPr>
          <a:xfrm>
            <a:off x="457201" y="2465478"/>
            <a:ext cx="11007306" cy="3416300"/>
          </a:xfrm>
        </p:spPr>
        <p:txBody>
          <a:bodyPr/>
          <a:lstStyle/>
          <a:p>
            <a:r>
              <a:rPr lang="uk-UA" dirty="0"/>
              <a:t>Дослідження </a:t>
            </a:r>
            <a:r>
              <a:rPr lang="uk-UA" dirty="0" err="1" smtClean="0"/>
              <a:t>хронеміки</a:t>
            </a:r>
            <a:r>
              <a:rPr lang="uk-UA" dirty="0" smtClean="0"/>
              <a:t> </a:t>
            </a:r>
            <a:r>
              <a:rPr lang="uk-UA" dirty="0"/>
              <a:t>різних культур дозволяють виділити дві основні моделі використання часу: </a:t>
            </a:r>
            <a:r>
              <a:rPr lang="uk-UA" i="1" dirty="0" err="1" smtClean="0"/>
              <a:t>Монохронний</a:t>
            </a:r>
            <a:r>
              <a:rPr lang="uk-UA" dirty="0"/>
              <a:t> і </a:t>
            </a:r>
            <a:r>
              <a:rPr lang="uk-UA" i="1" dirty="0" err="1" smtClean="0"/>
              <a:t>Поліхронний</a:t>
            </a:r>
            <a:r>
              <a:rPr lang="uk-UA" dirty="0" smtClean="0"/>
              <a:t>.</a:t>
            </a:r>
          </a:p>
          <a:p>
            <a:r>
              <a:rPr lang="ru-RU" dirty="0"/>
              <a:t>При </a:t>
            </a:r>
            <a:r>
              <a:rPr lang="ru-RU" i="1" dirty="0" err="1"/>
              <a:t>м</a:t>
            </a:r>
            <a:r>
              <a:rPr lang="ru-RU" i="1" dirty="0" err="1" smtClean="0"/>
              <a:t>онохронній</a:t>
            </a:r>
            <a:r>
              <a:rPr lang="ru-RU" dirty="0" smtClean="0"/>
              <a:t> </a:t>
            </a:r>
            <a:r>
              <a:rPr lang="ru-RU" dirty="0" err="1"/>
              <a:t>моделі</a:t>
            </a:r>
            <a:r>
              <a:rPr lang="ru-RU" dirty="0"/>
              <a:t> час </a:t>
            </a:r>
            <a:r>
              <a:rPr lang="ru-RU" dirty="0" err="1"/>
              <a:t>представляється</a:t>
            </a:r>
            <a:r>
              <a:rPr lang="ru-RU" dirty="0"/>
              <a:t> у </a:t>
            </a:r>
            <a:r>
              <a:rPr lang="ru-RU" dirty="0" err="1"/>
              <a:t>вигляді</a:t>
            </a:r>
            <a:r>
              <a:rPr lang="ru-RU" dirty="0"/>
              <a:t> дороги </a:t>
            </a:r>
            <a:r>
              <a:rPr lang="ru-RU" dirty="0" err="1"/>
              <a:t>або</a:t>
            </a:r>
            <a:r>
              <a:rPr lang="ru-RU" dirty="0"/>
              <a:t> </a:t>
            </a:r>
            <a:r>
              <a:rPr lang="ru-RU" dirty="0" err="1"/>
              <a:t>довгої</a:t>
            </a:r>
            <a:r>
              <a:rPr lang="ru-RU" dirty="0"/>
              <a:t> </a:t>
            </a:r>
            <a:r>
              <a:rPr lang="ru-RU" dirty="0" err="1"/>
              <a:t>стрічки</a:t>
            </a:r>
            <a:r>
              <a:rPr lang="ru-RU" dirty="0"/>
              <a:t>, </a:t>
            </a:r>
            <a:r>
              <a:rPr lang="ru-RU" dirty="0" err="1"/>
              <a:t>розділеної</a:t>
            </a:r>
            <a:r>
              <a:rPr lang="ru-RU" dirty="0"/>
              <a:t> на </a:t>
            </a:r>
            <a:r>
              <a:rPr lang="ru-RU" dirty="0" err="1"/>
              <a:t>сегменти</a:t>
            </a:r>
            <a:r>
              <a:rPr lang="ru-RU" dirty="0"/>
              <a:t>. </a:t>
            </a:r>
            <a:r>
              <a:rPr lang="ru-RU" dirty="0" err="1"/>
              <a:t>Це</a:t>
            </a:r>
            <a:r>
              <a:rPr lang="ru-RU" dirty="0"/>
              <a:t> </a:t>
            </a:r>
            <a:r>
              <a:rPr lang="ru-RU" dirty="0" err="1"/>
              <a:t>розділення</a:t>
            </a:r>
            <a:r>
              <a:rPr lang="ru-RU" dirty="0"/>
              <a:t> часу на </a:t>
            </a:r>
            <a:r>
              <a:rPr lang="ru-RU" dirty="0" err="1"/>
              <a:t>частини</a:t>
            </a:r>
            <a:r>
              <a:rPr lang="ru-RU" dirty="0"/>
              <a:t> </a:t>
            </a:r>
            <a:r>
              <a:rPr lang="ru-RU" dirty="0" err="1"/>
              <a:t>призводить</a:t>
            </a:r>
            <a:r>
              <a:rPr lang="ru-RU" dirty="0"/>
              <a:t> до того, </a:t>
            </a:r>
            <a:r>
              <a:rPr lang="ru-RU" dirty="0" err="1"/>
              <a:t>що</a:t>
            </a:r>
            <a:r>
              <a:rPr lang="ru-RU" dirty="0"/>
              <a:t> </a:t>
            </a:r>
            <a:r>
              <a:rPr lang="ru-RU" dirty="0" err="1"/>
              <a:t>людина</a:t>
            </a:r>
            <a:r>
              <a:rPr lang="ru-RU" dirty="0"/>
              <a:t> в </a:t>
            </a:r>
            <a:r>
              <a:rPr lang="ru-RU" dirty="0" err="1"/>
              <a:t>даній</a:t>
            </a:r>
            <a:r>
              <a:rPr lang="ru-RU" dirty="0"/>
              <a:t> </a:t>
            </a:r>
            <a:r>
              <a:rPr lang="ru-RU" dirty="0" err="1"/>
              <a:t>культурі</a:t>
            </a:r>
            <a:r>
              <a:rPr lang="ru-RU" dirty="0"/>
              <a:t> </a:t>
            </a:r>
            <a:r>
              <a:rPr lang="ru-RU" dirty="0" err="1"/>
              <a:t>воліє</a:t>
            </a:r>
            <a:r>
              <a:rPr lang="ru-RU" dirty="0"/>
              <a:t> </a:t>
            </a:r>
            <a:r>
              <a:rPr lang="ru-RU" dirty="0" err="1"/>
              <a:t>одночасно</a:t>
            </a:r>
            <a:r>
              <a:rPr lang="ru-RU" dirty="0"/>
              <a:t> </a:t>
            </a:r>
            <a:r>
              <a:rPr lang="ru-RU" dirty="0" err="1"/>
              <a:t>займатися</a:t>
            </a:r>
            <a:r>
              <a:rPr lang="ru-RU" dirty="0"/>
              <a:t> </a:t>
            </a:r>
            <a:r>
              <a:rPr lang="ru-RU" dirty="0" err="1"/>
              <a:t>лише</a:t>
            </a:r>
            <a:r>
              <a:rPr lang="ru-RU" dirty="0"/>
              <a:t> </a:t>
            </a:r>
            <a:r>
              <a:rPr lang="ru-RU" dirty="0" err="1"/>
              <a:t>однією</a:t>
            </a:r>
            <a:r>
              <a:rPr lang="ru-RU" dirty="0"/>
              <a:t> справою, а </a:t>
            </a:r>
            <a:r>
              <a:rPr lang="ru-RU" dirty="0" err="1"/>
              <a:t>також</a:t>
            </a:r>
            <a:r>
              <a:rPr lang="ru-RU" dirty="0"/>
              <a:t> </a:t>
            </a:r>
            <a:r>
              <a:rPr lang="ru-RU" dirty="0" err="1"/>
              <a:t>розділяє</a:t>
            </a:r>
            <a:r>
              <a:rPr lang="ru-RU" dirty="0"/>
              <a:t> час для </a:t>
            </a:r>
            <a:r>
              <a:rPr lang="ru-RU" dirty="0" err="1"/>
              <a:t>справи</a:t>
            </a:r>
            <a:r>
              <a:rPr lang="ru-RU" dirty="0"/>
              <a:t> і для </a:t>
            </a:r>
            <a:r>
              <a:rPr lang="ru-RU" dirty="0" err="1"/>
              <a:t>емоційних</a:t>
            </a:r>
            <a:r>
              <a:rPr lang="ru-RU" dirty="0"/>
              <a:t> </a:t>
            </a:r>
            <a:r>
              <a:rPr lang="ru-RU" dirty="0" err="1"/>
              <a:t>контактів</a:t>
            </a:r>
            <a:r>
              <a:rPr lang="ru-RU" dirty="0"/>
              <a:t>. </a:t>
            </a:r>
            <a:endParaRPr lang="ru-RU" dirty="0" smtClean="0"/>
          </a:p>
          <a:p>
            <a:r>
              <a:rPr lang="ru-RU" dirty="0" smtClean="0"/>
              <a:t>У </a:t>
            </a:r>
            <a:r>
              <a:rPr lang="ru-RU" i="1" dirty="0" err="1"/>
              <a:t>п</a:t>
            </a:r>
            <a:r>
              <a:rPr lang="ru-RU" i="1" dirty="0" err="1" smtClean="0"/>
              <a:t>оліхронній</a:t>
            </a:r>
            <a:r>
              <a:rPr lang="ru-RU" dirty="0" smtClean="0"/>
              <a:t> </a:t>
            </a:r>
            <a:r>
              <a:rPr lang="ru-RU" dirty="0" err="1"/>
              <a:t>моделі</a:t>
            </a:r>
            <a:r>
              <a:rPr lang="ru-RU" dirty="0"/>
              <a:t> </a:t>
            </a:r>
            <a:r>
              <a:rPr lang="ru-RU" dirty="0" err="1"/>
              <a:t>немає</a:t>
            </a:r>
            <a:r>
              <a:rPr lang="ru-RU" dirty="0"/>
              <a:t> такого суворого </a:t>
            </a:r>
            <a:r>
              <a:rPr lang="ru-RU" dirty="0" err="1"/>
              <a:t>розкладу</a:t>
            </a:r>
            <a:r>
              <a:rPr lang="ru-RU" dirty="0"/>
              <a:t>, </a:t>
            </a:r>
            <a:r>
              <a:rPr lang="ru-RU" dirty="0" err="1"/>
              <a:t>людина</a:t>
            </a:r>
            <a:r>
              <a:rPr lang="ru-RU" dirty="0"/>
              <a:t> там </a:t>
            </a:r>
            <a:r>
              <a:rPr lang="ru-RU" dirty="0" err="1"/>
              <a:t>може</a:t>
            </a:r>
            <a:r>
              <a:rPr lang="ru-RU" dirty="0"/>
              <a:t> </a:t>
            </a:r>
            <a:r>
              <a:rPr lang="ru-RU" dirty="0" err="1"/>
              <a:t>займатися</a:t>
            </a:r>
            <a:r>
              <a:rPr lang="ru-RU" dirty="0"/>
              <a:t> </a:t>
            </a:r>
            <a:r>
              <a:rPr lang="ru-RU" dirty="0" err="1"/>
              <a:t>кількома</a:t>
            </a:r>
            <a:r>
              <a:rPr lang="ru-RU" dirty="0"/>
              <a:t> справами </a:t>
            </a:r>
            <a:r>
              <a:rPr lang="ru-RU" dirty="0" err="1"/>
              <a:t>відразу</a:t>
            </a:r>
            <a:r>
              <a:rPr lang="ru-RU" dirty="0"/>
              <a:t>. Час тут </a:t>
            </a:r>
            <a:r>
              <a:rPr lang="ru-RU" dirty="0" err="1"/>
              <a:t>сприймається</a:t>
            </a:r>
            <a:r>
              <a:rPr lang="ru-RU" dirty="0"/>
              <a:t> у </a:t>
            </a:r>
            <a:r>
              <a:rPr lang="ru-RU" dirty="0" err="1"/>
              <a:t>вигляді</a:t>
            </a:r>
            <a:r>
              <a:rPr lang="ru-RU" dirty="0"/>
              <a:t> </a:t>
            </a:r>
            <a:r>
              <a:rPr lang="ru-RU" dirty="0" err="1"/>
              <a:t>пересічних</a:t>
            </a:r>
            <a:r>
              <a:rPr lang="ru-RU" dirty="0"/>
              <a:t> </a:t>
            </a:r>
            <a:r>
              <a:rPr lang="ru-RU" dirty="0" err="1"/>
              <a:t>спіральних</a:t>
            </a:r>
            <a:r>
              <a:rPr lang="ru-RU" dirty="0"/>
              <a:t> </a:t>
            </a:r>
            <a:r>
              <a:rPr lang="ru-RU" dirty="0" err="1"/>
              <a:t>траєкторій</a:t>
            </a:r>
            <a:r>
              <a:rPr lang="ru-RU" dirty="0"/>
              <a:t> </a:t>
            </a:r>
            <a:r>
              <a:rPr lang="ru-RU" dirty="0" err="1"/>
              <a:t>або</a:t>
            </a:r>
            <a:r>
              <a:rPr lang="ru-RU" dirty="0"/>
              <a:t> у </a:t>
            </a:r>
            <a:r>
              <a:rPr lang="ru-RU" dirty="0" err="1"/>
              <a:t>вигляді</a:t>
            </a:r>
            <a:r>
              <a:rPr lang="ru-RU" dirty="0"/>
              <a:t> кола. </a:t>
            </a:r>
            <a:r>
              <a:rPr lang="ru-RU" dirty="0" err="1"/>
              <a:t>Крайнім</a:t>
            </a:r>
            <a:r>
              <a:rPr lang="ru-RU" dirty="0"/>
              <a:t> </a:t>
            </a:r>
            <a:r>
              <a:rPr lang="ru-RU" dirty="0" err="1"/>
              <a:t>випадком</a:t>
            </a:r>
            <a:r>
              <a:rPr lang="ru-RU" dirty="0"/>
              <a:t> є ​​</a:t>
            </a:r>
            <a:r>
              <a:rPr lang="ru-RU" dirty="0" err="1"/>
              <a:t>культури</a:t>
            </a:r>
            <a:r>
              <a:rPr lang="ru-RU" dirty="0"/>
              <a:t>, в </a:t>
            </a:r>
            <a:r>
              <a:rPr lang="ru-RU" dirty="0" err="1"/>
              <a:t>мовах</a:t>
            </a:r>
            <a:r>
              <a:rPr lang="ru-RU" dirty="0"/>
              <a:t> </a:t>
            </a:r>
            <a:r>
              <a:rPr lang="ru-RU" dirty="0" err="1"/>
              <a:t>яких</a:t>
            </a:r>
            <a:r>
              <a:rPr lang="ru-RU" dirty="0"/>
              <a:t> </a:t>
            </a:r>
            <a:r>
              <a:rPr lang="ru-RU" dirty="0" err="1"/>
              <a:t>взагалі</a:t>
            </a:r>
            <a:r>
              <a:rPr lang="ru-RU" dirty="0"/>
              <a:t> </a:t>
            </a:r>
            <a:r>
              <a:rPr lang="ru-RU" dirty="0" err="1"/>
              <a:t>немає</a:t>
            </a:r>
            <a:r>
              <a:rPr lang="ru-RU" dirty="0"/>
              <a:t> </a:t>
            </a:r>
            <a:r>
              <a:rPr lang="ru-RU" dirty="0" err="1"/>
              <a:t>слів</a:t>
            </a:r>
            <a:r>
              <a:rPr lang="ru-RU" dirty="0"/>
              <a:t>, </a:t>
            </a:r>
            <a:r>
              <a:rPr lang="ru-RU" dirty="0" err="1"/>
              <a:t>що</a:t>
            </a:r>
            <a:r>
              <a:rPr lang="ru-RU" dirty="0"/>
              <a:t> </a:t>
            </a:r>
            <a:r>
              <a:rPr lang="ru-RU" dirty="0" err="1"/>
              <a:t>відносяться</a:t>
            </a:r>
            <a:r>
              <a:rPr lang="ru-RU" dirty="0"/>
              <a:t> до </a:t>
            </a:r>
            <a:r>
              <a:rPr lang="ru-RU" dirty="0" smtClean="0"/>
              <a:t>часу.</a:t>
            </a:r>
            <a:endParaRPr lang="uk-UA" dirty="0"/>
          </a:p>
        </p:txBody>
      </p:sp>
      <p:pic>
        <p:nvPicPr>
          <p:cNvPr id="14340" name="Picture 4" descr="http://c0.emosurf.com/0001h30jyUkb/infinity-tim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38917" y="5310014"/>
            <a:ext cx="2593485" cy="1547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4319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memesmix.net/media/created/2ya3v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6859" y="2260121"/>
            <a:ext cx="4142297" cy="4142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9661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Зміст</a:t>
            </a:r>
            <a:endParaRPr lang="uk-UA" dirty="0"/>
          </a:p>
        </p:txBody>
      </p:sp>
      <p:sp>
        <p:nvSpPr>
          <p:cNvPr id="3" name="Объект 2"/>
          <p:cNvSpPr>
            <a:spLocks noGrp="1"/>
          </p:cNvSpPr>
          <p:nvPr>
            <p:ph idx="1"/>
          </p:nvPr>
        </p:nvSpPr>
        <p:spPr/>
        <p:txBody>
          <a:bodyPr/>
          <a:lstStyle/>
          <a:p>
            <a:r>
              <a:rPr lang="ru-RU" dirty="0" smtClean="0"/>
              <a:t>1. </a:t>
            </a:r>
            <a:r>
              <a:rPr lang="ru-RU" dirty="0" err="1" smtClean="0"/>
              <a:t>Вступ</a:t>
            </a:r>
            <a:endParaRPr lang="ru-RU" dirty="0" smtClean="0"/>
          </a:p>
          <a:p>
            <a:r>
              <a:rPr lang="ru-RU" dirty="0" smtClean="0"/>
              <a:t>2. </a:t>
            </a:r>
            <a:r>
              <a:rPr lang="ru-RU" dirty="0" err="1" smtClean="0"/>
              <a:t>Специфіка</a:t>
            </a:r>
            <a:r>
              <a:rPr lang="ru-RU" dirty="0" smtClean="0"/>
              <a:t> </a:t>
            </a:r>
            <a:r>
              <a:rPr lang="ru-RU" dirty="0" err="1" smtClean="0"/>
              <a:t>невербальної</a:t>
            </a:r>
            <a:r>
              <a:rPr lang="ru-RU" dirty="0" smtClean="0"/>
              <a:t> </a:t>
            </a:r>
            <a:r>
              <a:rPr lang="ru-RU" dirty="0" err="1" smtClean="0"/>
              <a:t>комунікації</a:t>
            </a:r>
            <a:endParaRPr lang="ru-RU" dirty="0" smtClean="0"/>
          </a:p>
          <a:p>
            <a:r>
              <a:rPr lang="ru-RU" dirty="0" smtClean="0"/>
              <a:t>3. </a:t>
            </a:r>
            <a:r>
              <a:rPr lang="ru-RU" dirty="0" err="1" smtClean="0"/>
              <a:t>Кінесика</a:t>
            </a:r>
            <a:endParaRPr lang="ru-RU" dirty="0" smtClean="0"/>
          </a:p>
          <a:p>
            <a:r>
              <a:rPr lang="ru-RU" dirty="0" smtClean="0"/>
              <a:t>4. </a:t>
            </a:r>
            <a:r>
              <a:rPr lang="ru-RU" dirty="0" err="1" smtClean="0"/>
              <a:t>Такесика</a:t>
            </a:r>
            <a:endParaRPr lang="ru-RU" dirty="0" smtClean="0"/>
          </a:p>
          <a:p>
            <a:r>
              <a:rPr lang="ru-RU" dirty="0" smtClean="0"/>
              <a:t>5. </a:t>
            </a:r>
            <a:r>
              <a:rPr lang="ru-RU" dirty="0" err="1" smtClean="0"/>
              <a:t>Сенсорика</a:t>
            </a:r>
            <a:endParaRPr lang="ru-RU" dirty="0" smtClean="0"/>
          </a:p>
          <a:p>
            <a:r>
              <a:rPr lang="ru-RU" dirty="0" smtClean="0"/>
              <a:t>6. </a:t>
            </a:r>
            <a:r>
              <a:rPr lang="ru-RU" dirty="0" err="1" smtClean="0"/>
              <a:t>Проксеміка</a:t>
            </a:r>
            <a:endParaRPr lang="ru-RU" dirty="0" smtClean="0"/>
          </a:p>
          <a:p>
            <a:r>
              <a:rPr lang="ru-RU" dirty="0" smtClean="0"/>
              <a:t>7. </a:t>
            </a:r>
            <a:r>
              <a:rPr lang="ru-RU" dirty="0" err="1" smtClean="0"/>
              <a:t>Хронеміка</a:t>
            </a:r>
            <a:endParaRPr lang="uk-UA" dirty="0"/>
          </a:p>
        </p:txBody>
      </p:sp>
      <p:pic>
        <p:nvPicPr>
          <p:cNvPr id="1026" name="Picture 2" descr="http://risovach.ru/upload/2014/02/mem/pacan-narkoman_43082020_big_.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04705" y="2603500"/>
            <a:ext cx="3151816" cy="2966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063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1. </a:t>
            </a:r>
            <a:r>
              <a:rPr lang="ru-RU" dirty="0" err="1" smtClean="0"/>
              <a:t>Вступ</a:t>
            </a:r>
            <a:endParaRPr lang="uk-UA" dirty="0"/>
          </a:p>
        </p:txBody>
      </p:sp>
      <p:sp>
        <p:nvSpPr>
          <p:cNvPr id="3" name="Объект 2"/>
          <p:cNvSpPr>
            <a:spLocks noGrp="1"/>
          </p:cNvSpPr>
          <p:nvPr>
            <p:ph idx="1"/>
          </p:nvPr>
        </p:nvSpPr>
        <p:spPr>
          <a:xfrm>
            <a:off x="645996" y="2568994"/>
            <a:ext cx="10611476" cy="3840433"/>
          </a:xfrm>
        </p:spPr>
        <p:txBody>
          <a:bodyPr>
            <a:normAutofit/>
          </a:bodyPr>
          <a:lstStyle/>
          <a:p>
            <a:r>
              <a:rPr lang="uk-UA" dirty="0"/>
              <a:t>Людина веде соціальний спосіб життя, тобто його неможливо уявити поза суспільством. Для кожного важливо налагодити контакт зі </a:t>
            </a:r>
            <a:r>
              <a:rPr lang="uk-UA" dirty="0" smtClean="0"/>
              <a:t>співрозмовником.</a:t>
            </a:r>
          </a:p>
          <a:p>
            <a:r>
              <a:rPr lang="uk-UA" u="sng" dirty="0" smtClean="0"/>
              <a:t>Комунікація</a:t>
            </a:r>
            <a:r>
              <a:rPr lang="uk-UA" dirty="0"/>
              <a:t> </a:t>
            </a:r>
            <a:r>
              <a:rPr lang="uk-UA" dirty="0" smtClean="0"/>
              <a:t>у </a:t>
            </a:r>
            <a:r>
              <a:rPr lang="uk-UA" dirty="0"/>
              <a:t>широкому сенсі </a:t>
            </a:r>
            <a:r>
              <a:rPr lang="uk-UA" dirty="0" smtClean="0"/>
              <a:t>- це</a:t>
            </a:r>
            <a:r>
              <a:rPr lang="uk-UA" dirty="0"/>
              <a:t> обмін інформацією між індивідами через посередництво загальної системи символів</a:t>
            </a:r>
            <a:r>
              <a:rPr lang="uk-UA" dirty="0" smtClean="0"/>
              <a:t>. </a:t>
            </a:r>
            <a:r>
              <a:rPr lang="uk-UA" dirty="0"/>
              <a:t>Але не слід забувати, що на частку спілкування за допомогою слів доводиться всього лише 35% переданої інформації. Решта 65% складають </a:t>
            </a:r>
            <a:r>
              <a:rPr lang="uk-UA" dirty="0" smtClean="0"/>
              <a:t>невербальні </a:t>
            </a:r>
            <a:r>
              <a:rPr lang="uk-UA" dirty="0"/>
              <a:t>повідомлення, тобто відбуваються без використання слів. </a:t>
            </a:r>
            <a:endParaRPr lang="uk-UA" dirty="0" smtClean="0"/>
          </a:p>
          <a:p>
            <a:r>
              <a:rPr lang="uk-UA" u="sng" dirty="0" smtClean="0"/>
              <a:t>Невербальна комунікація</a:t>
            </a:r>
            <a:r>
              <a:rPr lang="uk-UA" dirty="0" smtClean="0"/>
              <a:t> </a:t>
            </a:r>
            <a:r>
              <a:rPr lang="uk-UA" dirty="0"/>
              <a:t>- поведінка, що сигналізує про характер взаємодії і емоційних станах спілкуються індивідів. Це жести, міміка, поза, одяг, зачіска, навколишні предмети. Прочитання подібного роду елементів поведінки сприяє досягненню високого ступеня взаєморозуміння. </a:t>
            </a:r>
            <a:endParaRPr lang="uk-UA" dirty="0"/>
          </a:p>
        </p:txBody>
      </p:sp>
    </p:spTree>
    <p:extLst>
      <p:ext uri="{BB962C8B-B14F-4D97-AF65-F5344CB8AC3E}">
        <p14:creationId xmlns:p14="http://schemas.microsoft.com/office/powerpoint/2010/main" val="2705854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cs617326.vk.me/v617326571/1301c/2kClce2Oi2k.jpg"/>
          <p:cNvPicPr>
            <a:picLocks noChangeAspect="1" noChangeArrowheads="1"/>
          </p:cNvPicPr>
          <p:nvPr/>
        </p:nvPicPr>
        <p:blipFill rotWithShape="1">
          <a:blip r:embed="rId2">
            <a:extLst>
              <a:ext uri="{28A0092B-C50C-407E-A947-70E740481C1C}">
                <a14:useLocalDpi xmlns:a14="http://schemas.microsoft.com/office/drawing/2010/main" val="0"/>
              </a:ext>
            </a:extLst>
          </a:blip>
          <a:srcRect b="21604"/>
          <a:stretch/>
        </p:blipFill>
        <p:spPr bwMode="auto">
          <a:xfrm>
            <a:off x="10287000" y="2154771"/>
            <a:ext cx="1905000" cy="2329761"/>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pPr algn="ctr"/>
            <a:r>
              <a:rPr lang="ru-RU" dirty="0" smtClean="0"/>
              <a:t>2. </a:t>
            </a:r>
            <a:r>
              <a:rPr lang="ru-RU" dirty="0" err="1" smtClean="0"/>
              <a:t>Специфіка</a:t>
            </a:r>
            <a:r>
              <a:rPr lang="ru-RU" dirty="0" smtClean="0"/>
              <a:t> </a:t>
            </a:r>
            <a:r>
              <a:rPr lang="ru-RU" dirty="0" err="1" smtClean="0"/>
              <a:t>невербальної</a:t>
            </a:r>
            <a:r>
              <a:rPr lang="ru-RU" dirty="0" smtClean="0"/>
              <a:t> </a:t>
            </a:r>
            <a:r>
              <a:rPr lang="ru-RU" dirty="0" err="1" smtClean="0"/>
              <a:t>комунікації</a:t>
            </a:r>
            <a:endParaRPr lang="uk-UA" dirty="0"/>
          </a:p>
        </p:txBody>
      </p:sp>
      <p:sp>
        <p:nvSpPr>
          <p:cNvPr id="3" name="Объект 2"/>
          <p:cNvSpPr>
            <a:spLocks noGrp="1"/>
          </p:cNvSpPr>
          <p:nvPr>
            <p:ph idx="1"/>
          </p:nvPr>
        </p:nvSpPr>
        <p:spPr>
          <a:xfrm>
            <a:off x="483079" y="2845512"/>
            <a:ext cx="10377578" cy="3598892"/>
          </a:xfrm>
        </p:spPr>
        <p:txBody>
          <a:bodyPr/>
          <a:lstStyle/>
          <a:p>
            <a:r>
              <a:rPr lang="uk-UA" dirty="0"/>
              <a:t>Не викликає сумнівів, що за допомогою слів ми отримуємо найрізноманітнішу інформацію, в тому числі й ту, яка свідчить про культуру співрозмовника. У той же час інформацію про те, яка це </a:t>
            </a:r>
            <a:r>
              <a:rPr lang="uk-UA" dirty="0" smtClean="0"/>
              <a:t>людина, </a:t>
            </a:r>
            <a:r>
              <a:rPr lang="uk-UA" dirty="0"/>
              <a:t>ми отримуємо через міміку, жести, інтонації. За допомогою міміки, жестів, поз виражаються душевна енергія людини, руху, симптоми (наприклад, збліднення або почервоніння обличчя</a:t>
            </a:r>
            <a:r>
              <a:rPr lang="uk-UA" dirty="0" smtClean="0"/>
              <a:t>).</a:t>
            </a:r>
          </a:p>
          <a:p>
            <a:r>
              <a:rPr lang="uk-UA" dirty="0"/>
              <a:t>Невербальні повідомлення завжди ситуативні, по них можна зрозуміти нинішній стан учасників комунікації</a:t>
            </a:r>
            <a:r>
              <a:rPr lang="uk-UA" dirty="0" smtClean="0"/>
              <a:t>,</a:t>
            </a:r>
            <a:r>
              <a:rPr lang="uk-UA" dirty="0"/>
              <a:t> </a:t>
            </a:r>
            <a:r>
              <a:rPr lang="uk-UA" dirty="0"/>
              <a:t/>
            </a:r>
            <a:br>
              <a:rPr lang="uk-UA" dirty="0"/>
            </a:br>
            <a:r>
              <a:rPr lang="uk-UA" dirty="0"/>
              <a:t>Невербальні повідомлення є </a:t>
            </a:r>
            <a:r>
              <a:rPr lang="uk-UA" dirty="0" smtClean="0"/>
              <a:t>синтетичним, </a:t>
            </a:r>
            <a:r>
              <a:rPr lang="uk-UA" dirty="0"/>
              <a:t>їх насилу можна розкласти на окремі </a:t>
            </a:r>
            <a:r>
              <a:rPr lang="uk-UA" dirty="0" smtClean="0"/>
              <a:t>складові, на відміну від вербального повідомлення</a:t>
            </a:r>
            <a:endParaRPr lang="uk-UA" dirty="0"/>
          </a:p>
        </p:txBody>
      </p:sp>
    </p:spTree>
    <p:extLst>
      <p:ext uri="{BB962C8B-B14F-4D97-AF65-F5344CB8AC3E}">
        <p14:creationId xmlns:p14="http://schemas.microsoft.com/office/powerpoint/2010/main" val="1514388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2. </a:t>
            </a:r>
            <a:r>
              <a:rPr lang="ru-RU" dirty="0" err="1" smtClean="0"/>
              <a:t>Специфіка</a:t>
            </a:r>
            <a:r>
              <a:rPr lang="ru-RU" dirty="0" smtClean="0"/>
              <a:t> </a:t>
            </a:r>
            <a:r>
              <a:rPr lang="ru-RU" dirty="0" err="1" smtClean="0"/>
              <a:t>невербальної</a:t>
            </a:r>
            <a:r>
              <a:rPr lang="ru-RU" dirty="0" smtClean="0"/>
              <a:t> </a:t>
            </a:r>
            <a:r>
              <a:rPr lang="ru-RU" dirty="0" err="1" smtClean="0"/>
              <a:t>комунікації</a:t>
            </a:r>
            <a:endParaRPr lang="uk-UA" dirty="0"/>
          </a:p>
        </p:txBody>
      </p:sp>
      <p:pic>
        <p:nvPicPr>
          <p:cNvPr id="3074" name="Picture 2" descr="http://cs417431.vk.me/v417431148/2107/fGOY1jZodH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2038" y="4507106"/>
            <a:ext cx="3940309" cy="203583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12475" y="2277373"/>
            <a:ext cx="5460521" cy="2585323"/>
          </a:xfrm>
          <a:prstGeom prst="rect">
            <a:avLst/>
          </a:prstGeom>
          <a:noFill/>
        </p:spPr>
        <p:txBody>
          <a:bodyPr wrap="square" rtlCol="0">
            <a:spAutoFit/>
          </a:bodyPr>
          <a:lstStyle/>
          <a:p>
            <a:r>
              <a:rPr lang="ru-RU" dirty="0" err="1" smtClean="0"/>
              <a:t>Невербальні</a:t>
            </a:r>
            <a:r>
              <a:rPr lang="ru-RU" dirty="0" smtClean="0"/>
              <a:t> </a:t>
            </a:r>
            <a:r>
              <a:rPr lang="ru-RU" dirty="0" err="1"/>
              <a:t>повідомлення</a:t>
            </a:r>
            <a:r>
              <a:rPr lang="ru-RU" dirty="0"/>
              <a:t> </a:t>
            </a:r>
            <a:r>
              <a:rPr lang="ru-RU" dirty="0" err="1"/>
              <a:t>зазвичай</a:t>
            </a:r>
            <a:r>
              <a:rPr lang="ru-RU" dirty="0"/>
              <a:t> </a:t>
            </a:r>
            <a:r>
              <a:rPr lang="ru-RU" dirty="0" err="1"/>
              <a:t>недовільні</a:t>
            </a:r>
            <a:r>
              <a:rPr lang="ru-RU" dirty="0"/>
              <a:t> і </a:t>
            </a:r>
            <a:r>
              <a:rPr lang="ru-RU" dirty="0" err="1"/>
              <a:t>спонтанні</a:t>
            </a:r>
            <a:r>
              <a:rPr lang="ru-RU" dirty="0"/>
              <a:t>. </a:t>
            </a:r>
            <a:r>
              <a:rPr lang="ru-RU" dirty="0" err="1"/>
              <a:t>Навіть</a:t>
            </a:r>
            <a:r>
              <a:rPr lang="ru-RU" dirty="0"/>
              <a:t> </a:t>
            </a:r>
            <a:r>
              <a:rPr lang="ru-RU" dirty="0" err="1"/>
              <a:t>якщо</a:t>
            </a:r>
            <a:r>
              <a:rPr lang="ru-RU" dirty="0"/>
              <a:t> люди </a:t>
            </a:r>
            <a:r>
              <a:rPr lang="ru-RU" dirty="0" err="1"/>
              <a:t>хочуть</a:t>
            </a:r>
            <a:r>
              <a:rPr lang="ru-RU" dirty="0"/>
              <a:t> </a:t>
            </a:r>
            <a:r>
              <a:rPr lang="ru-RU" dirty="0" err="1"/>
              <a:t>приховати</a:t>
            </a:r>
            <a:r>
              <a:rPr lang="ru-RU" dirty="0"/>
              <a:t> </a:t>
            </a:r>
            <a:r>
              <a:rPr lang="ru-RU" dirty="0" err="1"/>
              <a:t>свої</a:t>
            </a:r>
            <a:r>
              <a:rPr lang="ru-RU" dirty="0"/>
              <a:t> </a:t>
            </a:r>
            <a:r>
              <a:rPr lang="ru-RU" dirty="0" err="1"/>
              <a:t>наміри</a:t>
            </a:r>
            <a:r>
              <a:rPr lang="ru-RU" dirty="0"/>
              <a:t>, вони </a:t>
            </a:r>
            <a:r>
              <a:rPr lang="ru-RU" dirty="0" err="1"/>
              <a:t>можуть</a:t>
            </a:r>
            <a:r>
              <a:rPr lang="ru-RU" dirty="0"/>
              <a:t> добре </a:t>
            </a:r>
            <a:r>
              <a:rPr lang="ru-RU" dirty="0" err="1"/>
              <a:t>контролювати</a:t>
            </a:r>
            <a:r>
              <a:rPr lang="ru-RU" dirty="0"/>
              <a:t> свою </a:t>
            </a:r>
            <a:r>
              <a:rPr lang="ru-RU" dirty="0" err="1"/>
              <a:t>мову</a:t>
            </a:r>
            <a:r>
              <a:rPr lang="ru-RU" dirty="0"/>
              <a:t>, але </a:t>
            </a:r>
            <a:r>
              <a:rPr lang="ru-RU" dirty="0" err="1"/>
              <a:t>невербальна</a:t>
            </a:r>
            <a:r>
              <a:rPr lang="ru-RU" dirty="0"/>
              <a:t> </a:t>
            </a:r>
            <a:r>
              <a:rPr lang="ru-RU" dirty="0" err="1"/>
              <a:t>поведінка</a:t>
            </a:r>
            <a:r>
              <a:rPr lang="ru-RU" dirty="0"/>
              <a:t> контролю практично не </a:t>
            </a:r>
            <a:r>
              <a:rPr lang="ru-RU" dirty="0" err="1"/>
              <a:t>піддається</a:t>
            </a:r>
            <a:r>
              <a:rPr lang="ru-RU" dirty="0"/>
              <a:t>. Тому </a:t>
            </a:r>
            <a:r>
              <a:rPr lang="ru-RU" dirty="0" err="1"/>
              <a:t>дуже</a:t>
            </a:r>
            <a:r>
              <a:rPr lang="ru-RU" dirty="0"/>
              <a:t> часто в </a:t>
            </a:r>
            <a:r>
              <a:rPr lang="ru-RU" dirty="0" err="1"/>
              <a:t>реальній</a:t>
            </a:r>
            <a:r>
              <a:rPr lang="ru-RU" dirty="0"/>
              <a:t> </a:t>
            </a:r>
            <a:r>
              <a:rPr lang="ru-RU" dirty="0" err="1"/>
              <a:t>практиці</a:t>
            </a:r>
            <a:r>
              <a:rPr lang="ru-RU" dirty="0"/>
              <a:t> </a:t>
            </a:r>
            <a:r>
              <a:rPr lang="ru-RU" dirty="0" err="1"/>
              <a:t>комунікації</a:t>
            </a:r>
            <a:r>
              <a:rPr lang="ru-RU" dirty="0"/>
              <a:t> </a:t>
            </a:r>
            <a:r>
              <a:rPr lang="ru-RU" dirty="0" err="1"/>
              <a:t>виникають</a:t>
            </a:r>
            <a:r>
              <a:rPr lang="ru-RU" dirty="0"/>
              <a:t> </a:t>
            </a:r>
            <a:r>
              <a:rPr lang="ru-RU" dirty="0" err="1"/>
              <a:t>помилки</a:t>
            </a:r>
            <a:r>
              <a:rPr lang="ru-RU" dirty="0"/>
              <a:t> через </a:t>
            </a:r>
            <a:r>
              <a:rPr lang="ru-RU" dirty="0" err="1"/>
              <a:t>узагальнення</a:t>
            </a:r>
            <a:r>
              <a:rPr lang="ru-RU" dirty="0"/>
              <a:t> на </a:t>
            </a:r>
            <a:r>
              <a:rPr lang="ru-RU" dirty="0" err="1"/>
              <a:t>підставі</a:t>
            </a:r>
            <a:r>
              <a:rPr lang="ru-RU" dirty="0"/>
              <a:t> </a:t>
            </a:r>
            <a:r>
              <a:rPr lang="ru-RU" dirty="0" err="1"/>
              <a:t>лише</a:t>
            </a:r>
            <a:r>
              <a:rPr lang="ru-RU" dirty="0"/>
              <a:t> одного невербального </a:t>
            </a:r>
            <a:r>
              <a:rPr lang="ru-RU" dirty="0" err="1"/>
              <a:t>дії</a:t>
            </a:r>
            <a:r>
              <a:rPr lang="ru-RU" dirty="0"/>
              <a:t>.</a:t>
            </a:r>
            <a:endParaRPr lang="uk-UA" dirty="0"/>
          </a:p>
        </p:txBody>
      </p:sp>
      <p:sp>
        <p:nvSpPr>
          <p:cNvPr id="5" name="TextBox 4"/>
          <p:cNvSpPr txBox="1"/>
          <p:nvPr/>
        </p:nvSpPr>
        <p:spPr>
          <a:xfrm>
            <a:off x="7384211" y="2475781"/>
            <a:ext cx="4123427" cy="2031325"/>
          </a:xfrm>
          <a:prstGeom prst="rect">
            <a:avLst/>
          </a:prstGeom>
          <a:noFill/>
        </p:spPr>
        <p:txBody>
          <a:bodyPr wrap="square" rtlCol="0">
            <a:spAutoFit/>
          </a:bodyPr>
          <a:lstStyle/>
          <a:p>
            <a:r>
              <a:rPr lang="uk-UA" dirty="0"/>
              <a:t>Невербальний мову люди, як правило, успішно освоюють самі в природних умовах через спостереження, копіювання, наслідування, а говорити дітей вчать спеціально, цьому приділяє увагу і сім'я, і ​​соціальні інститути. </a:t>
            </a:r>
          </a:p>
        </p:txBody>
      </p:sp>
    </p:spTree>
    <p:extLst>
      <p:ext uri="{BB962C8B-B14F-4D97-AF65-F5344CB8AC3E}">
        <p14:creationId xmlns:p14="http://schemas.microsoft.com/office/powerpoint/2010/main" val="1476825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www.stihi.ru/pics/2014/12/01/15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20074">
            <a:off x="638354" y="2085185"/>
            <a:ext cx="2837791" cy="1894225"/>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pPr algn="ctr"/>
            <a:r>
              <a:rPr lang="ru-RU" dirty="0" err="1" smtClean="0"/>
              <a:t>Кінесика</a:t>
            </a:r>
            <a:endParaRPr lang="uk-UA" dirty="0"/>
          </a:p>
        </p:txBody>
      </p:sp>
      <p:sp>
        <p:nvSpPr>
          <p:cNvPr id="3" name="Объект 2"/>
          <p:cNvSpPr>
            <a:spLocks noGrp="1"/>
          </p:cNvSpPr>
          <p:nvPr>
            <p:ph idx="1"/>
          </p:nvPr>
        </p:nvSpPr>
        <p:spPr>
          <a:xfrm>
            <a:off x="715992" y="3983726"/>
            <a:ext cx="10869283" cy="2753504"/>
          </a:xfrm>
        </p:spPr>
        <p:txBody>
          <a:bodyPr>
            <a:normAutofit/>
          </a:bodyPr>
          <a:lstStyle/>
          <a:p>
            <a:r>
              <a:rPr lang="uk-UA" u="sng" dirty="0" err="1" smtClean="0"/>
              <a:t>Кінесика</a:t>
            </a:r>
            <a:r>
              <a:rPr lang="uk-UA" dirty="0" smtClean="0"/>
              <a:t> </a:t>
            </a:r>
            <a:r>
              <a:rPr lang="uk-UA" dirty="0"/>
              <a:t>являє собою сукупність жестів, поз, рухів, використовуваних при комунікації в якості додаткових виразних засобів спілкування. Цей термін був запропонований для вивчення спілкування за допомогою рухів тіла. Кін - найдрібніша одиниця руху, з них складається поведінку</a:t>
            </a:r>
            <a:r>
              <a:rPr lang="uk-UA" dirty="0" smtClean="0"/>
              <a:t>. </a:t>
            </a:r>
            <a:r>
              <a:rPr lang="uk-UA" dirty="0"/>
              <a:t>Прочитуючи </a:t>
            </a:r>
            <a:r>
              <a:rPr lang="uk-UA" dirty="0" err="1"/>
              <a:t>кінеми</a:t>
            </a:r>
            <a:r>
              <a:rPr lang="uk-UA" dirty="0"/>
              <a:t>, ми інтерпретуємо повідомлення, що передаються через жести та інші рухи тіла. Елементами </a:t>
            </a:r>
            <a:r>
              <a:rPr lang="uk-UA" dirty="0" err="1" smtClean="0"/>
              <a:t>кінесики</a:t>
            </a:r>
            <a:r>
              <a:rPr lang="uk-UA" dirty="0" smtClean="0"/>
              <a:t> </a:t>
            </a:r>
            <a:r>
              <a:rPr lang="uk-UA" dirty="0"/>
              <a:t>являють жести, міміка, пози й погляди, які мають як фізіологічне походження </a:t>
            </a:r>
            <a:endParaRPr lang="uk-UA" dirty="0" smtClean="0"/>
          </a:p>
          <a:p>
            <a:r>
              <a:rPr lang="uk-UA" dirty="0"/>
              <a:t>Жести - це різного роду рухи тіла, рук або кистей рук, які супроводжують у процесі комунікації мова людини і виражають ставлення людини безпосередньо до співрозмовника до якоїсь події, іншій особі, якому-небудь </a:t>
            </a:r>
            <a:r>
              <a:rPr lang="uk-UA" dirty="0" smtClean="0"/>
              <a:t>предмету. </a:t>
            </a:r>
            <a:endParaRPr lang="uk-UA" dirty="0"/>
          </a:p>
        </p:txBody>
      </p:sp>
      <p:pic>
        <p:nvPicPr>
          <p:cNvPr id="4098" name="Picture 2" descr="http://images.kakprosto.ru/tumb/350x240/articles/201106/article_479_6d6f3f0824d3527cae4d9ab0c43da59d130830915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5321" y="1919296"/>
            <a:ext cx="3010624" cy="206442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thumbs.dreamstime.com/z/%D1%83%D0%BA%D0%B0%D0%B7%D0%B0%D1%82%D0%B5%D0%BB%D1%8C%D0%BD%D1%8B%D0%B9-%D0%BF%D0%B0%D0%BB%D0%B5%D1%86-2235854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9181"/>
          <a:stretch/>
        </p:blipFill>
        <p:spPr bwMode="auto">
          <a:xfrm>
            <a:off x="9069102" y="2192061"/>
            <a:ext cx="2516173" cy="1680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6045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err="1" smtClean="0"/>
              <a:t>Кінесика</a:t>
            </a:r>
            <a:endParaRPr lang="uk-UA" dirty="0"/>
          </a:p>
        </p:txBody>
      </p:sp>
      <p:sp>
        <p:nvSpPr>
          <p:cNvPr id="3" name="Объект 2"/>
          <p:cNvSpPr>
            <a:spLocks noGrp="1"/>
          </p:cNvSpPr>
          <p:nvPr>
            <p:ph idx="1"/>
          </p:nvPr>
        </p:nvSpPr>
        <p:spPr>
          <a:xfrm>
            <a:off x="810883" y="2603500"/>
            <a:ext cx="10575985" cy="3849058"/>
          </a:xfrm>
        </p:spPr>
        <p:txBody>
          <a:bodyPr/>
          <a:lstStyle/>
          <a:p>
            <a:r>
              <a:rPr lang="uk-UA" dirty="0" smtClean="0"/>
              <a:t>Жести можуть бути довільними і мимовільними, культурно зумовлені і фізіологічними. Так, позіхання або чухання фізіологічні. Це так звані жести-</a:t>
            </a:r>
            <a:r>
              <a:rPr lang="uk-UA" dirty="0" err="1" smtClean="0"/>
              <a:t>адаптори</a:t>
            </a:r>
            <a:r>
              <a:rPr lang="uk-UA" dirty="0" smtClean="0"/>
              <a:t>. </a:t>
            </a:r>
            <a:r>
              <a:rPr lang="ru-RU" dirty="0" smtClean="0"/>
              <a:t>Але </a:t>
            </a:r>
            <a:r>
              <a:rPr lang="ru-RU" dirty="0" err="1" smtClean="0"/>
              <a:t>більша</a:t>
            </a:r>
            <a:r>
              <a:rPr lang="ru-RU" dirty="0" smtClean="0"/>
              <a:t> </a:t>
            </a:r>
            <a:r>
              <a:rPr lang="ru-RU" dirty="0" err="1" smtClean="0"/>
              <a:t>частина</a:t>
            </a:r>
            <a:r>
              <a:rPr lang="ru-RU" dirty="0" smtClean="0"/>
              <a:t> </a:t>
            </a:r>
            <a:r>
              <a:rPr lang="ru-RU" dirty="0" err="1" smtClean="0"/>
              <a:t>жестів</a:t>
            </a:r>
            <a:r>
              <a:rPr lang="ru-RU" dirty="0" smtClean="0"/>
              <a:t> культурно </a:t>
            </a:r>
            <a:r>
              <a:rPr lang="ru-RU" dirty="0" err="1" smtClean="0"/>
              <a:t>обумовлена</a:t>
            </a:r>
            <a:r>
              <a:rPr lang="ru-RU" dirty="0" smtClean="0"/>
              <a:t>, вони є символами і </a:t>
            </a:r>
            <a:r>
              <a:rPr lang="ru-RU" dirty="0" err="1" smtClean="0"/>
              <a:t>носять</a:t>
            </a:r>
            <a:r>
              <a:rPr lang="ru-RU" dirty="0" smtClean="0"/>
              <a:t> </a:t>
            </a:r>
            <a:r>
              <a:rPr lang="ru-RU" dirty="0" err="1" smtClean="0"/>
              <a:t>договірний</a:t>
            </a:r>
            <a:r>
              <a:rPr lang="ru-RU" dirty="0" smtClean="0"/>
              <a:t> характер. </a:t>
            </a:r>
          </a:p>
          <a:p>
            <a:r>
              <a:rPr lang="ru-RU" dirty="0" err="1" smtClean="0"/>
              <a:t>Їх</a:t>
            </a:r>
            <a:r>
              <a:rPr lang="ru-RU" dirty="0" smtClean="0"/>
              <a:t> </a:t>
            </a:r>
            <a:r>
              <a:rPr lang="ru-RU" dirty="0" err="1" smtClean="0"/>
              <a:t>можна</a:t>
            </a:r>
            <a:r>
              <a:rPr lang="ru-RU" dirty="0" smtClean="0"/>
              <a:t> </a:t>
            </a:r>
            <a:r>
              <a:rPr lang="ru-RU" dirty="0" err="1" smtClean="0"/>
              <a:t>класифікувати</a:t>
            </a:r>
            <a:r>
              <a:rPr lang="ru-RU" dirty="0" smtClean="0"/>
              <a:t> </a:t>
            </a:r>
            <a:r>
              <a:rPr lang="ru-RU" dirty="0" err="1" smtClean="0"/>
              <a:t>наступним</a:t>
            </a:r>
            <a:r>
              <a:rPr lang="ru-RU" dirty="0" smtClean="0"/>
              <a:t> чином:</a:t>
            </a:r>
          </a:p>
          <a:p>
            <a:r>
              <a:rPr lang="uk-UA" dirty="0" smtClean="0"/>
              <a:t>1. Ілюстратори - описово-образотворчі і виразні жести, які супроводжують мова і поза </a:t>
            </a:r>
            <a:r>
              <a:rPr lang="uk-UA" dirty="0" err="1" smtClean="0"/>
              <a:t>мовного</a:t>
            </a:r>
            <a:r>
              <a:rPr lang="uk-UA" dirty="0" smtClean="0"/>
              <a:t> контексту втрачають сенс. З їх допомогою мовець намагається більш глибоко розкрити сенс висловлювання, </a:t>
            </a:r>
            <a:r>
              <a:rPr lang="ru-RU" dirty="0" err="1" smtClean="0"/>
              <a:t>більш</a:t>
            </a:r>
            <a:r>
              <a:rPr lang="ru-RU" dirty="0" smtClean="0"/>
              <a:t> детально </a:t>
            </a:r>
            <a:r>
              <a:rPr lang="ru-RU" dirty="0" err="1" smtClean="0"/>
              <a:t>розкриваючи</a:t>
            </a:r>
            <a:r>
              <a:rPr lang="ru-RU" dirty="0" smtClean="0"/>
              <a:t> </a:t>
            </a:r>
            <a:r>
              <a:rPr lang="ru-RU" dirty="0" err="1" smtClean="0"/>
              <a:t>його</a:t>
            </a:r>
            <a:r>
              <a:rPr lang="ru-RU" dirty="0" smtClean="0"/>
              <a:t> </a:t>
            </a:r>
            <a:r>
              <a:rPr lang="ru-RU" dirty="0" err="1" smtClean="0"/>
              <a:t>зміст</a:t>
            </a:r>
            <a:endParaRPr lang="ru-RU" dirty="0" smtClean="0"/>
          </a:p>
          <a:p>
            <a:r>
              <a:rPr lang="ru-RU" dirty="0" smtClean="0"/>
              <a:t>2. </a:t>
            </a:r>
            <a:r>
              <a:rPr lang="ru-RU" dirty="0"/>
              <a:t> </a:t>
            </a:r>
            <a:r>
              <a:rPr lang="ru-RU" dirty="0" err="1"/>
              <a:t>Конвенціональні</a:t>
            </a:r>
            <a:r>
              <a:rPr lang="ru-RU" dirty="0"/>
              <a:t> жести, </a:t>
            </a:r>
            <a:r>
              <a:rPr lang="ru-RU" dirty="0" err="1"/>
              <a:t>або</a:t>
            </a:r>
            <a:r>
              <a:rPr lang="ru-RU" dirty="0"/>
              <a:t> </a:t>
            </a:r>
            <a:r>
              <a:rPr lang="ru-RU" dirty="0" err="1"/>
              <a:t>емблеми</a:t>
            </a:r>
            <a:r>
              <a:rPr lang="ru-RU" dirty="0"/>
              <a:t> </a:t>
            </a:r>
            <a:r>
              <a:rPr lang="ru-RU" dirty="0" err="1"/>
              <a:t>використовуються</a:t>
            </a:r>
            <a:r>
              <a:rPr lang="ru-RU" dirty="0"/>
              <a:t> при </a:t>
            </a:r>
            <a:r>
              <a:rPr lang="ru-RU" dirty="0" err="1"/>
              <a:t>вітанні</a:t>
            </a:r>
            <a:r>
              <a:rPr lang="ru-RU" dirty="0"/>
              <a:t> </a:t>
            </a:r>
            <a:r>
              <a:rPr lang="ru-RU" dirty="0" err="1"/>
              <a:t>або</a:t>
            </a:r>
            <a:r>
              <a:rPr lang="ru-RU" dirty="0"/>
              <a:t> </a:t>
            </a:r>
            <a:r>
              <a:rPr lang="ru-RU" dirty="0" err="1"/>
              <a:t>прощанні</a:t>
            </a:r>
            <a:r>
              <a:rPr lang="ru-RU" dirty="0"/>
              <a:t>, </a:t>
            </a:r>
            <a:r>
              <a:rPr lang="ru-RU" dirty="0" err="1"/>
              <a:t>запрошенні</a:t>
            </a:r>
            <a:r>
              <a:rPr lang="ru-RU" dirty="0"/>
              <a:t>, </a:t>
            </a:r>
            <a:r>
              <a:rPr lang="ru-RU" dirty="0" err="1"/>
              <a:t>заборону</a:t>
            </a:r>
            <a:r>
              <a:rPr lang="ru-RU" dirty="0"/>
              <a:t>, </a:t>
            </a:r>
            <a:r>
              <a:rPr lang="ru-RU" dirty="0" err="1"/>
              <a:t>образі</a:t>
            </a:r>
            <a:r>
              <a:rPr lang="ru-RU" dirty="0"/>
              <a:t> і т. п</a:t>
            </a:r>
            <a:r>
              <a:rPr lang="ru-RU" dirty="0" smtClean="0"/>
              <a:t>.</a:t>
            </a:r>
            <a:r>
              <a:rPr lang="ru-RU" dirty="0"/>
              <a:t> Часто </a:t>
            </a:r>
            <a:r>
              <a:rPr lang="ru-RU" dirty="0" err="1"/>
              <a:t>їх</a:t>
            </a:r>
            <a:r>
              <a:rPr lang="ru-RU" dirty="0"/>
              <a:t> </a:t>
            </a:r>
            <a:r>
              <a:rPr lang="ru-RU" dirty="0" err="1"/>
              <a:t>використовують</a:t>
            </a:r>
            <a:r>
              <a:rPr lang="ru-RU" dirty="0"/>
              <a:t> </a:t>
            </a:r>
            <a:r>
              <a:rPr lang="ru-RU" dirty="0" err="1"/>
              <a:t>замість</a:t>
            </a:r>
            <a:r>
              <a:rPr lang="ru-RU" dirty="0"/>
              <a:t> </a:t>
            </a:r>
            <a:r>
              <a:rPr lang="ru-RU" dirty="0" err="1"/>
              <a:t>слів</a:t>
            </a:r>
            <a:r>
              <a:rPr lang="ru-RU" dirty="0"/>
              <a:t>, </a:t>
            </a:r>
            <a:r>
              <a:rPr lang="ru-RU" dirty="0" err="1"/>
              <a:t>які</a:t>
            </a:r>
            <a:r>
              <a:rPr lang="ru-RU" dirty="0"/>
              <a:t> </a:t>
            </a:r>
            <a:r>
              <a:rPr lang="ru-RU" dirty="0" err="1"/>
              <a:t>ніяково</a:t>
            </a:r>
            <a:r>
              <a:rPr lang="ru-RU" dirty="0"/>
              <a:t> </a:t>
            </a:r>
            <a:r>
              <a:rPr lang="ru-RU" dirty="0" err="1"/>
              <a:t>висловити</a:t>
            </a:r>
            <a:r>
              <a:rPr lang="ru-RU" dirty="0"/>
              <a:t> </a:t>
            </a:r>
            <a:r>
              <a:rPr lang="ru-RU" dirty="0" err="1"/>
              <a:t>вголос</a:t>
            </a:r>
            <a:r>
              <a:rPr lang="ru-RU" dirty="0"/>
              <a:t>.</a:t>
            </a:r>
            <a:endParaRPr lang="uk-UA" dirty="0"/>
          </a:p>
        </p:txBody>
      </p:sp>
    </p:spTree>
    <p:extLst>
      <p:ext uri="{BB962C8B-B14F-4D97-AF65-F5344CB8AC3E}">
        <p14:creationId xmlns:p14="http://schemas.microsoft.com/office/powerpoint/2010/main" val="3953361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err="1" smtClean="0"/>
              <a:t>Кінесика</a:t>
            </a:r>
            <a:endParaRPr lang="uk-UA" dirty="0"/>
          </a:p>
        </p:txBody>
      </p:sp>
      <p:pic>
        <p:nvPicPr>
          <p:cNvPr id="5124" name="Picture 4" descr="http://st.depositphotos.com/1076754/3888/v/950/depositphotos_38885043-Flags-of-the-world-on-a-globe-with-an-arrow.-Vector-illustrati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30791" y="4623758"/>
            <a:ext cx="2590980" cy="2466997"/>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862642" y="2430972"/>
            <a:ext cx="10575985" cy="3849058"/>
          </a:xfrm>
        </p:spPr>
        <p:txBody>
          <a:bodyPr/>
          <a:lstStyle/>
          <a:p>
            <a:r>
              <a:rPr lang="ru-RU" dirty="0" smtClean="0"/>
              <a:t>3. </a:t>
            </a:r>
            <a:r>
              <a:rPr lang="uk-UA" dirty="0"/>
              <a:t>Модальні жести - жести схвалення, невдоволення, іронії, недовіри, невпевненості, незнання, страждання, роздуми, зосередженості, розгубленості, сум'яття, пригніченості, розчарування, відрази, радості, захоплення, здивування. Вони висловлюють емоційний стан людини, її оцінку навколишнього, ставлення до предметів і </a:t>
            </a:r>
            <a:r>
              <a:rPr lang="uk-UA" dirty="0" smtClean="0"/>
              <a:t>людям.</a:t>
            </a:r>
          </a:p>
          <a:p>
            <a:r>
              <a:rPr lang="ru-RU" dirty="0" smtClean="0"/>
              <a:t>4. </a:t>
            </a:r>
            <a:r>
              <a:rPr lang="ru-RU" dirty="0"/>
              <a:t>Жести, </a:t>
            </a:r>
            <a:r>
              <a:rPr lang="ru-RU" dirty="0" err="1"/>
              <a:t>що</a:t>
            </a:r>
            <a:r>
              <a:rPr lang="ru-RU" dirty="0"/>
              <a:t> </a:t>
            </a:r>
            <a:r>
              <a:rPr lang="ru-RU" dirty="0" err="1"/>
              <a:t>використовуються</a:t>
            </a:r>
            <a:r>
              <a:rPr lang="ru-RU" dirty="0"/>
              <a:t> в </a:t>
            </a:r>
            <a:r>
              <a:rPr lang="ru-RU" dirty="0" err="1"/>
              <a:t>різних</a:t>
            </a:r>
            <a:r>
              <a:rPr lang="ru-RU" dirty="0"/>
              <a:t> </a:t>
            </a:r>
            <a:r>
              <a:rPr lang="ru-RU" dirty="0" smtClean="0"/>
              <a:t>ритуалах. </a:t>
            </a:r>
            <a:r>
              <a:rPr lang="ru-RU" dirty="0" err="1"/>
              <a:t>Оскільки</a:t>
            </a:r>
            <a:r>
              <a:rPr lang="ru-RU" dirty="0"/>
              <a:t> </a:t>
            </a:r>
            <a:r>
              <a:rPr lang="ru-RU" dirty="0" err="1"/>
              <a:t>всі</a:t>
            </a:r>
            <a:r>
              <a:rPr lang="ru-RU" dirty="0"/>
              <a:t> </a:t>
            </a:r>
            <a:r>
              <a:rPr lang="ru-RU" dirty="0" err="1"/>
              <a:t>ці</a:t>
            </a:r>
            <a:r>
              <a:rPr lang="ru-RU" dirty="0"/>
              <a:t> жести культурно </a:t>
            </a:r>
            <a:r>
              <a:rPr lang="ru-RU" dirty="0" err="1"/>
              <a:t>обумовлені</a:t>
            </a:r>
            <a:r>
              <a:rPr lang="ru-RU" dirty="0"/>
              <a:t>, в </a:t>
            </a:r>
            <a:r>
              <a:rPr lang="ru-RU" dirty="0" err="1"/>
              <a:t>різних</a:t>
            </a:r>
            <a:r>
              <a:rPr lang="ru-RU" dirty="0"/>
              <a:t> культурах </a:t>
            </a:r>
            <a:r>
              <a:rPr lang="ru-RU" dirty="0" err="1"/>
              <a:t>одні</a:t>
            </a:r>
            <a:r>
              <a:rPr lang="ru-RU" dirty="0"/>
              <a:t> й </a:t>
            </a:r>
            <a:r>
              <a:rPr lang="ru-RU" dirty="0" err="1"/>
              <a:t>ті</a:t>
            </a:r>
            <a:r>
              <a:rPr lang="ru-RU" dirty="0"/>
              <a:t> ж жести </a:t>
            </a:r>
            <a:r>
              <a:rPr lang="ru-RU" dirty="0" err="1"/>
              <a:t>можуть</a:t>
            </a:r>
            <a:r>
              <a:rPr lang="ru-RU" dirty="0"/>
              <a:t> </a:t>
            </a:r>
            <a:r>
              <a:rPr lang="ru-RU" dirty="0" err="1"/>
              <a:t>мати</a:t>
            </a:r>
            <a:r>
              <a:rPr lang="ru-RU" dirty="0"/>
              <a:t> </a:t>
            </a:r>
            <a:r>
              <a:rPr lang="ru-RU" dirty="0" err="1"/>
              <a:t>зовсім</a:t>
            </a:r>
            <a:r>
              <a:rPr lang="ru-RU" dirty="0"/>
              <a:t> </a:t>
            </a:r>
            <a:r>
              <a:rPr lang="ru-RU" dirty="0" err="1"/>
              <a:t>різне</a:t>
            </a:r>
            <a:r>
              <a:rPr lang="ru-RU" dirty="0"/>
              <a:t> </a:t>
            </a:r>
            <a:r>
              <a:rPr lang="ru-RU" dirty="0" err="1"/>
              <a:t>значення</a:t>
            </a:r>
            <a:r>
              <a:rPr lang="ru-RU" dirty="0"/>
              <a:t>. </a:t>
            </a:r>
            <a:r>
              <a:rPr lang="ru-RU" dirty="0" err="1"/>
              <a:t>Це</a:t>
            </a:r>
            <a:r>
              <a:rPr lang="ru-RU" dirty="0"/>
              <a:t> часто </a:t>
            </a:r>
            <a:r>
              <a:rPr lang="ru-RU" dirty="0" err="1"/>
              <a:t>створює</a:t>
            </a:r>
            <a:r>
              <a:rPr lang="ru-RU" dirty="0"/>
              <a:t> </a:t>
            </a:r>
            <a:r>
              <a:rPr lang="ru-RU" dirty="0" err="1"/>
              <a:t>великі</a:t>
            </a:r>
            <a:r>
              <a:rPr lang="ru-RU" dirty="0"/>
              <a:t> </a:t>
            </a:r>
            <a:r>
              <a:rPr lang="ru-RU" dirty="0" err="1"/>
              <a:t>проблеми</a:t>
            </a:r>
            <a:r>
              <a:rPr lang="ru-RU" dirty="0"/>
              <a:t> у </a:t>
            </a:r>
            <a:r>
              <a:rPr lang="ru-RU" dirty="0" err="1"/>
              <a:t>міжкультурної</a:t>
            </a:r>
            <a:r>
              <a:rPr lang="ru-RU" dirty="0"/>
              <a:t> </a:t>
            </a:r>
            <a:r>
              <a:rPr lang="ru-RU" dirty="0" err="1"/>
              <a:t>комунікації</a:t>
            </a:r>
            <a:r>
              <a:rPr lang="ru-RU" dirty="0"/>
              <a:t>. </a:t>
            </a:r>
            <a:endParaRPr lang="uk-UA" dirty="0"/>
          </a:p>
        </p:txBody>
      </p:sp>
    </p:spTree>
    <p:extLst>
      <p:ext uri="{BB962C8B-B14F-4D97-AF65-F5344CB8AC3E}">
        <p14:creationId xmlns:p14="http://schemas.microsoft.com/office/powerpoint/2010/main" val="2508614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err="1" smtClean="0"/>
              <a:t>Такесика</a:t>
            </a:r>
            <a:endParaRPr lang="uk-UA" dirty="0"/>
          </a:p>
        </p:txBody>
      </p:sp>
      <p:sp>
        <p:nvSpPr>
          <p:cNvPr id="3" name="Объект 2"/>
          <p:cNvSpPr>
            <a:spLocks noGrp="1"/>
          </p:cNvSpPr>
          <p:nvPr>
            <p:ph idx="1"/>
          </p:nvPr>
        </p:nvSpPr>
        <p:spPr>
          <a:xfrm>
            <a:off x="690113" y="2413719"/>
            <a:ext cx="10826151" cy="3416300"/>
          </a:xfrm>
        </p:spPr>
        <p:txBody>
          <a:bodyPr/>
          <a:lstStyle/>
          <a:p>
            <a:r>
              <a:rPr lang="uk-UA" dirty="0"/>
              <a:t>Порівняльне зіставлення поведінки представників різних культур дозволило встановити, що при спілкуванні люди різних культур використовують різноманітні види дотиків до своїх співрозмовників. До такого роду дотиків вчені відносять, перш за все, рукостискання, поцілунки, </a:t>
            </a:r>
            <a:r>
              <a:rPr lang="uk-UA" dirty="0" err="1"/>
              <a:t>погладжування</a:t>
            </a:r>
            <a:r>
              <a:rPr lang="uk-UA" dirty="0"/>
              <a:t>, поплескування, обійми і т. п. Як показали спостереження і дослідження, за допомогою різного роду дотиків процес комунікації може набувати різний характер і протікати з різною ефективністю. Склалося навіть особливе науковий напрямок, що вивчає значення і роль дотиків при спілкуванні, яке отримало назву </a:t>
            </a:r>
            <a:r>
              <a:rPr lang="uk-UA" u="sng" dirty="0" err="1" smtClean="0"/>
              <a:t>такесики</a:t>
            </a:r>
            <a:r>
              <a:rPr lang="uk-UA" u="sng" dirty="0" smtClean="0"/>
              <a:t>.</a:t>
            </a:r>
            <a:endParaRPr lang="uk-UA" u="sng" dirty="0"/>
          </a:p>
        </p:txBody>
      </p:sp>
      <p:pic>
        <p:nvPicPr>
          <p:cNvPr id="6150" name="Picture 6" descr="http://enigma-project.ru/wp-content/uploads/2015/11/rukopojatie-1.jpg?99aa7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6610" y="4578520"/>
            <a:ext cx="4408099" cy="2204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43388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конференц-зал)">
  <a:themeElements>
    <a:clrScheme name="Зеленый и желтый">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Ион (конференц-зал)">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конференц-зал)">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182</TotalTime>
  <Words>576</Words>
  <Application>Microsoft Office PowerPoint</Application>
  <PresentationFormat>Широкоэкранный</PresentationFormat>
  <Paragraphs>62</Paragraphs>
  <Slides>19</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19</vt:i4>
      </vt:variant>
    </vt:vector>
  </HeadingPairs>
  <TitlesOfParts>
    <vt:vector size="23" baseType="lpstr">
      <vt:lpstr>Arial</vt:lpstr>
      <vt:lpstr>Century Gothic</vt:lpstr>
      <vt:lpstr>Wingdings 3</vt:lpstr>
      <vt:lpstr>Ион (конференц-зал)</vt:lpstr>
      <vt:lpstr>Презентація на тему:  «Елементи невербальної комунікації»</vt:lpstr>
      <vt:lpstr>Зміст</vt:lpstr>
      <vt:lpstr>1. Вступ</vt:lpstr>
      <vt:lpstr>2. Специфіка невербальної комунікації</vt:lpstr>
      <vt:lpstr>2. Специфіка невербальної комунікації</vt:lpstr>
      <vt:lpstr>Кінесика</vt:lpstr>
      <vt:lpstr>Кінесика</vt:lpstr>
      <vt:lpstr>Кінесика</vt:lpstr>
      <vt:lpstr>Такесика</vt:lpstr>
      <vt:lpstr>Такесика</vt:lpstr>
      <vt:lpstr>Такесика</vt:lpstr>
      <vt:lpstr>Сенсорика</vt:lpstr>
      <vt:lpstr>Сенсорика</vt:lpstr>
      <vt:lpstr>Проксеміка</vt:lpstr>
      <vt:lpstr>Проксеміка</vt:lpstr>
      <vt:lpstr>Проксеміка</vt:lpstr>
      <vt:lpstr>Хронеміка</vt:lpstr>
      <vt:lpstr>Хронеміка</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на тему:  «Елементи невербальної комунікації»</dc:title>
  <dc:creator>alex228lp@outlook.com</dc:creator>
  <cp:lastModifiedBy>alex228lp@outlook.com</cp:lastModifiedBy>
  <cp:revision>10</cp:revision>
  <dcterms:created xsi:type="dcterms:W3CDTF">2016-03-23T10:51:02Z</dcterms:created>
  <dcterms:modified xsi:type="dcterms:W3CDTF">2016-03-23T13:53:19Z</dcterms:modified>
</cp:coreProperties>
</file>