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F265-6795-4221-81C6-3530FDD65763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AC5B-F5B9-484C-95D1-A2B535399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65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F265-6795-4221-81C6-3530FDD65763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AC5B-F5B9-484C-95D1-A2B535399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42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F265-6795-4221-81C6-3530FDD65763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AC5B-F5B9-484C-95D1-A2B535399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77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F265-6795-4221-81C6-3530FDD65763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AC5B-F5B9-484C-95D1-A2B535399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82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F265-6795-4221-81C6-3530FDD65763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AC5B-F5B9-484C-95D1-A2B535399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25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F265-6795-4221-81C6-3530FDD65763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AC5B-F5B9-484C-95D1-A2B535399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80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F265-6795-4221-81C6-3530FDD65763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AC5B-F5B9-484C-95D1-A2B535399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78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F265-6795-4221-81C6-3530FDD65763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AC5B-F5B9-484C-95D1-A2B535399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90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F265-6795-4221-81C6-3530FDD65763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AC5B-F5B9-484C-95D1-A2B535399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72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F265-6795-4221-81C6-3530FDD65763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AC5B-F5B9-484C-95D1-A2B535399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019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F265-6795-4221-81C6-3530FDD65763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AC5B-F5B9-484C-95D1-A2B535399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0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DF265-6795-4221-81C6-3530FDD65763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DAC5B-F5B9-484C-95D1-A2B535399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91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Інформаційний аналіз і консалтинг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uk-UA" dirty="0" smtClean="0"/>
          </a:p>
          <a:p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Презентація курсу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91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Анотація курсу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uk-UA" dirty="0">
                <a:solidFill>
                  <a:srgbClr val="0070C0"/>
                </a:solidFill>
              </a:rPr>
              <a:t>Сучасний етап розвитку суспільства визначається значним обсягом здобутих знань, які в поєднанні з постійною модернізацією процесів їхньої генерації та засобів комунікації, є головним чинником збільшення національного продукту, успішності економіки, запорукою національної безпеки. Зовнішнє середовище стає дедалі мінливішим: збільшується обсяг інформації, що потребує оцінки й переробки. Головною компетенцією індивіда стає вміння навчатися, знаходити потрібну інформацію, що дозволяє йому забезпечити успіх у новому суспільстві.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uk-UA" b="1" dirty="0">
                <a:solidFill>
                  <a:srgbClr val="0070C0"/>
                </a:solidFill>
              </a:rPr>
              <a:t>Зміст курсу</a:t>
            </a:r>
            <a:r>
              <a:rPr lang="uk-UA" dirty="0">
                <a:solidFill>
                  <a:srgbClr val="0070C0"/>
                </a:solidFill>
              </a:rPr>
              <a:t> розкриває теоретичні та практичні засади інформаційно-аналітичної діяльності, принципи, методи, методики застосування інформаційно-аналітичних технологій.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uk-UA" b="1" dirty="0">
                <a:solidFill>
                  <a:srgbClr val="0070C0"/>
                </a:solidFill>
              </a:rPr>
              <a:t>Інформаційно-аналітична діяльність</a:t>
            </a:r>
            <a:r>
              <a:rPr lang="uk-UA" dirty="0">
                <a:solidFill>
                  <a:srgbClr val="0070C0"/>
                </a:solidFill>
              </a:rPr>
              <a:t> – це особлива сфера людської діяльності, покликана забезпечити інформаційні потреби суспільства за допомогою аналітичних технологій через переробку вихідної інформації й отримання якісно нового знання.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uk-UA" i="1" dirty="0">
                <a:solidFill>
                  <a:srgbClr val="0070C0"/>
                </a:solidFill>
              </a:rPr>
              <a:t>Серед кола питань, які вирішує аналітика, можна назвати:</a:t>
            </a:r>
            <a:endParaRPr lang="ru-RU" dirty="0">
              <a:solidFill>
                <a:srgbClr val="0070C0"/>
              </a:solidFill>
            </a:endParaRPr>
          </a:p>
          <a:p>
            <a:pPr lvl="0"/>
            <a:r>
              <a:rPr lang="uk-UA" dirty="0">
                <a:solidFill>
                  <a:srgbClr val="0070C0"/>
                </a:solidFill>
              </a:rPr>
              <a:t>аналіз й оцінку стрімко зростаючих потоків інформації, зокрема й мережевих;</a:t>
            </a:r>
            <a:endParaRPr lang="ru-RU" dirty="0">
              <a:solidFill>
                <a:srgbClr val="0070C0"/>
              </a:solidFill>
            </a:endParaRPr>
          </a:p>
          <a:p>
            <a:pPr lvl="0"/>
            <a:r>
              <a:rPr lang="uk-UA" dirty="0">
                <a:solidFill>
                  <a:srgbClr val="0070C0"/>
                </a:solidFill>
              </a:rPr>
              <a:t>їх переробка та виробництво інформаційно-аналітичних продуктів згідно з потребами відповідної категорії користувачів;</a:t>
            </a:r>
            <a:endParaRPr lang="ru-RU" dirty="0">
              <a:solidFill>
                <a:srgbClr val="0070C0"/>
              </a:solidFill>
            </a:endParaRPr>
          </a:p>
          <a:p>
            <a:pPr lvl="0"/>
            <a:r>
              <a:rPr lang="uk-UA" dirty="0">
                <a:solidFill>
                  <a:srgbClr val="0070C0"/>
                </a:solidFill>
              </a:rPr>
              <a:t>підготовка їх для використання в найзручнішій формі через вивчення та прогнозування інформаційних потреб користувачів.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806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Анотація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uk-UA" b="1" dirty="0">
                <a:solidFill>
                  <a:srgbClr val="C00000"/>
                </a:solidFill>
              </a:rPr>
              <a:t>«Інформаційний аналіз і консалтинг»</a:t>
            </a:r>
            <a:r>
              <a:rPr lang="uk-UA" dirty="0">
                <a:solidFill>
                  <a:srgbClr val="C00000"/>
                </a:solidFill>
              </a:rPr>
              <a:t> – навчальна дисципліна, яка в контексті сучасних досягнень </a:t>
            </a:r>
            <a:r>
              <a:rPr lang="uk-UA" dirty="0" err="1">
                <a:solidFill>
                  <a:srgbClr val="C00000"/>
                </a:solidFill>
              </a:rPr>
              <a:t>теоріїсоціальних</a:t>
            </a:r>
            <a:r>
              <a:rPr lang="uk-UA" dirty="0">
                <a:solidFill>
                  <a:srgbClr val="C00000"/>
                </a:solidFill>
              </a:rPr>
              <a:t> комунікацій, інформатики, аналітики, циклу комп’ютерних наук, посилює теоретичну та практичну професійну підготовку спеціалістів спеціальності «Інформаційна діяльність у  бізнесі, політиці та державному управлінні».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uk-UA" b="1" dirty="0">
                <a:solidFill>
                  <a:srgbClr val="C00000"/>
                </a:solidFill>
              </a:rPr>
              <a:t>Мета зазначеної навчальної дисципліни</a:t>
            </a:r>
            <a:r>
              <a:rPr lang="uk-UA" dirty="0">
                <a:solidFill>
                  <a:srgbClr val="C00000"/>
                </a:solidFill>
              </a:rPr>
              <a:t> – ознайомлення студентів із теоретичними та методологічними основами інформаційного аналізу та консалтингу. </a:t>
            </a:r>
            <a:r>
              <a:rPr lang="ru-RU" dirty="0" err="1">
                <a:solidFill>
                  <a:srgbClr val="C00000"/>
                </a:solidFill>
              </a:rPr>
              <a:t>Це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передбачає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з'ясування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сутності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err="1">
                <a:solidFill>
                  <a:srgbClr val="C00000"/>
                </a:solidFill>
              </a:rPr>
              <a:t>змісту</a:t>
            </a:r>
            <a:r>
              <a:rPr lang="ru-RU" dirty="0">
                <a:solidFill>
                  <a:srgbClr val="C00000"/>
                </a:solidFill>
              </a:rPr>
              <a:t>, мети і </a:t>
            </a:r>
            <a:r>
              <a:rPr lang="ru-RU" dirty="0" err="1">
                <a:solidFill>
                  <a:srgbClr val="C00000"/>
                </a:solidFill>
              </a:rPr>
              <a:t>завдань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інформаційного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аналізу</a:t>
            </a:r>
            <a:r>
              <a:rPr lang="ru-RU" dirty="0">
                <a:solidFill>
                  <a:srgbClr val="C00000"/>
                </a:solidFill>
              </a:rPr>
              <a:t> та консалтингу, </a:t>
            </a:r>
            <a:r>
              <a:rPr lang="ru-RU" dirty="0" err="1">
                <a:solidFill>
                  <a:srgbClr val="C00000"/>
                </a:solidFill>
              </a:rPr>
              <a:t>виявлення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взаємозв'язків</a:t>
            </a:r>
            <a:r>
              <a:rPr lang="ru-RU" dirty="0">
                <a:solidFill>
                  <a:srgbClr val="C00000"/>
                </a:solidFill>
              </a:rPr>
              <a:t> з </a:t>
            </a:r>
            <a:r>
              <a:rPr lang="ru-RU" dirty="0" err="1">
                <a:solidFill>
                  <a:srgbClr val="C00000"/>
                </a:solidFill>
              </a:rPr>
              <a:t>іншими</a:t>
            </a:r>
            <a:r>
              <a:rPr lang="ru-RU" dirty="0">
                <a:solidFill>
                  <a:srgbClr val="C00000"/>
                </a:solidFill>
              </a:rPr>
              <a:t> науками, </a:t>
            </a:r>
            <a:r>
              <a:rPr lang="ru-RU" dirty="0" err="1">
                <a:solidFill>
                  <a:srgbClr val="C00000"/>
                </a:solidFill>
              </a:rPr>
              <a:t>з'ясування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методологічного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інструментарію</a:t>
            </a:r>
            <a:r>
              <a:rPr lang="ru-RU" dirty="0">
                <a:solidFill>
                  <a:srgbClr val="C00000"/>
                </a:solidFill>
              </a:rPr>
              <a:t> та </a:t>
            </a:r>
            <a:r>
              <a:rPr lang="ru-RU" dirty="0" err="1">
                <a:solidFill>
                  <a:srgbClr val="C00000"/>
                </a:solidFill>
              </a:rPr>
              <a:t>вивчення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сучасного</a:t>
            </a:r>
            <a:r>
              <a:rPr lang="ru-RU" dirty="0">
                <a:solidFill>
                  <a:srgbClr val="C00000"/>
                </a:solidFill>
              </a:rPr>
              <a:t> стану </a:t>
            </a:r>
            <a:r>
              <a:rPr lang="ru-RU" dirty="0" err="1">
                <a:solidFill>
                  <a:srgbClr val="C00000"/>
                </a:solidFill>
              </a:rPr>
              <a:t>їх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розвитку</a:t>
            </a:r>
            <a:r>
              <a:rPr lang="ru-RU" dirty="0">
                <a:solidFill>
                  <a:srgbClr val="C00000"/>
                </a:solidFill>
              </a:rPr>
              <a:t>. 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078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Анотація курсу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Для </a:t>
            </a:r>
            <a:r>
              <a:rPr lang="ru-RU" dirty="0" err="1">
                <a:solidFill>
                  <a:srgbClr val="7030A0"/>
                </a:solidFill>
              </a:rPr>
              <a:t>досягнення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цієї</a:t>
            </a:r>
            <a:r>
              <a:rPr lang="ru-RU" dirty="0">
                <a:solidFill>
                  <a:srgbClr val="7030A0"/>
                </a:solidFill>
              </a:rPr>
              <a:t> мети </a:t>
            </a:r>
            <a:r>
              <a:rPr lang="ru-RU" dirty="0" err="1">
                <a:solidFill>
                  <a:srgbClr val="7030A0"/>
                </a:solidFill>
              </a:rPr>
              <a:t>передбачається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вирішення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наступних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завдань</a:t>
            </a:r>
            <a:r>
              <a:rPr lang="ru-RU" dirty="0">
                <a:solidFill>
                  <a:srgbClr val="7030A0"/>
                </a:solidFill>
              </a:rPr>
              <a:t>: </a:t>
            </a:r>
          </a:p>
          <a:p>
            <a:r>
              <a:rPr lang="ru-RU" dirty="0">
                <a:solidFill>
                  <a:srgbClr val="7030A0"/>
                </a:solidFill>
              </a:rPr>
              <a:t>– </a:t>
            </a:r>
            <a:r>
              <a:rPr lang="ru-RU" dirty="0" err="1">
                <a:solidFill>
                  <a:srgbClr val="7030A0"/>
                </a:solidFill>
              </a:rPr>
              <a:t>засвоєння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теоретичних</a:t>
            </a:r>
            <a:r>
              <a:rPr lang="ru-RU" dirty="0">
                <a:solidFill>
                  <a:srgbClr val="7030A0"/>
                </a:solidFill>
              </a:rPr>
              <a:t> основ </a:t>
            </a:r>
            <a:r>
              <a:rPr lang="ru-RU" dirty="0" err="1">
                <a:solidFill>
                  <a:srgbClr val="7030A0"/>
                </a:solidFill>
              </a:rPr>
              <a:t>інформаційно-аналітичної</a:t>
            </a:r>
            <a:r>
              <a:rPr lang="ru-RU" dirty="0">
                <a:solidFill>
                  <a:srgbClr val="7030A0"/>
                </a:solidFill>
              </a:rPr>
              <a:t> та </a:t>
            </a:r>
            <a:r>
              <a:rPr lang="ru-RU" dirty="0" err="1">
                <a:solidFill>
                  <a:srgbClr val="7030A0"/>
                </a:solidFill>
              </a:rPr>
              <a:t>консалтингової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діяльності</a:t>
            </a:r>
            <a:r>
              <a:rPr lang="ru-RU" dirty="0">
                <a:solidFill>
                  <a:srgbClr val="7030A0"/>
                </a:solidFill>
              </a:rPr>
              <a:t>;</a:t>
            </a:r>
          </a:p>
          <a:p>
            <a:r>
              <a:rPr lang="ru-RU" dirty="0">
                <a:solidFill>
                  <a:srgbClr val="7030A0"/>
                </a:solidFill>
              </a:rPr>
              <a:t> – </a:t>
            </a:r>
            <a:r>
              <a:rPr lang="ru-RU" dirty="0" err="1">
                <a:solidFill>
                  <a:srgbClr val="7030A0"/>
                </a:solidFill>
              </a:rPr>
              <a:t>засвоєння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практичних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навичок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інформаційно-аналітичної</a:t>
            </a:r>
            <a:r>
              <a:rPr lang="ru-RU" dirty="0">
                <a:solidFill>
                  <a:srgbClr val="7030A0"/>
                </a:solidFill>
              </a:rPr>
              <a:t> та </a:t>
            </a:r>
            <a:r>
              <a:rPr lang="ru-RU" dirty="0" err="1">
                <a:solidFill>
                  <a:srgbClr val="7030A0"/>
                </a:solidFill>
              </a:rPr>
              <a:t>консалтингової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діяльності</a:t>
            </a:r>
            <a:r>
              <a:rPr lang="ru-RU" dirty="0">
                <a:solidFill>
                  <a:srgbClr val="7030A0"/>
                </a:solidFill>
              </a:rPr>
              <a:t>; </a:t>
            </a:r>
          </a:p>
          <a:p>
            <a:r>
              <a:rPr lang="ru-RU" dirty="0">
                <a:solidFill>
                  <a:srgbClr val="7030A0"/>
                </a:solidFill>
              </a:rPr>
              <a:t>– </a:t>
            </a:r>
            <a:r>
              <a:rPr lang="ru-RU" dirty="0" err="1">
                <a:solidFill>
                  <a:srgbClr val="7030A0"/>
                </a:solidFill>
              </a:rPr>
              <a:t>виявлення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передумов</a:t>
            </a:r>
            <a:r>
              <a:rPr lang="ru-RU" dirty="0">
                <a:solidFill>
                  <a:srgbClr val="7030A0"/>
                </a:solidFill>
              </a:rPr>
              <a:t> і </a:t>
            </a:r>
            <a:r>
              <a:rPr lang="ru-RU" dirty="0" err="1">
                <a:solidFill>
                  <a:srgbClr val="7030A0"/>
                </a:solidFill>
              </a:rPr>
              <a:t>закономірностей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появи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інформаційноаналітичної</a:t>
            </a:r>
            <a:r>
              <a:rPr lang="ru-RU" dirty="0">
                <a:solidFill>
                  <a:srgbClr val="7030A0"/>
                </a:solidFill>
              </a:rPr>
              <a:t> та </a:t>
            </a:r>
            <a:r>
              <a:rPr lang="ru-RU" dirty="0" err="1">
                <a:solidFill>
                  <a:srgbClr val="7030A0"/>
                </a:solidFill>
              </a:rPr>
              <a:t>консалтингової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діяльності</a:t>
            </a:r>
            <a:r>
              <a:rPr lang="ru-RU" dirty="0">
                <a:solidFill>
                  <a:srgbClr val="7030A0"/>
                </a:solidFill>
              </a:rPr>
              <a:t>;</a:t>
            </a:r>
          </a:p>
          <a:p>
            <a:r>
              <a:rPr lang="ru-RU" dirty="0">
                <a:solidFill>
                  <a:srgbClr val="7030A0"/>
                </a:solidFill>
              </a:rPr>
              <a:t> – </a:t>
            </a:r>
            <a:r>
              <a:rPr lang="ru-RU" dirty="0" err="1">
                <a:solidFill>
                  <a:srgbClr val="7030A0"/>
                </a:solidFill>
              </a:rPr>
              <a:t>систематизація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основних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наукових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знань</a:t>
            </a:r>
            <a:r>
              <a:rPr lang="ru-RU" dirty="0">
                <a:solidFill>
                  <a:srgbClr val="7030A0"/>
                </a:solidFill>
              </a:rPr>
              <a:t> про </a:t>
            </a:r>
            <a:r>
              <a:rPr lang="ru-RU" dirty="0" err="1">
                <a:solidFill>
                  <a:srgbClr val="7030A0"/>
                </a:solidFill>
              </a:rPr>
              <a:t>інформаційний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аналіз</a:t>
            </a:r>
            <a:r>
              <a:rPr lang="ru-RU" dirty="0">
                <a:solidFill>
                  <a:srgbClr val="7030A0"/>
                </a:solidFill>
              </a:rPr>
              <a:t> і консалтинг; </a:t>
            </a:r>
          </a:p>
          <a:p>
            <a:r>
              <a:rPr lang="ru-RU" dirty="0">
                <a:solidFill>
                  <a:srgbClr val="7030A0"/>
                </a:solidFill>
              </a:rPr>
              <a:t>– </a:t>
            </a:r>
            <a:r>
              <a:rPr lang="ru-RU" dirty="0" err="1">
                <a:solidFill>
                  <a:srgbClr val="7030A0"/>
                </a:solidFill>
              </a:rPr>
              <a:t>розкриття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змісту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технології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організації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діяльності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інформаційноаналітичних</a:t>
            </a:r>
            <a:r>
              <a:rPr lang="ru-RU" dirty="0">
                <a:solidFill>
                  <a:srgbClr val="7030A0"/>
                </a:solidFill>
              </a:rPr>
              <a:t> та </a:t>
            </a:r>
            <a:r>
              <a:rPr lang="ru-RU" dirty="0" err="1">
                <a:solidFill>
                  <a:srgbClr val="7030A0"/>
                </a:solidFill>
              </a:rPr>
              <a:t>консалтингових</a:t>
            </a:r>
            <a:r>
              <a:rPr lang="ru-RU" dirty="0">
                <a:solidFill>
                  <a:srgbClr val="7030A0"/>
                </a:solidFill>
              </a:rPr>
              <a:t> служб; </a:t>
            </a:r>
          </a:p>
          <a:p>
            <a:r>
              <a:rPr lang="ru-RU" dirty="0">
                <a:solidFill>
                  <a:srgbClr val="7030A0"/>
                </a:solidFill>
              </a:rPr>
              <a:t>– </a:t>
            </a:r>
            <a:r>
              <a:rPr lang="ru-RU" dirty="0" err="1">
                <a:solidFill>
                  <a:srgbClr val="7030A0"/>
                </a:solidFill>
              </a:rPr>
              <a:t>знайомство</a:t>
            </a:r>
            <a:r>
              <a:rPr lang="ru-RU" dirty="0">
                <a:solidFill>
                  <a:srgbClr val="7030A0"/>
                </a:solidFill>
              </a:rPr>
              <a:t> з </a:t>
            </a:r>
            <a:r>
              <a:rPr lang="ru-RU" dirty="0" err="1">
                <a:solidFill>
                  <a:srgbClr val="7030A0"/>
                </a:solidFill>
              </a:rPr>
              <a:t>існуючими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класифікаціями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інформаційноаналітичних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продуктів</a:t>
            </a:r>
            <a:r>
              <a:rPr lang="ru-RU" dirty="0">
                <a:solidFill>
                  <a:srgbClr val="7030A0"/>
                </a:solidFill>
              </a:rPr>
              <a:t> і </a:t>
            </a:r>
            <a:r>
              <a:rPr lang="ru-RU" dirty="0" err="1">
                <a:solidFill>
                  <a:srgbClr val="7030A0"/>
                </a:solidFill>
              </a:rPr>
              <a:t>послуг</a:t>
            </a:r>
            <a:r>
              <a:rPr lang="ru-RU" dirty="0">
                <a:solidFill>
                  <a:srgbClr val="7030A0"/>
                </a:solidFill>
              </a:rPr>
              <a:t> як результату </a:t>
            </a:r>
            <a:r>
              <a:rPr lang="ru-RU" dirty="0" err="1">
                <a:solidFill>
                  <a:srgbClr val="7030A0"/>
                </a:solidFill>
              </a:rPr>
              <a:t>інформаційно-аналітичної</a:t>
            </a:r>
            <a:r>
              <a:rPr lang="ru-RU" dirty="0">
                <a:solidFill>
                  <a:srgbClr val="7030A0"/>
                </a:solidFill>
              </a:rPr>
              <a:t> та </a:t>
            </a:r>
            <a:r>
              <a:rPr lang="ru-RU" dirty="0" err="1">
                <a:solidFill>
                  <a:srgbClr val="7030A0"/>
                </a:solidFill>
              </a:rPr>
              <a:t>консалтингової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діяльності</a:t>
            </a:r>
            <a:r>
              <a:rPr lang="ru-RU" dirty="0">
                <a:solidFill>
                  <a:srgbClr val="7030A0"/>
                </a:solidFill>
              </a:rPr>
              <a:t>; </a:t>
            </a:r>
          </a:p>
          <a:p>
            <a:r>
              <a:rPr lang="ru-RU" dirty="0">
                <a:solidFill>
                  <a:srgbClr val="7030A0"/>
                </a:solidFill>
              </a:rPr>
              <a:t>– </a:t>
            </a:r>
            <a:r>
              <a:rPr lang="ru-RU" dirty="0" err="1">
                <a:solidFill>
                  <a:srgbClr val="7030A0"/>
                </a:solidFill>
              </a:rPr>
              <a:t>опанування</a:t>
            </a:r>
            <a:r>
              <a:rPr lang="ru-RU" dirty="0">
                <a:solidFill>
                  <a:srgbClr val="7030A0"/>
                </a:solidFill>
              </a:rPr>
              <a:t> методики </a:t>
            </a:r>
            <a:r>
              <a:rPr lang="ru-RU" dirty="0" err="1">
                <a:solidFill>
                  <a:srgbClr val="7030A0"/>
                </a:solidFill>
              </a:rPr>
              <a:t>створення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інформаційно-аналітичних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продуктів</a:t>
            </a:r>
            <a:r>
              <a:rPr lang="ru-RU" dirty="0">
                <a:solidFill>
                  <a:srgbClr val="7030A0"/>
                </a:solidFill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080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Анотація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900" b="1" dirty="0">
                <a:solidFill>
                  <a:srgbClr val="7030A0"/>
                </a:solidFill>
              </a:rPr>
              <a:t>На </a:t>
            </a:r>
            <a:r>
              <a:rPr lang="ru-RU" sz="2900" b="1" dirty="0" err="1">
                <a:solidFill>
                  <a:srgbClr val="7030A0"/>
                </a:solidFill>
              </a:rPr>
              <a:t>основі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теоретичних</a:t>
            </a:r>
            <a:r>
              <a:rPr lang="ru-RU" sz="2900" b="1" dirty="0">
                <a:solidFill>
                  <a:srgbClr val="7030A0"/>
                </a:solidFill>
              </a:rPr>
              <a:t> та </a:t>
            </a:r>
            <a:r>
              <a:rPr lang="ru-RU" sz="2900" b="1" dirty="0" err="1">
                <a:solidFill>
                  <a:srgbClr val="7030A0"/>
                </a:solidFill>
              </a:rPr>
              <a:t>практичних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доробок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вітчизняних</a:t>
            </a:r>
            <a:r>
              <a:rPr lang="ru-RU" sz="2900" b="1" dirty="0">
                <a:solidFill>
                  <a:srgbClr val="7030A0"/>
                </a:solidFill>
              </a:rPr>
              <a:t> та </a:t>
            </a:r>
            <a:r>
              <a:rPr lang="ru-RU" sz="2900" b="1" dirty="0" err="1">
                <a:solidFill>
                  <a:srgbClr val="7030A0"/>
                </a:solidFill>
              </a:rPr>
              <a:t>зарубіжних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фахівців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визначені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такі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вимоги</a:t>
            </a:r>
            <a:r>
              <a:rPr lang="ru-RU" sz="2900" b="1" dirty="0">
                <a:solidFill>
                  <a:srgbClr val="7030A0"/>
                </a:solidFill>
              </a:rPr>
              <a:t> до </a:t>
            </a:r>
            <a:r>
              <a:rPr lang="ru-RU" sz="2900" b="1" dirty="0" err="1">
                <a:solidFill>
                  <a:srgbClr val="7030A0"/>
                </a:solidFill>
              </a:rPr>
              <a:t>знань</a:t>
            </a:r>
            <a:r>
              <a:rPr lang="ru-RU" sz="2900" b="1" dirty="0">
                <a:solidFill>
                  <a:srgbClr val="7030A0"/>
                </a:solidFill>
              </a:rPr>
              <a:t>, </a:t>
            </a:r>
            <a:r>
              <a:rPr lang="ru-RU" sz="2900" b="1" dirty="0" err="1">
                <a:solidFill>
                  <a:srgbClr val="7030A0"/>
                </a:solidFill>
              </a:rPr>
              <a:t>умінь</a:t>
            </a:r>
            <a:r>
              <a:rPr lang="ru-RU" sz="2900" b="1" dirty="0">
                <a:solidFill>
                  <a:srgbClr val="7030A0"/>
                </a:solidFill>
              </a:rPr>
              <a:t> та </a:t>
            </a:r>
            <a:r>
              <a:rPr lang="ru-RU" sz="2900" b="1" dirty="0" err="1">
                <a:solidFill>
                  <a:srgbClr val="7030A0"/>
                </a:solidFill>
              </a:rPr>
              <a:t>навичок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студентів</a:t>
            </a:r>
            <a:r>
              <a:rPr lang="ru-RU" sz="2900" b="1" dirty="0">
                <a:solidFill>
                  <a:srgbClr val="7030A0"/>
                </a:solidFill>
              </a:rPr>
              <a:t>. </a:t>
            </a:r>
            <a:r>
              <a:rPr lang="ru-RU" sz="2900" b="1" dirty="0" err="1">
                <a:solidFill>
                  <a:srgbClr val="7030A0"/>
                </a:solidFill>
              </a:rPr>
              <a:t>Зокрема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майбутній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фахівець</a:t>
            </a:r>
            <a:r>
              <a:rPr lang="ru-RU" sz="2900" b="1" dirty="0">
                <a:solidFill>
                  <a:srgbClr val="7030A0"/>
                </a:solidFill>
              </a:rPr>
              <a:t> повинен:</a:t>
            </a:r>
          </a:p>
          <a:p>
            <a:r>
              <a:rPr lang="ru-RU" sz="2900" b="1" dirty="0">
                <a:solidFill>
                  <a:srgbClr val="7030A0"/>
                </a:solidFill>
              </a:rPr>
              <a:t> – </a:t>
            </a:r>
            <a:r>
              <a:rPr lang="ru-RU" sz="2900" b="1" dirty="0" err="1">
                <a:solidFill>
                  <a:srgbClr val="7030A0"/>
                </a:solidFill>
              </a:rPr>
              <a:t>володіти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знаннями</a:t>
            </a:r>
            <a:r>
              <a:rPr lang="ru-RU" sz="2900" b="1" dirty="0">
                <a:solidFill>
                  <a:srgbClr val="7030A0"/>
                </a:solidFill>
              </a:rPr>
              <a:t> з </a:t>
            </a:r>
            <a:r>
              <a:rPr lang="ru-RU" sz="2900" b="1" dirty="0" err="1">
                <a:solidFill>
                  <a:srgbClr val="7030A0"/>
                </a:solidFill>
              </a:rPr>
              <a:t>історії</a:t>
            </a:r>
            <a:r>
              <a:rPr lang="ru-RU" sz="2900" b="1" dirty="0">
                <a:solidFill>
                  <a:srgbClr val="7030A0"/>
                </a:solidFill>
              </a:rPr>
              <a:t>, </a:t>
            </a:r>
            <a:r>
              <a:rPr lang="ru-RU" sz="2900" b="1" dirty="0" err="1">
                <a:solidFill>
                  <a:srgbClr val="7030A0"/>
                </a:solidFill>
              </a:rPr>
              <a:t>теорії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інформаційно-аналітичної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діяльності</a:t>
            </a:r>
            <a:r>
              <a:rPr lang="ru-RU" sz="2900" b="1" dirty="0">
                <a:solidFill>
                  <a:srgbClr val="7030A0"/>
                </a:solidFill>
              </a:rPr>
              <a:t> та консалтингу;</a:t>
            </a:r>
          </a:p>
          <a:p>
            <a:r>
              <a:rPr lang="ru-RU" sz="2900" b="1" dirty="0">
                <a:solidFill>
                  <a:srgbClr val="7030A0"/>
                </a:solidFill>
              </a:rPr>
              <a:t> – </a:t>
            </a:r>
            <a:r>
              <a:rPr lang="ru-RU" sz="2900" b="1" dirty="0" err="1">
                <a:solidFill>
                  <a:srgbClr val="7030A0"/>
                </a:solidFill>
              </a:rPr>
              <a:t>розуміти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сутність</a:t>
            </a:r>
            <a:r>
              <a:rPr lang="ru-RU" sz="2900" b="1" dirty="0">
                <a:solidFill>
                  <a:srgbClr val="7030A0"/>
                </a:solidFill>
              </a:rPr>
              <a:t>, мету, </a:t>
            </a:r>
            <a:r>
              <a:rPr lang="ru-RU" sz="2900" b="1" dirty="0" err="1">
                <a:solidFill>
                  <a:srgbClr val="7030A0"/>
                </a:solidFill>
              </a:rPr>
              <a:t>завдання</a:t>
            </a:r>
            <a:r>
              <a:rPr lang="ru-RU" sz="2900" b="1" dirty="0">
                <a:solidFill>
                  <a:srgbClr val="7030A0"/>
                </a:solidFill>
              </a:rPr>
              <a:t> та </a:t>
            </a:r>
            <a:r>
              <a:rPr lang="ru-RU" sz="2900" b="1" dirty="0" err="1">
                <a:solidFill>
                  <a:srgbClr val="7030A0"/>
                </a:solidFill>
              </a:rPr>
              <a:t>основні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види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інформаційноаналітичних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технологій</a:t>
            </a:r>
            <a:r>
              <a:rPr lang="ru-RU" sz="2900" b="1" dirty="0">
                <a:solidFill>
                  <a:srgbClr val="7030A0"/>
                </a:solidFill>
              </a:rPr>
              <a:t>; </a:t>
            </a:r>
          </a:p>
          <a:p>
            <a:r>
              <a:rPr lang="ru-RU" sz="2900" b="1" dirty="0">
                <a:solidFill>
                  <a:srgbClr val="7030A0"/>
                </a:solidFill>
              </a:rPr>
              <a:t>– знати </a:t>
            </a:r>
            <a:r>
              <a:rPr lang="ru-RU" sz="2900" b="1" dirty="0" err="1">
                <a:solidFill>
                  <a:srgbClr val="7030A0"/>
                </a:solidFill>
              </a:rPr>
              <a:t>принципи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інформаційно-аналітичної</a:t>
            </a:r>
            <a:r>
              <a:rPr lang="ru-RU" sz="2900" b="1" dirty="0">
                <a:solidFill>
                  <a:srgbClr val="7030A0"/>
                </a:solidFill>
              </a:rPr>
              <a:t> та </a:t>
            </a:r>
            <a:r>
              <a:rPr lang="ru-RU" sz="2900" b="1" dirty="0" err="1">
                <a:solidFill>
                  <a:srgbClr val="7030A0"/>
                </a:solidFill>
              </a:rPr>
              <a:t>консалтингової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діяльності</a:t>
            </a:r>
            <a:r>
              <a:rPr lang="ru-RU" sz="2900" b="1" dirty="0">
                <a:solidFill>
                  <a:srgbClr val="7030A0"/>
                </a:solidFill>
              </a:rPr>
              <a:t>; </a:t>
            </a:r>
          </a:p>
          <a:p>
            <a:r>
              <a:rPr lang="ru-RU" sz="2900" b="1" dirty="0">
                <a:solidFill>
                  <a:srgbClr val="7030A0"/>
                </a:solidFill>
              </a:rPr>
              <a:t>– </a:t>
            </a:r>
            <a:r>
              <a:rPr lang="ru-RU" sz="2900" b="1" dirty="0" err="1">
                <a:solidFill>
                  <a:srgbClr val="7030A0"/>
                </a:solidFill>
              </a:rPr>
              <a:t>визначати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функції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інформаційного</a:t>
            </a:r>
            <a:r>
              <a:rPr lang="ru-RU" sz="2900" b="1" dirty="0">
                <a:solidFill>
                  <a:srgbClr val="7030A0"/>
                </a:solidFill>
              </a:rPr>
              <a:t> консалтингу; </a:t>
            </a:r>
          </a:p>
          <a:p>
            <a:r>
              <a:rPr lang="ru-RU" sz="2900" b="1" dirty="0">
                <a:solidFill>
                  <a:srgbClr val="7030A0"/>
                </a:solidFill>
              </a:rPr>
              <a:t>– </a:t>
            </a:r>
            <a:r>
              <a:rPr lang="ru-RU" sz="2900" b="1" dirty="0" err="1">
                <a:solidFill>
                  <a:srgbClr val="7030A0"/>
                </a:solidFill>
              </a:rPr>
              <a:t>володіти</a:t>
            </a:r>
            <a:r>
              <a:rPr lang="ru-RU" sz="2900" b="1" dirty="0">
                <a:solidFill>
                  <a:srgbClr val="7030A0"/>
                </a:solidFill>
              </a:rPr>
              <a:t> принципами </a:t>
            </a:r>
            <a:r>
              <a:rPr lang="ru-RU" sz="2900" b="1" dirty="0" err="1">
                <a:solidFill>
                  <a:srgbClr val="7030A0"/>
                </a:solidFill>
              </a:rPr>
              <a:t>створення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інформаційно-аналітичних</a:t>
            </a:r>
            <a:r>
              <a:rPr lang="ru-RU" sz="2900" b="1" dirty="0">
                <a:solidFill>
                  <a:srgbClr val="7030A0"/>
                </a:solidFill>
              </a:rPr>
              <a:t> структур, </a:t>
            </a:r>
            <a:r>
              <a:rPr lang="ru-RU" sz="2900" b="1" dirty="0" err="1">
                <a:solidFill>
                  <a:srgbClr val="7030A0"/>
                </a:solidFill>
              </a:rPr>
              <a:t>особливості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її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інформаційних</a:t>
            </a:r>
            <a:r>
              <a:rPr lang="ru-RU" sz="2900" b="1" dirty="0">
                <a:solidFill>
                  <a:srgbClr val="7030A0"/>
                </a:solidFill>
              </a:rPr>
              <a:t>, </a:t>
            </a:r>
            <a:r>
              <a:rPr lang="ru-RU" sz="2900" b="1" dirty="0" err="1">
                <a:solidFill>
                  <a:srgbClr val="7030A0"/>
                </a:solidFill>
              </a:rPr>
              <a:t>кадрових</a:t>
            </a:r>
            <a:r>
              <a:rPr lang="ru-RU" sz="2900" b="1" dirty="0">
                <a:solidFill>
                  <a:srgbClr val="7030A0"/>
                </a:solidFill>
              </a:rPr>
              <a:t>, </a:t>
            </a:r>
            <a:r>
              <a:rPr lang="ru-RU" sz="2900" b="1" dirty="0" err="1">
                <a:solidFill>
                  <a:srgbClr val="7030A0"/>
                </a:solidFill>
              </a:rPr>
              <a:t>матеріальних</a:t>
            </a:r>
            <a:r>
              <a:rPr lang="ru-RU" sz="2900" b="1" dirty="0">
                <a:solidFill>
                  <a:srgbClr val="7030A0"/>
                </a:solidFill>
              </a:rPr>
              <a:t> та </a:t>
            </a:r>
            <a:r>
              <a:rPr lang="ru-RU" sz="2900" b="1" dirty="0" err="1">
                <a:solidFill>
                  <a:srgbClr val="7030A0"/>
                </a:solidFill>
              </a:rPr>
              <a:t>фінансових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ресурсів</a:t>
            </a:r>
            <a:r>
              <a:rPr lang="ru-RU" sz="2900" b="1" dirty="0">
                <a:solidFill>
                  <a:srgbClr val="7030A0"/>
                </a:solidFill>
              </a:rPr>
              <a:t>; </a:t>
            </a:r>
          </a:p>
          <a:p>
            <a:r>
              <a:rPr lang="ru-RU" sz="2900" b="1" dirty="0">
                <a:solidFill>
                  <a:srgbClr val="7030A0"/>
                </a:solidFill>
              </a:rPr>
              <a:t>– знати методики </a:t>
            </a:r>
            <a:r>
              <a:rPr lang="ru-RU" sz="2900" b="1" dirty="0" err="1">
                <a:solidFill>
                  <a:srgbClr val="7030A0"/>
                </a:solidFill>
              </a:rPr>
              <a:t>створення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інформаційно-аналітичних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продуктів</a:t>
            </a:r>
            <a:r>
              <a:rPr lang="ru-RU" sz="2900" b="1" dirty="0">
                <a:solidFill>
                  <a:srgbClr val="7030A0"/>
                </a:solidFill>
              </a:rPr>
              <a:t>. </a:t>
            </a:r>
          </a:p>
          <a:p>
            <a:r>
              <a:rPr lang="ru-RU" sz="2900" b="1" dirty="0" err="1">
                <a:solidFill>
                  <a:srgbClr val="7030A0"/>
                </a:solidFill>
              </a:rPr>
              <a:t>Окрім</a:t>
            </a:r>
            <a:r>
              <a:rPr lang="ru-RU" sz="2900" b="1" dirty="0">
                <a:solidFill>
                  <a:srgbClr val="7030A0"/>
                </a:solidFill>
              </a:rPr>
              <a:t> того, студент повинен </a:t>
            </a:r>
            <a:r>
              <a:rPr lang="ru-RU" sz="2900" b="1" dirty="0" err="1">
                <a:solidFill>
                  <a:srgbClr val="7030A0"/>
                </a:solidFill>
              </a:rPr>
              <a:t>вміти</a:t>
            </a:r>
            <a:r>
              <a:rPr lang="ru-RU" sz="2900" b="1" dirty="0">
                <a:solidFill>
                  <a:srgbClr val="7030A0"/>
                </a:solidFill>
              </a:rPr>
              <a:t>:</a:t>
            </a:r>
          </a:p>
          <a:p>
            <a:r>
              <a:rPr lang="ru-RU" sz="2900" b="1" dirty="0">
                <a:solidFill>
                  <a:srgbClr val="7030A0"/>
                </a:solidFill>
              </a:rPr>
              <a:t> – </a:t>
            </a:r>
            <a:r>
              <a:rPr lang="ru-RU" sz="2900" b="1" dirty="0" err="1">
                <a:solidFill>
                  <a:srgbClr val="7030A0"/>
                </a:solidFill>
              </a:rPr>
              <a:t>здійснювати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аналіз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діяльності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інформаційних</a:t>
            </a:r>
            <a:r>
              <a:rPr lang="ru-RU" sz="2900" b="1" dirty="0">
                <a:solidFill>
                  <a:srgbClr val="7030A0"/>
                </a:solidFill>
              </a:rPr>
              <a:t> служб </a:t>
            </a:r>
            <a:r>
              <a:rPr lang="ru-RU" sz="2900" b="1" dirty="0" err="1">
                <a:solidFill>
                  <a:srgbClr val="7030A0"/>
                </a:solidFill>
              </a:rPr>
              <a:t>різних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видів</a:t>
            </a:r>
            <a:r>
              <a:rPr lang="ru-RU" sz="2900" b="1" dirty="0">
                <a:solidFill>
                  <a:srgbClr val="7030A0"/>
                </a:solidFill>
              </a:rPr>
              <a:t>; </a:t>
            </a:r>
          </a:p>
          <a:p>
            <a:r>
              <a:rPr lang="ru-RU" sz="2900" b="1" dirty="0">
                <a:solidFill>
                  <a:srgbClr val="7030A0"/>
                </a:solidFill>
              </a:rPr>
              <a:t>– </a:t>
            </a:r>
            <a:r>
              <a:rPr lang="ru-RU" sz="2900" b="1" dirty="0" err="1">
                <a:solidFill>
                  <a:srgbClr val="7030A0"/>
                </a:solidFill>
              </a:rPr>
              <a:t>застосовувати</a:t>
            </a:r>
            <a:r>
              <a:rPr lang="ru-RU" sz="2900" b="1" dirty="0">
                <a:solidFill>
                  <a:srgbClr val="7030A0"/>
                </a:solidFill>
              </a:rPr>
              <a:t> на </a:t>
            </a:r>
            <a:r>
              <a:rPr lang="ru-RU" sz="2900" b="1" dirty="0" err="1">
                <a:solidFill>
                  <a:srgbClr val="7030A0"/>
                </a:solidFill>
              </a:rPr>
              <a:t>практиці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основний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інструментарій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аналітичної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діяльності</a:t>
            </a:r>
            <a:r>
              <a:rPr lang="ru-RU" sz="2900" b="1" dirty="0">
                <a:solidFill>
                  <a:srgbClr val="7030A0"/>
                </a:solidFill>
              </a:rPr>
              <a:t>; </a:t>
            </a:r>
          </a:p>
          <a:p>
            <a:r>
              <a:rPr lang="ru-RU" sz="2900" b="1" dirty="0">
                <a:solidFill>
                  <a:srgbClr val="7030A0"/>
                </a:solidFill>
              </a:rPr>
              <a:t>– </a:t>
            </a:r>
            <a:r>
              <a:rPr lang="ru-RU" sz="2900" b="1" dirty="0" err="1">
                <a:solidFill>
                  <a:srgbClr val="7030A0"/>
                </a:solidFill>
              </a:rPr>
              <a:t>використовувати</a:t>
            </a:r>
            <a:r>
              <a:rPr lang="ru-RU" sz="2900" b="1" dirty="0">
                <a:solidFill>
                  <a:srgbClr val="7030A0"/>
                </a:solidFill>
              </a:rPr>
              <a:t> методики </a:t>
            </a:r>
            <a:r>
              <a:rPr lang="ru-RU" sz="2900" b="1" dirty="0" err="1">
                <a:solidFill>
                  <a:srgbClr val="7030A0"/>
                </a:solidFill>
              </a:rPr>
              <a:t>створення</a:t>
            </a:r>
            <a:r>
              <a:rPr lang="ru-RU" sz="2900" b="1" dirty="0">
                <a:solidFill>
                  <a:srgbClr val="7030A0"/>
                </a:solidFill>
              </a:rPr>
              <a:t> і </a:t>
            </a:r>
            <a:r>
              <a:rPr lang="ru-RU" sz="2900" b="1" dirty="0" err="1">
                <a:solidFill>
                  <a:srgbClr val="7030A0"/>
                </a:solidFill>
              </a:rPr>
              <a:t>надання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користувачам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підготовки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інформаційно-аналітичних</a:t>
            </a:r>
            <a:r>
              <a:rPr lang="ru-RU" sz="2900" b="1" dirty="0">
                <a:solidFill>
                  <a:srgbClr val="7030A0"/>
                </a:solidFill>
              </a:rPr>
              <a:t> </a:t>
            </a:r>
            <a:r>
              <a:rPr lang="ru-RU" sz="2900" b="1" dirty="0" err="1">
                <a:solidFill>
                  <a:srgbClr val="7030A0"/>
                </a:solidFill>
              </a:rPr>
              <a:t>документів</a:t>
            </a:r>
            <a:r>
              <a:rPr lang="ru-RU" sz="2900" b="1" dirty="0">
                <a:solidFill>
                  <a:srgbClr val="7030A0"/>
                </a:solidFill>
              </a:rPr>
              <a:t>. </a:t>
            </a:r>
          </a:p>
          <a:p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544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У серпні в Україні з'явилося 45 нових ЗМІ та три інформагент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625" y="2182762"/>
            <a:ext cx="8750709" cy="3499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0675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492</Words>
  <Application>Microsoft Office PowerPoint</Application>
  <PresentationFormat>Широкоэкранный</PresentationFormat>
  <Paragraphs>36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Інформаційний аналіз і консалтинг</vt:lpstr>
      <vt:lpstr>Анотація курсу</vt:lpstr>
      <vt:lpstr>Анотація курсу</vt:lpstr>
      <vt:lpstr>Анотація курсу</vt:lpstr>
      <vt:lpstr>Анотація курсу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Інформаційний аналіз і консалтинг</dc:title>
  <dc:creator>admin</dc:creator>
  <cp:lastModifiedBy>admin</cp:lastModifiedBy>
  <cp:revision>1</cp:revision>
  <dcterms:created xsi:type="dcterms:W3CDTF">2020-11-22T17:12:55Z</dcterms:created>
  <dcterms:modified xsi:type="dcterms:W3CDTF">2020-11-22T17:18:08Z</dcterms:modified>
</cp:coreProperties>
</file>