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11.02.2021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11.02.2021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11.02.2021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11.02.2021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11.02.2021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11.02.2021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11.02.2021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11.02.2021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11.02.2021</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1928850"/>
            <a:ext cx="8643966" cy="5573873"/>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ru-RU" b="1" dirty="0" smtClean="0"/>
              <a:t/>
            </a:r>
            <a:br>
              <a:rPr lang="ru-RU" b="1" dirty="0" smtClean="0"/>
            </a:br>
            <a:r>
              <a:rPr lang="ru-RU" b="1" dirty="0" smtClean="0"/>
              <a:t/>
            </a:r>
            <a:br>
              <a:rPr lang="ru-RU" b="1"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en-US" sz="4000" dirty="0" smtClean="0"/>
              <a:t>Some problems of intercultural business communication in socio-philosophical aspect and their apprehension by outstanding philosophers</a:t>
            </a:r>
            <a:r>
              <a:rPr lang="ru-RU" sz="4000" dirty="0" smtClean="0"/>
              <a:t/>
            </a:r>
            <a:br>
              <a:rPr lang="ru-RU" sz="4000" dirty="0" smtClean="0"/>
            </a:br>
            <a:r>
              <a:rPr lang="ru-RU" dirty="0" smtClean="0"/>
              <a:t/>
            </a:r>
            <a:br>
              <a:rPr lang="ru-RU" dirty="0" smtClean="0"/>
            </a:br>
            <a:r>
              <a:rPr lang="ru-RU" dirty="0" smtClean="0"/>
              <a:t/>
            </a:r>
            <a:br>
              <a:rPr lang="ru-RU" dirty="0" smtClean="0"/>
            </a:br>
            <a:endParaRPr lang="ru-RU" dirty="0"/>
          </a:p>
        </p:txBody>
      </p:sp>
      <p:sp>
        <p:nvSpPr>
          <p:cNvPr id="3" name="Подзаголовок 2"/>
          <p:cNvSpPr>
            <a:spLocks noGrp="1"/>
          </p:cNvSpPr>
          <p:nvPr>
            <p:ph type="subTitle" idx="1"/>
          </p:nvPr>
        </p:nvSpPr>
        <p:spPr>
          <a:xfrm>
            <a:off x="1371600" y="3886200"/>
            <a:ext cx="6400800" cy="2135088"/>
          </a:xfrm>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r>
              <a:rPr lang="en-US" sz="5100" dirty="0" smtClean="0">
                <a:solidFill>
                  <a:schemeClr val="tx1"/>
                </a:solidFill>
                <a:latin typeface="Times New Roman" pitchFamily="18" charset="0"/>
                <a:cs typeface="Times New Roman" pitchFamily="18" charset="0"/>
              </a:rPr>
              <a:t>“Human beings are drawn close to one another by their common nature, but habits and customs keep them apart”, Confucius, Chinese thinker and social philosopher, 551- 479 BC. </a:t>
            </a:r>
            <a:endParaRPr lang="ru-RU" sz="51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530352"/>
            <a:ext cx="8291264" cy="5274912"/>
          </a:xfrm>
        </p:spPr>
        <p:style>
          <a:lnRef idx="1">
            <a:schemeClr val="accent6"/>
          </a:lnRef>
          <a:fillRef idx="2">
            <a:schemeClr val="accent6"/>
          </a:fillRef>
          <a:effectRef idx="1">
            <a:schemeClr val="accent6"/>
          </a:effectRef>
          <a:fontRef idx="minor">
            <a:schemeClr val="dk1"/>
          </a:fontRef>
        </p:style>
        <p:txBody>
          <a:bodyPr>
            <a:normAutofit/>
          </a:bodyPr>
          <a:lstStyle/>
          <a:p>
            <a:pPr algn="just"/>
            <a:r>
              <a:rPr lang="en-US" b="1" i="1" dirty="0" smtClean="0"/>
              <a:t>Reciprocity</a:t>
            </a:r>
            <a:r>
              <a:rPr lang="en-US" b="1" dirty="0" smtClean="0"/>
              <a:t>. </a:t>
            </a:r>
            <a:r>
              <a:rPr lang="en-US" dirty="0" smtClean="0"/>
              <a:t>Complementary obligations are the base of relationships. Gratitude and indebtedness are important parts of Chinese culture. </a:t>
            </a:r>
            <a:endParaRPr lang="ru-RU" dirty="0" smtClean="0"/>
          </a:p>
          <a:p>
            <a:pPr algn="just">
              <a:buNone/>
            </a:pPr>
            <a:endParaRPr lang="ru-RU" dirty="0" smtClean="0"/>
          </a:p>
          <a:p>
            <a:pPr algn="just"/>
            <a:r>
              <a:rPr lang="en-US" b="1" i="1" dirty="0" smtClean="0"/>
              <a:t>In-group/out-group distinction.</a:t>
            </a:r>
            <a:r>
              <a:rPr lang="en-US" b="1" dirty="0" smtClean="0"/>
              <a:t> </a:t>
            </a:r>
            <a:r>
              <a:rPr lang="en-US" dirty="0" smtClean="0"/>
              <a:t>In-group members engage in freer and deeper talk and may find it difficult to develop personal relationships with out-group members</a:t>
            </a:r>
            <a:r>
              <a:rPr lang="ru-RU" dirty="0" smtClean="0"/>
              <a:t>.</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530352"/>
            <a:ext cx="8219256" cy="5202904"/>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lgn="just"/>
            <a:r>
              <a:rPr lang="en-US" sz="3300" b="1" i="1" dirty="0" smtClean="0"/>
              <a:t>Overlap of personal and public relationships</a:t>
            </a:r>
            <a:r>
              <a:rPr lang="en-US" sz="3300" i="1" dirty="0" smtClean="0"/>
              <a:t>.</a:t>
            </a:r>
            <a:r>
              <a:rPr lang="en-US" sz="3300" dirty="0" smtClean="0"/>
              <a:t> Business and pleasure are mixed. Frequent contacts lead to common experiences. This contrasts with Western patterns of keeping public and private lives separate. There are several Chinese terms for the English word communication, including </a:t>
            </a:r>
            <a:r>
              <a:rPr lang="en-US" sz="3300" i="1" dirty="0" err="1" smtClean="0"/>
              <a:t>jiao</a:t>
            </a:r>
            <a:r>
              <a:rPr lang="en-US" sz="3300" i="1" dirty="0" smtClean="0"/>
              <a:t> </a:t>
            </a:r>
            <a:r>
              <a:rPr lang="en-US" sz="3300" i="1" dirty="0" err="1" smtClean="0"/>
              <a:t>liu</a:t>
            </a:r>
            <a:r>
              <a:rPr lang="en-US" sz="3300" dirty="0" smtClean="0"/>
              <a:t> (to exchange), </a:t>
            </a:r>
            <a:r>
              <a:rPr lang="en-US" sz="3300" i="1" dirty="0" smtClean="0"/>
              <a:t>chuan </a:t>
            </a:r>
            <a:r>
              <a:rPr lang="en-US" sz="3300" i="1" dirty="0" err="1" smtClean="0"/>
              <a:t>bo</a:t>
            </a:r>
            <a:r>
              <a:rPr lang="en-US" sz="3300" dirty="0" smtClean="0"/>
              <a:t> (to disseminate), </a:t>
            </a:r>
            <a:r>
              <a:rPr lang="en-US" sz="3300" i="1" dirty="0" err="1" smtClean="0"/>
              <a:t>gou</a:t>
            </a:r>
            <a:r>
              <a:rPr lang="en-US" sz="3300" i="1" dirty="0" smtClean="0"/>
              <a:t> tong</a:t>
            </a:r>
            <a:r>
              <a:rPr lang="en-US" sz="3300" dirty="0" smtClean="0"/>
              <a:t> (to connect among people). The Chinese term </a:t>
            </a:r>
            <a:r>
              <a:rPr lang="en-US" sz="3300" i="1" dirty="0" smtClean="0"/>
              <a:t>he</a:t>
            </a:r>
            <a:r>
              <a:rPr lang="en-US" sz="3300" dirty="0" smtClean="0"/>
              <a:t> denotes harmony, peace, unity, and kindness.</a:t>
            </a:r>
            <a:endParaRPr lang="ru-RU" sz="3300" dirty="0" smtClean="0"/>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en-US" dirty="0" smtClean="0"/>
              <a:t>Five canons or </a:t>
            </a:r>
            <a:r>
              <a:rPr lang="en-US" dirty="0" smtClean="0"/>
              <a:t>art </a:t>
            </a:r>
            <a:r>
              <a:rPr lang="en-US" dirty="0" smtClean="0"/>
              <a:t>of public speaking:</a:t>
            </a:r>
            <a:r>
              <a:rPr lang="ru-RU" dirty="0" smtClean="0"/>
              <a:t/>
            </a:r>
            <a:br>
              <a:rPr lang="ru-RU" dirty="0" smtClean="0"/>
            </a:br>
            <a:endParaRPr lang="ru-RU" dirty="0"/>
          </a:p>
        </p:txBody>
      </p:sp>
      <p:sp>
        <p:nvSpPr>
          <p:cNvPr id="9" name="Текст 8"/>
          <p:cNvSpPr>
            <a:spLocks noGrp="1"/>
          </p:cNvSpPr>
          <p:nvPr>
            <p:ph type="body" idx="2"/>
          </p:nvPr>
        </p:nvSpPr>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r>
              <a:rPr lang="en-US" sz="2200" b="1" dirty="0" smtClean="0">
                <a:cs typeface="Times New Roman" pitchFamily="18" charset="0"/>
              </a:rPr>
              <a:t>Invention</a:t>
            </a:r>
            <a:r>
              <a:rPr lang="en-US" sz="2200" dirty="0" smtClean="0">
                <a:cs typeface="Times New Roman" pitchFamily="18" charset="0"/>
              </a:rPr>
              <a:t>: the art of discovering ideas for speaking and arguments, or proofs to support claims and increase a speaker’s credibility.</a:t>
            </a:r>
            <a:endParaRPr lang="ru-RU" sz="2200" dirty="0" smtClean="0">
              <a:cs typeface="Times New Roman" pitchFamily="18" charset="0"/>
            </a:endParaRPr>
          </a:p>
          <a:p>
            <a:endParaRPr lang="ru-RU" sz="2200" dirty="0" smtClean="0">
              <a:cs typeface="Times New Roman" pitchFamily="18" charset="0"/>
            </a:endParaRPr>
          </a:p>
          <a:p>
            <a:endParaRPr lang="ru-RU" sz="2200" dirty="0" smtClean="0">
              <a:cs typeface="Times New Roman" pitchFamily="18" charset="0"/>
            </a:endParaRPr>
          </a:p>
          <a:p>
            <a:r>
              <a:rPr lang="en-US" sz="2200" b="1" dirty="0" smtClean="0">
                <a:cs typeface="Times New Roman" pitchFamily="18" charset="0"/>
              </a:rPr>
              <a:t>Organization</a:t>
            </a:r>
            <a:r>
              <a:rPr lang="en-US" sz="2200" dirty="0" smtClean="0">
                <a:cs typeface="Times New Roman" pitchFamily="18" charset="0"/>
              </a:rPr>
              <a:t>: the art of arranging ideas clearly and effectively to enhance a speaker’s credibility.</a:t>
            </a:r>
            <a:endParaRPr lang="ru-RU" sz="2200" dirty="0" smtClean="0">
              <a:cs typeface="Times New Roman" pitchFamily="18" charset="0"/>
            </a:endParaRPr>
          </a:p>
          <a:p>
            <a:endParaRPr lang="ru-RU" dirty="0"/>
          </a:p>
        </p:txBody>
      </p:sp>
      <p:pic>
        <p:nvPicPr>
          <p:cNvPr id="10" name="Содержимое 9" descr="аристотель.jpg"/>
          <p:cNvPicPr>
            <a:picLocks noGrp="1" noChangeAspect="1"/>
          </p:cNvPicPr>
          <p:nvPr>
            <p:ph sz="half" idx="1"/>
          </p:nvPr>
        </p:nvPicPr>
        <p:blipFill>
          <a:blip r:embed="rId2" cstate="print"/>
          <a:stretch>
            <a:fillRect/>
          </a:stretch>
        </p:blipFill>
        <p:spPr>
          <a:xfrm>
            <a:off x="1403648" y="764704"/>
            <a:ext cx="3168352" cy="4608512"/>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одержимое 8"/>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endParaRPr lang="ru-RU" b="1" dirty="0" smtClean="0"/>
          </a:p>
          <a:p>
            <a:pPr algn="just"/>
            <a:r>
              <a:rPr lang="en-US" b="1" dirty="0" smtClean="0"/>
              <a:t>Style</a:t>
            </a:r>
            <a:r>
              <a:rPr lang="en-US" dirty="0" smtClean="0"/>
              <a:t>: the art of speaking well with grace, clarity and vitality.</a:t>
            </a:r>
            <a:endParaRPr lang="ru-RU" dirty="0" smtClean="0"/>
          </a:p>
          <a:p>
            <a:pPr algn="just"/>
            <a:r>
              <a:rPr lang="en-US" b="1" dirty="0" smtClean="0"/>
              <a:t>Memory</a:t>
            </a:r>
            <a:r>
              <a:rPr lang="en-US" dirty="0" smtClean="0"/>
              <a:t>: the art of familiarizing oneself with the content of one’s speech so that one’s energies can be devoted to delivery and interaction with listeners.</a:t>
            </a:r>
            <a:endParaRPr lang="ru-RU" dirty="0" smtClean="0"/>
          </a:p>
          <a:p>
            <a:pPr algn="just"/>
            <a:r>
              <a:rPr lang="en-US" b="1" dirty="0" smtClean="0"/>
              <a:t>Delivery</a:t>
            </a:r>
            <a:r>
              <a:rPr lang="en-US" dirty="0" smtClean="0"/>
              <a:t>: the art of presenting a speech effectively and credibly.</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1520" y="1628800"/>
            <a:ext cx="8435280" cy="440624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Ethos </a:t>
            </a:r>
            <a:r>
              <a:rPr lang="en-US" dirty="0" smtClean="0">
                <a:solidFill>
                  <a:schemeClr val="tx2"/>
                </a:solidFill>
              </a:rPr>
              <a:t>is proof based on a speaker’s credibility (trustworthiness, expertise and good will).</a:t>
            </a:r>
            <a:r>
              <a:rPr lang="ru-RU" dirty="0" smtClean="0"/>
              <a:t/>
            </a:r>
            <a:br>
              <a:rPr lang="ru-RU" dirty="0" smtClean="0"/>
            </a:br>
            <a:r>
              <a:rPr lang="en-US" dirty="0" smtClean="0"/>
              <a:t>Pathos </a:t>
            </a:r>
            <a:r>
              <a:rPr lang="en-US" dirty="0" smtClean="0">
                <a:solidFill>
                  <a:schemeClr val="tx2"/>
                </a:solidFill>
              </a:rPr>
              <a:t>is proof that appeals to listener’s emotions.</a:t>
            </a:r>
            <a:r>
              <a:rPr lang="ru-RU" dirty="0" smtClean="0"/>
              <a:t/>
            </a:r>
            <a:br>
              <a:rPr lang="ru-RU" dirty="0" smtClean="0"/>
            </a:br>
            <a:r>
              <a:rPr lang="en-US" dirty="0" smtClean="0"/>
              <a:t>Logos </a:t>
            </a:r>
            <a:r>
              <a:rPr lang="en-US" dirty="0" smtClean="0">
                <a:solidFill>
                  <a:schemeClr val="tx2"/>
                </a:solidFill>
              </a:rPr>
              <a:t>is based on logic and reasoning.</a:t>
            </a:r>
            <a:r>
              <a:rPr lang="ru-RU" dirty="0" smtClean="0"/>
              <a:t/>
            </a:r>
            <a:br>
              <a:rPr lang="ru-RU" dirty="0" smtClean="0"/>
            </a:br>
            <a:endParaRPr lang="ru-RU" dirty="0"/>
          </a:p>
        </p:txBody>
      </p:sp>
      <p:sp>
        <p:nvSpPr>
          <p:cNvPr id="5" name="Содержимое 4"/>
          <p:cNvSpPr>
            <a:spLocks noGrp="1"/>
          </p:cNvSpPr>
          <p:nvPr>
            <p:ph idx="1"/>
          </p:nvPr>
        </p:nvSpPr>
        <p:spPr>
          <a:xfrm>
            <a:off x="395536" y="530352"/>
            <a:ext cx="8291264" cy="1098448"/>
          </a:xfrm>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a:buNone/>
            </a:pPr>
            <a:r>
              <a:rPr lang="en-US" sz="3200" b="1" dirty="0" smtClean="0"/>
              <a:t>Effective persuasion is based on:</a:t>
            </a:r>
            <a:endParaRPr lang="ru-RU" sz="3200" dirty="0" smtClean="0"/>
          </a:p>
          <a:p>
            <a:endParaRPr lang="ru-RU"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4283968" y="548680"/>
            <a:ext cx="4226616" cy="899120"/>
          </a:xfrm>
        </p:spPr>
        <p:txBody>
          <a:bodyPr>
            <a:normAutofit/>
          </a:bodyPr>
          <a:lstStyle/>
          <a:p>
            <a:r>
              <a:rPr lang="en-US" i="1" dirty="0" smtClean="0"/>
              <a:t>The key principles of Confucian teaching</a:t>
            </a:r>
            <a:r>
              <a:rPr lang="en-US" dirty="0" smtClean="0"/>
              <a:t> </a:t>
            </a:r>
            <a:endParaRPr lang="ru-RU" dirty="0"/>
          </a:p>
        </p:txBody>
      </p:sp>
      <p:sp>
        <p:nvSpPr>
          <p:cNvPr id="12" name="Текст 11"/>
          <p:cNvSpPr>
            <a:spLocks noGrp="1"/>
          </p:cNvSpPr>
          <p:nvPr>
            <p:ph type="body" idx="2"/>
          </p:nvPr>
        </p:nvSpPr>
        <p:spPr>
          <a:xfrm>
            <a:off x="4355976" y="1556792"/>
            <a:ext cx="3816424" cy="4392488"/>
          </a:xfrm>
        </p:spPr>
        <p:style>
          <a:lnRef idx="1">
            <a:schemeClr val="accent2"/>
          </a:lnRef>
          <a:fillRef idx="2">
            <a:schemeClr val="accent2"/>
          </a:fillRef>
          <a:effectRef idx="1">
            <a:schemeClr val="accent2"/>
          </a:effectRef>
          <a:fontRef idx="minor">
            <a:schemeClr val="dk1"/>
          </a:fontRef>
        </p:style>
        <p:txBody>
          <a:bodyPr>
            <a:noAutofit/>
          </a:bodyPr>
          <a:lstStyle/>
          <a:p>
            <a:pPr algn="just">
              <a:buFont typeface="Arial" pitchFamily="34" charset="0"/>
              <a:buChar char="•"/>
            </a:pPr>
            <a:r>
              <a:rPr lang="ru-RU" sz="1800" dirty="0" smtClean="0">
                <a:cs typeface="Times New Roman" pitchFamily="18" charset="0"/>
              </a:rPr>
              <a:t> </a:t>
            </a:r>
            <a:r>
              <a:rPr lang="en-US" sz="1800" b="1" i="1" dirty="0" err="1" smtClean="0">
                <a:cs typeface="Times New Roman" pitchFamily="18" charset="0"/>
              </a:rPr>
              <a:t>Ren</a:t>
            </a:r>
            <a:r>
              <a:rPr lang="en-US" sz="1800" b="1" i="1" dirty="0" smtClean="0">
                <a:cs typeface="Times New Roman" pitchFamily="18" charset="0"/>
              </a:rPr>
              <a:t>.</a:t>
            </a:r>
            <a:r>
              <a:rPr lang="en-US" sz="1800" dirty="0" smtClean="0">
                <a:cs typeface="Times New Roman" pitchFamily="18" charset="0"/>
              </a:rPr>
              <a:t> </a:t>
            </a:r>
            <a:r>
              <a:rPr lang="en-US" sz="1800" dirty="0" smtClean="0">
                <a:cs typeface="Times New Roman" pitchFamily="18" charset="0"/>
              </a:rPr>
              <a:t>The </a:t>
            </a:r>
            <a:r>
              <a:rPr lang="en-US" sz="1800" dirty="0" smtClean="0">
                <a:cs typeface="Times New Roman" pitchFamily="18" charset="0"/>
              </a:rPr>
              <a:t>obligation </a:t>
            </a:r>
            <a:r>
              <a:rPr lang="en-US" sz="1800" dirty="0" smtClean="0">
                <a:cs typeface="Times New Roman" pitchFamily="18" charset="0"/>
              </a:rPr>
              <a:t>of altruism and </a:t>
            </a:r>
            <a:r>
              <a:rPr lang="en-US" sz="1800" dirty="0" smtClean="0">
                <a:cs typeface="Times New Roman" pitchFamily="18" charset="0"/>
              </a:rPr>
              <a:t>humanness </a:t>
            </a:r>
            <a:r>
              <a:rPr lang="en-US" sz="1800" dirty="0" smtClean="0">
                <a:cs typeface="Times New Roman" pitchFamily="18" charset="0"/>
              </a:rPr>
              <a:t>for other individuals within a community.</a:t>
            </a:r>
            <a:endParaRPr lang="ru-RU" sz="1800" dirty="0" smtClean="0">
              <a:cs typeface="Times New Roman" pitchFamily="18" charset="0"/>
            </a:endParaRPr>
          </a:p>
          <a:p>
            <a:pPr algn="just">
              <a:buFont typeface="Arial" pitchFamily="34" charset="0"/>
              <a:buChar char="•"/>
            </a:pPr>
            <a:r>
              <a:rPr lang="en-US" sz="1800" dirty="0" smtClean="0">
                <a:cs typeface="Times New Roman" pitchFamily="18" charset="0"/>
              </a:rPr>
              <a:t> </a:t>
            </a:r>
            <a:r>
              <a:rPr lang="ru-RU" sz="1800" dirty="0" smtClean="0">
                <a:cs typeface="Times New Roman" pitchFamily="18" charset="0"/>
              </a:rPr>
              <a:t> </a:t>
            </a:r>
            <a:r>
              <a:rPr lang="en-US" sz="1800" b="1" i="1" dirty="0" smtClean="0">
                <a:cs typeface="Times New Roman" pitchFamily="18" charset="0"/>
              </a:rPr>
              <a:t>Etiquette.</a:t>
            </a:r>
            <a:r>
              <a:rPr lang="en-US" sz="1800" dirty="0" smtClean="0">
                <a:cs typeface="Times New Roman" pitchFamily="18" charset="0"/>
              </a:rPr>
              <a:t> </a:t>
            </a:r>
            <a:r>
              <a:rPr lang="en-US" sz="1800" dirty="0" smtClean="0">
                <a:cs typeface="Times New Roman" pitchFamily="18" charset="0"/>
              </a:rPr>
              <a:t>Rituals</a:t>
            </a:r>
            <a:r>
              <a:rPr lang="en-US" sz="1800" dirty="0" smtClean="0">
                <a:cs typeface="Times New Roman" pitchFamily="18" charset="0"/>
              </a:rPr>
              <a:t>, customs, </a:t>
            </a:r>
            <a:r>
              <a:rPr lang="en-US" sz="1800" smtClean="0">
                <a:cs typeface="Times New Roman" pitchFamily="18" charset="0"/>
              </a:rPr>
              <a:t>rites concerning any </a:t>
            </a:r>
            <a:r>
              <a:rPr lang="en-US" sz="1800" dirty="0" smtClean="0">
                <a:cs typeface="Times New Roman" pitchFamily="18" charset="0"/>
              </a:rPr>
              <a:t>of the </a:t>
            </a:r>
            <a:r>
              <a:rPr lang="en-US" sz="1800" dirty="0" smtClean="0">
                <a:cs typeface="Times New Roman" pitchFamily="18" charset="0"/>
              </a:rPr>
              <a:t>social </a:t>
            </a:r>
            <a:r>
              <a:rPr lang="en-US" sz="1800" dirty="0" smtClean="0">
                <a:cs typeface="Times New Roman" pitchFamily="18" charset="0"/>
              </a:rPr>
              <a:t>functions of daily life, akin to the Western term for culture. </a:t>
            </a:r>
            <a:endParaRPr lang="ru-RU" sz="1800" dirty="0">
              <a:cs typeface="Times New Roman" pitchFamily="18" charset="0"/>
            </a:endParaRPr>
          </a:p>
        </p:txBody>
      </p:sp>
      <p:pic>
        <p:nvPicPr>
          <p:cNvPr id="13" name="Содержимое 12" descr="конфуций.png"/>
          <p:cNvPicPr>
            <a:picLocks noGrp="1" noChangeAspect="1"/>
          </p:cNvPicPr>
          <p:nvPr>
            <p:ph sz="half" idx="1"/>
          </p:nvPr>
        </p:nvPicPr>
        <p:blipFill>
          <a:blip r:embed="rId2" cstate="print"/>
          <a:stretch>
            <a:fillRect/>
          </a:stretch>
        </p:blipFill>
        <p:spPr>
          <a:xfrm>
            <a:off x="971601" y="836712"/>
            <a:ext cx="2984450" cy="468052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1"/>
          </p:nvPr>
        </p:nvSpPr>
        <p:spPr>
          <a:xfrm>
            <a:off x="395536" y="530352"/>
            <a:ext cx="4050736" cy="5058888"/>
          </a:xfrm>
        </p:spPr>
        <p:style>
          <a:lnRef idx="1">
            <a:schemeClr val="accent5"/>
          </a:lnRef>
          <a:fillRef idx="2">
            <a:schemeClr val="accent5"/>
          </a:fillRef>
          <a:effectRef idx="1">
            <a:schemeClr val="accent5"/>
          </a:effectRef>
          <a:fontRef idx="minor">
            <a:schemeClr val="dk1"/>
          </a:fontRef>
        </p:style>
        <p:txBody>
          <a:bodyPr>
            <a:noAutofit/>
          </a:bodyPr>
          <a:lstStyle/>
          <a:p>
            <a:r>
              <a:rPr lang="en-US" sz="2400" b="1" i="1" dirty="0" smtClean="0"/>
              <a:t>Loyalty.</a:t>
            </a:r>
            <a:r>
              <a:rPr lang="ru-RU" sz="2400" i="1" dirty="0" smtClean="0"/>
              <a:t> </a:t>
            </a:r>
            <a:r>
              <a:rPr lang="en-US" sz="2400" dirty="0" smtClean="0"/>
              <a:t>Loyalty was an extension of one’s duties to friends, family, and spouse. Loyalty to one’s family came first, then to one’s spouse, then to one’s ruler, and lastly to one’s friends and it was considered one of the greater human virtues. </a:t>
            </a:r>
            <a:endParaRPr lang="ru-RU" sz="2400" dirty="0"/>
          </a:p>
        </p:txBody>
      </p:sp>
      <p:sp>
        <p:nvSpPr>
          <p:cNvPr id="7" name="Содержимое 6"/>
          <p:cNvSpPr>
            <a:spLocks noGrp="1"/>
          </p:cNvSpPr>
          <p:nvPr>
            <p:ph sz="half" idx="2"/>
          </p:nvPr>
        </p:nvSpPr>
        <p:spPr>
          <a:xfrm>
            <a:off x="4211960" y="548680"/>
            <a:ext cx="4464496" cy="5328592"/>
          </a:xfrm>
        </p:spPr>
        <p:style>
          <a:lnRef idx="1">
            <a:schemeClr val="accent6"/>
          </a:lnRef>
          <a:fillRef idx="2">
            <a:schemeClr val="accent6"/>
          </a:fillRef>
          <a:effectRef idx="1">
            <a:schemeClr val="accent6"/>
          </a:effectRef>
          <a:fontRef idx="minor">
            <a:schemeClr val="dk1"/>
          </a:fontRef>
        </p:style>
        <p:txBody>
          <a:bodyPr>
            <a:noAutofit/>
          </a:bodyPr>
          <a:lstStyle/>
          <a:p>
            <a:pPr algn="just"/>
            <a:r>
              <a:rPr lang="en-US" sz="2000" b="1" i="1" dirty="0" smtClean="0"/>
              <a:t>Filial piety</a:t>
            </a:r>
            <a:r>
              <a:rPr lang="en-US" sz="2000" dirty="0" smtClean="0"/>
              <a:t>. The term filial (meaning “of a child”) characterizes the respect that a child, originally a son, should show to his parents. This relationship was extended by analogy to a series of five relationships or the five bonds: ruler to the ruled (justice and loyalty), father to son (love and closeness), husband to wife (initiative and obedience), older brother to younger brother (friendliness and reverence), and friend to friend (mutual friendliness). </a:t>
            </a:r>
            <a:endParaRPr lang="ru-RU"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одержимое 8"/>
          <p:cNvSpPr>
            <a:spLocks noGrp="1"/>
          </p:cNvSpPr>
          <p:nvPr>
            <p:ph idx="1"/>
          </p:nvPr>
        </p:nvSpPr>
        <p:spPr>
          <a:xfrm>
            <a:off x="467544" y="530352"/>
            <a:ext cx="8219256" cy="5130896"/>
          </a:xfrm>
        </p:spPr>
        <p:style>
          <a:lnRef idx="1">
            <a:schemeClr val="accent6"/>
          </a:lnRef>
          <a:fillRef idx="2">
            <a:schemeClr val="accent6"/>
          </a:fillRef>
          <a:effectRef idx="1">
            <a:schemeClr val="accent6"/>
          </a:effectRef>
          <a:fontRef idx="minor">
            <a:schemeClr val="dk1"/>
          </a:fontRef>
        </p:style>
        <p:txBody>
          <a:bodyPr>
            <a:normAutofit fontScale="92500"/>
          </a:bodyPr>
          <a:lstStyle/>
          <a:p>
            <a:pPr algn="just"/>
            <a:r>
              <a:rPr lang="en-US" b="1" i="1" dirty="0" smtClean="0"/>
              <a:t>Relationships.</a:t>
            </a:r>
            <a:r>
              <a:rPr lang="en-US" dirty="0" smtClean="0"/>
              <a:t> Relationships are central to Confucianism. Particular duties arise from one’s particular situation in relation to others.</a:t>
            </a:r>
            <a:endParaRPr lang="ru-RU" dirty="0" smtClean="0"/>
          </a:p>
          <a:p>
            <a:pPr algn="just">
              <a:buNone/>
            </a:pPr>
            <a:r>
              <a:rPr lang="en-US" dirty="0" smtClean="0"/>
              <a:t> </a:t>
            </a:r>
            <a:endParaRPr lang="ru-RU" dirty="0" smtClean="0"/>
          </a:p>
          <a:p>
            <a:pPr algn="just"/>
            <a:r>
              <a:rPr lang="en-US" b="1" i="1" dirty="0" smtClean="0"/>
              <a:t>The gentleman.</a:t>
            </a:r>
            <a:r>
              <a:rPr lang="en-US" b="1" dirty="0" smtClean="0"/>
              <a:t> </a:t>
            </a:r>
            <a:r>
              <a:rPr lang="en-US" dirty="0" smtClean="0"/>
              <a:t>The term </a:t>
            </a:r>
            <a:r>
              <a:rPr lang="en-US" i="1" dirty="0" err="1" smtClean="0"/>
              <a:t>junzi</a:t>
            </a:r>
            <a:r>
              <a:rPr lang="en-US" dirty="0" smtClean="0"/>
              <a:t> (literally “lord’s child”) is crucial to classical Confucianism. Confucianism exhorts all people to strive for the ideal of a “gentleman” or “a perfect man”. A succinct description of the “perfect man” is the one who combines the qualities of saint, scholar, and gentleman. </a:t>
            </a:r>
            <a:endParaRPr lang="ru-RU" dirty="0" smtClean="0"/>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530352"/>
            <a:ext cx="8219256" cy="5418928"/>
          </a:xfrm>
        </p:spPr>
        <p:style>
          <a:lnRef idx="1">
            <a:schemeClr val="accent1"/>
          </a:lnRef>
          <a:fillRef idx="2">
            <a:schemeClr val="accent1"/>
          </a:fillRef>
          <a:effectRef idx="1">
            <a:schemeClr val="accent1"/>
          </a:effectRef>
          <a:fontRef idx="minor">
            <a:schemeClr val="dk1"/>
          </a:fontRef>
        </p:style>
        <p:txBody>
          <a:bodyPr>
            <a:noAutofit/>
          </a:bodyPr>
          <a:lstStyle/>
          <a:p>
            <a:pPr algn="just"/>
            <a:r>
              <a:rPr lang="en-US" sz="3200" b="1" i="1" dirty="0" err="1" smtClean="0"/>
              <a:t>Particularism</a:t>
            </a:r>
            <a:r>
              <a:rPr lang="en-US" sz="3200" b="1" i="1" dirty="0" smtClean="0"/>
              <a:t>. </a:t>
            </a:r>
            <a:r>
              <a:rPr lang="en-US" sz="3200" dirty="0" smtClean="0"/>
              <a:t>There is no universal pattern of rules governing relationships: No rules govern interaction with someone whose status is unknown. Instead of applying the same rule to everyone, such factors as status, intimacy, and context create different communication rules for diverse people. </a:t>
            </a:r>
            <a:endParaRPr lang="ru-RU"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just"/>
            <a:r>
              <a:rPr lang="en-US" sz="3200" b="1" i="1" dirty="0" smtClean="0"/>
              <a:t>Role of intermediaries.</a:t>
            </a:r>
            <a:r>
              <a:rPr lang="en-US" sz="3200" b="1" dirty="0" smtClean="0"/>
              <a:t> </a:t>
            </a:r>
            <a:r>
              <a:rPr lang="en-US" sz="3200" dirty="0" smtClean="0"/>
              <a:t>Rituals should be followed in establishing relationships. In Chine, it’s not unusual to use a third party to negotiate with future in-laws about wedding plans and, in general, to use a third party to avoid direct confrontations and resolve disputes </a:t>
            </a:r>
            <a:endParaRPr lang="ru-RU"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438</TotalTime>
  <Words>647</Words>
  <Application>Microsoft Office PowerPoint</Application>
  <PresentationFormat>Экран (4:3)</PresentationFormat>
  <Paragraphs>27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Аспект</vt:lpstr>
      <vt:lpstr>            Some problems of intercultural business communication in socio-philosophical aspect and their apprehension by outstanding philosophers   </vt:lpstr>
      <vt:lpstr>Five canons or art of public speaking: </vt:lpstr>
      <vt:lpstr>Слайд 3</vt:lpstr>
      <vt:lpstr>Ethos is proof based on a speaker’s credibility (trustworthiness, expertise and good will). Pathos is proof that appeals to listener’s emotions. Logos is based on logic and reasoning. </vt:lpstr>
      <vt:lpstr>The key principles of Confucian teaching </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SIGNIFICANCE OF INTERCULTURAL COMMUNICATION  IN A GLOBAL COMMUNITY   </dc:title>
  <cp:lastModifiedBy>Пердун</cp:lastModifiedBy>
  <cp:revision>28</cp:revision>
  <dcterms:modified xsi:type="dcterms:W3CDTF">2021-02-11T16:33:05Z</dcterms:modified>
</cp:coreProperties>
</file>