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800800" cy="2913856"/>
          </a:xfrm>
        </p:spPr>
        <p:txBody>
          <a:bodyPr>
            <a:normAutofit/>
          </a:bodyPr>
          <a:lstStyle/>
          <a:p>
            <a:r>
              <a:rPr lang="uk-UA" b="1" dirty="0"/>
              <a:t> </a:t>
            </a:r>
            <a:endParaRPr lang="ru-RU" dirty="0"/>
          </a:p>
          <a:p>
            <a:pPr lvl="1"/>
            <a:r>
              <a:rPr lang="uk-UA" b="1" dirty="0" smtClean="0"/>
              <a:t>1. Особливості </a:t>
            </a:r>
            <a:r>
              <a:rPr lang="uk-UA" b="1" dirty="0"/>
              <a:t>біржового товару.</a:t>
            </a:r>
            <a:endParaRPr lang="ru-RU" b="1" dirty="0"/>
          </a:p>
          <a:p>
            <a:pPr lvl="1"/>
            <a:r>
              <a:rPr lang="uk-UA" b="1" dirty="0" smtClean="0"/>
              <a:t>2. Речовий  </a:t>
            </a:r>
            <a:r>
              <a:rPr lang="uk-UA" b="1" dirty="0"/>
              <a:t>товар як </a:t>
            </a:r>
            <a:r>
              <a:rPr lang="uk-UA" b="1" dirty="0" smtClean="0"/>
              <a:t>біржовий </a:t>
            </a:r>
            <a:r>
              <a:rPr lang="uk-UA" b="1" dirty="0"/>
              <a:t>товар.</a:t>
            </a:r>
            <a:endParaRPr lang="ru-RU" b="1" dirty="0"/>
          </a:p>
          <a:p>
            <a:pPr lvl="1"/>
            <a:r>
              <a:rPr lang="uk-UA" b="1" dirty="0" smtClean="0"/>
              <a:t>3. Цінні </a:t>
            </a:r>
            <a:r>
              <a:rPr lang="uk-UA" b="1" dirty="0"/>
              <a:t>папери як </a:t>
            </a:r>
            <a:r>
              <a:rPr lang="uk-UA" b="1" dirty="0" smtClean="0"/>
              <a:t>біржовий </a:t>
            </a:r>
            <a:r>
              <a:rPr lang="uk-UA" b="1" dirty="0"/>
              <a:t>товар.</a:t>
            </a:r>
            <a:endParaRPr lang="ru-RU" sz="1800" dirty="0"/>
          </a:p>
          <a:p>
            <a:pPr lvl="1"/>
            <a:r>
              <a:rPr lang="uk-UA" b="1" dirty="0" smtClean="0"/>
              <a:t>4. Валюта </a:t>
            </a:r>
            <a:r>
              <a:rPr lang="uk-UA" b="1" dirty="0"/>
              <a:t>як </a:t>
            </a:r>
            <a:r>
              <a:rPr lang="uk-UA" b="1" dirty="0" smtClean="0"/>
              <a:t>біржовий </a:t>
            </a:r>
            <a:r>
              <a:rPr lang="uk-UA" b="1" dirty="0"/>
              <a:t>товар.</a:t>
            </a:r>
            <a:endParaRPr lang="ru-RU" b="1" dirty="0"/>
          </a:p>
          <a:p>
            <a:r>
              <a:rPr lang="uk-UA" b="1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БІРЖОВИЙ ТОВАР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476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/>
              <a:t>Валютне котирування </a:t>
            </a:r>
            <a:r>
              <a:rPr lang="uk-UA" dirty="0"/>
              <a:t>– це визначення валютних курсів, це ціна однієї валюти, виражена в іншій.</a:t>
            </a:r>
            <a:endParaRPr lang="ru-RU" dirty="0"/>
          </a:p>
          <a:p>
            <a:r>
              <a:rPr lang="uk-UA" i="1" dirty="0"/>
              <a:t>При визначенні курсу валюти слід мати на увазі, що може застосовуватися пряме і зворотне котирування.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04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При визначені та записі валютних курсів розрізняють валюту котирування і базу котирування. </a:t>
            </a:r>
            <a:endParaRPr lang="uk-UA" dirty="0" smtClean="0"/>
          </a:p>
          <a:p>
            <a:r>
              <a:rPr lang="uk-UA" i="1" dirty="0" smtClean="0"/>
              <a:t>Валютою </a:t>
            </a:r>
            <a:r>
              <a:rPr lang="uk-UA" i="1" dirty="0"/>
              <a:t>котирування </a:t>
            </a:r>
            <a:r>
              <a:rPr lang="uk-UA" dirty="0"/>
              <a:t>є та іноземна валюта, курс якої визначають, а </a:t>
            </a:r>
            <a:r>
              <a:rPr lang="uk-UA" i="1" dirty="0"/>
              <a:t>базою котирування </a:t>
            </a:r>
            <a:r>
              <a:rPr lang="uk-UA" dirty="0"/>
              <a:t>– валюта, з якою порівнюють дану грошову одиницю. </a:t>
            </a:r>
            <a:endParaRPr lang="uk-UA" dirty="0" smtClean="0"/>
          </a:p>
          <a:p>
            <a:r>
              <a:rPr lang="uk-UA" dirty="0" smtClean="0"/>
              <a:t>Наприклад</a:t>
            </a:r>
            <a:r>
              <a:rPr lang="uk-UA" dirty="0"/>
              <a:t>, у записі USD/UAH долар США є базою котирування, а гривня – валютою котирування.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41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Найбільш поширене </a:t>
            </a:r>
            <a:r>
              <a:rPr lang="uk-UA" b="1" i="1" dirty="0"/>
              <a:t>пряме котирування</a:t>
            </a:r>
            <a:r>
              <a:rPr lang="uk-UA" dirty="0"/>
              <a:t>, що означає, що певній сума національних грошових одиниць дорівнює одиниця іноземної </a:t>
            </a:r>
            <a:r>
              <a:rPr lang="uk-UA" dirty="0" smtClean="0"/>
              <a:t>валюти.</a:t>
            </a:r>
          </a:p>
          <a:p>
            <a:r>
              <a:rPr lang="uk-UA" b="1" i="1" dirty="0"/>
              <a:t>Зворотне котирування </a:t>
            </a:r>
            <a:r>
              <a:rPr lang="uk-UA" dirty="0"/>
              <a:t>–   це   величина,   зворотна   прямому   котируванню, це скільком одиницям іноземної валюти дорівнює одиниця національної валюти.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810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риси біржової торгівлі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u="sng" dirty="0"/>
              <a:t>По-перше</a:t>
            </a:r>
            <a:r>
              <a:rPr lang="uk-UA" dirty="0"/>
              <a:t>, біржова торгівля ведеться за відсутності товару. </a:t>
            </a:r>
            <a:endParaRPr lang="uk-UA" dirty="0" smtClean="0"/>
          </a:p>
          <a:p>
            <a:endParaRPr lang="ru-RU" dirty="0"/>
          </a:p>
          <a:p>
            <a:r>
              <a:rPr lang="uk-UA" u="sng" dirty="0"/>
              <a:t>По-друге</a:t>
            </a:r>
            <a:r>
              <a:rPr lang="uk-UA" dirty="0"/>
              <a:t>, на біржах торгують великими   партіями   товарів. </a:t>
            </a:r>
            <a:endParaRPr lang="uk-UA" dirty="0" smtClean="0"/>
          </a:p>
          <a:p>
            <a:endParaRPr lang="ru-RU" dirty="0"/>
          </a:p>
          <a:p>
            <a:r>
              <a:rPr lang="uk-UA" u="sng" dirty="0"/>
              <a:t>По-третє</a:t>
            </a:r>
            <a:r>
              <a:rPr lang="uk-UA" dirty="0"/>
              <a:t>, біржова торгівля характеризується вільним ціноутворенням.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3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500" b="1" dirty="0"/>
              <a:t>У </a:t>
            </a:r>
            <a:r>
              <a:rPr lang="uk-UA" sz="2500" b="1" dirty="0" smtClean="0"/>
              <a:t>світові</a:t>
            </a:r>
            <a:r>
              <a:rPr lang="uk-UA" sz="2500" b="1" dirty="0"/>
              <a:t>й</a:t>
            </a:r>
            <a:r>
              <a:rPr lang="uk-UA" sz="2500" b="1" dirty="0" smtClean="0"/>
              <a:t> </a:t>
            </a:r>
            <a:r>
              <a:rPr lang="uk-UA" sz="2500" b="1" dirty="0"/>
              <a:t>практиці виділяються наступні основні класи біржових товарів</a:t>
            </a:r>
            <a:r>
              <a:rPr lang="uk-UA" sz="2500" b="1" dirty="0" smtClean="0"/>
              <a:t>: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sz="5400" dirty="0" smtClean="0"/>
              <a:t>речові товари;</a:t>
            </a:r>
            <a:endParaRPr lang="ru-RU" sz="5400" dirty="0"/>
          </a:p>
          <a:p>
            <a:pPr lvl="0"/>
            <a:r>
              <a:rPr lang="uk-UA" sz="5400" dirty="0"/>
              <a:t>цінні </a:t>
            </a:r>
            <a:r>
              <a:rPr lang="uk-UA" sz="5400" dirty="0" smtClean="0"/>
              <a:t>папери;</a:t>
            </a:r>
            <a:endParaRPr lang="ru-RU" sz="5400" dirty="0"/>
          </a:p>
          <a:p>
            <a:pPr lvl="0"/>
            <a:r>
              <a:rPr lang="uk-UA" sz="5400" dirty="0"/>
              <a:t>іноземна </a:t>
            </a:r>
            <a:r>
              <a:rPr lang="uk-UA" sz="5400" dirty="0" smtClean="0"/>
              <a:t>валюта.</a:t>
            </a:r>
            <a:endParaRPr lang="ru-RU" sz="5400" dirty="0"/>
          </a:p>
          <a:p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74827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Характерними рисами речового біржового товару є</a:t>
            </a:r>
            <a:r>
              <a:rPr lang="uk-UA" b="1" i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/>
              <a:t>масовий </a:t>
            </a:r>
            <a:r>
              <a:rPr lang="uk-UA" dirty="0"/>
              <a:t>характер виробництва і споживання;</a:t>
            </a:r>
            <a:endParaRPr lang="ru-RU" dirty="0"/>
          </a:p>
          <a:p>
            <a:pPr lvl="0"/>
            <a:r>
              <a:rPr lang="uk-UA" dirty="0"/>
              <a:t>стандартизованість;</a:t>
            </a:r>
            <a:endParaRPr lang="ru-RU" dirty="0"/>
          </a:p>
          <a:p>
            <a:pPr lvl="0"/>
            <a:r>
              <a:rPr lang="uk-UA" dirty="0"/>
              <a:t>гарна збереженість;</a:t>
            </a:r>
            <a:endParaRPr lang="ru-RU" dirty="0"/>
          </a:p>
          <a:p>
            <a:pPr lvl="0"/>
            <a:r>
              <a:rPr lang="uk-UA" dirty="0"/>
              <a:t>транспортабельність;</a:t>
            </a:r>
            <a:endParaRPr lang="ru-RU" dirty="0"/>
          </a:p>
          <a:p>
            <a:pPr lvl="0"/>
            <a:r>
              <a:rPr lang="uk-UA" dirty="0"/>
              <a:t>незалежність якісних характеристик товару від конкретного споживача;</a:t>
            </a:r>
            <a:endParaRPr lang="ru-RU" dirty="0"/>
          </a:p>
          <a:p>
            <a:pPr lvl="0"/>
            <a:r>
              <a:rPr lang="uk-UA" dirty="0"/>
              <a:t>коливання цін під впливом природних, сезонних, політичних та інших факторів.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36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/>
              <a:t>Цінні папери </a:t>
            </a:r>
            <a:r>
              <a:rPr lang="uk-UA" dirty="0"/>
              <a:t>– це особливий товар, який обертається на своєму власному ринку – ринку цінних паперів. Вони не мають ні речовинної, ні грошової споживчої вартості, тобто не являються ні фізичним товаром, ні послугою.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283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u="sng" dirty="0"/>
              <a:t>цінний папір має </a:t>
            </a:r>
            <a:r>
              <a:rPr lang="uk-UA" u="sng" dirty="0" smtClean="0"/>
              <a:t>такі характеристики</a:t>
            </a:r>
            <a:r>
              <a:rPr lang="uk-UA" i="1" dirty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5400" i="1" dirty="0" smtClean="0"/>
              <a:t>тимчасові</a:t>
            </a:r>
            <a:r>
              <a:rPr lang="uk-UA" sz="5400" i="1" dirty="0"/>
              <a:t>, </a:t>
            </a:r>
            <a:endParaRPr lang="uk-UA" sz="5400" i="1" dirty="0" smtClean="0"/>
          </a:p>
          <a:p>
            <a:r>
              <a:rPr lang="uk-UA" sz="5400" i="1" dirty="0" smtClean="0"/>
              <a:t>просторові</a:t>
            </a:r>
            <a:r>
              <a:rPr lang="uk-UA" sz="5400" i="1" dirty="0"/>
              <a:t>, </a:t>
            </a:r>
            <a:endParaRPr lang="uk-UA" sz="5400" i="1" dirty="0" smtClean="0"/>
          </a:p>
          <a:p>
            <a:r>
              <a:rPr lang="uk-UA" sz="5400" i="1" dirty="0" smtClean="0"/>
              <a:t>ринкові</a:t>
            </a:r>
            <a:r>
              <a:rPr lang="uk-UA" sz="5400" i="1" dirty="0"/>
              <a:t>.</a:t>
            </a:r>
            <a:endParaRPr lang="ru-RU" sz="5400" dirty="0"/>
          </a:p>
          <a:p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80892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u="sng" dirty="0"/>
              <a:t>Цінні папери як біржовий товар умовно можна розділити на два</a:t>
            </a:r>
            <a:r>
              <a:rPr lang="uk-UA" dirty="0"/>
              <a:t> </a:t>
            </a:r>
            <a:r>
              <a:rPr lang="uk-UA" u="sng" dirty="0"/>
              <a:t>великі класи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/>
              <a:t>I клас – основні цінні папери </a:t>
            </a:r>
            <a:r>
              <a:rPr lang="uk-UA" dirty="0"/>
              <a:t>(зустрічається інша назва цього класу – </a:t>
            </a:r>
            <a:r>
              <a:rPr lang="uk-UA" b="1" dirty="0"/>
              <a:t>первинні цінні папери</a:t>
            </a:r>
            <a:r>
              <a:rPr lang="uk-UA" dirty="0"/>
              <a:t>);</a:t>
            </a:r>
            <a:endParaRPr lang="ru-RU" dirty="0"/>
          </a:p>
          <a:p>
            <a:r>
              <a:rPr lang="uk-UA" b="1" dirty="0"/>
              <a:t>II клас </a:t>
            </a:r>
            <a:r>
              <a:rPr lang="uk-UA" dirty="0"/>
              <a:t>– </a:t>
            </a:r>
            <a:r>
              <a:rPr lang="uk-UA" b="1" dirty="0"/>
              <a:t>похідні цінні папери </a:t>
            </a:r>
            <a:r>
              <a:rPr lang="uk-UA" dirty="0"/>
              <a:t>(</a:t>
            </a:r>
            <a:r>
              <a:rPr lang="uk-UA" b="1" dirty="0"/>
              <a:t>вторинні цінні папери</a:t>
            </a:r>
            <a:r>
              <a:rPr lang="uk-UA" dirty="0"/>
              <a:t>).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1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Розташування різних цінних паперів в залежності від рівня ризику та дохідності</a:t>
            </a:r>
            <a:endParaRPr lang="ru-RU" dirty="0"/>
          </a:p>
        </p:txBody>
      </p:sp>
      <p:pic>
        <p:nvPicPr>
          <p:cNvPr id="4" name="image7.jpe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628800"/>
            <a:ext cx="799288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5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Під терміном </a:t>
            </a:r>
            <a:r>
              <a:rPr lang="uk-UA" b="1" dirty="0"/>
              <a:t>«валюта» </a:t>
            </a:r>
            <a:r>
              <a:rPr lang="uk-UA" dirty="0"/>
              <a:t>розуміються, зазвичай, всі іноземні грошові одиниці, виражені в них цінні папери, кошти платежу, а також дорогоцінні метали</a:t>
            </a:r>
            <a:r>
              <a:rPr lang="uk-UA" dirty="0" smtClean="0"/>
              <a:t>.</a:t>
            </a:r>
          </a:p>
          <a:p>
            <a:r>
              <a:rPr lang="uk-UA" b="1" dirty="0" err="1"/>
              <a:t>Валютнии</a:t>
            </a:r>
            <a:r>
              <a:rPr lang="uk-UA" b="1" dirty="0"/>
              <a:t>̆ курс </a:t>
            </a:r>
            <a:r>
              <a:rPr lang="uk-UA" dirty="0"/>
              <a:t>визначає співвідношення між двома валютами, за допомогою якого відбувається обмін однієї валюти на іншу, тобто це ціна, за якою може бути продана або куплена валюта однієї країни, виражена у валюті іншої країни.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40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1162</TotalTime>
  <Words>388</Words>
  <Application>Microsoft Office PowerPoint</Application>
  <PresentationFormat>Экран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БІРЖОВИЙ ТОВАР </vt:lpstr>
      <vt:lpstr>риси біржової торгівлі</vt:lpstr>
      <vt:lpstr>У світовій практиці виділяються наступні основні класи біржових товарів:</vt:lpstr>
      <vt:lpstr>Характерними рисами речового біржового товару є:</vt:lpstr>
      <vt:lpstr>Презентация PowerPoint</vt:lpstr>
      <vt:lpstr>цінний папір має такі характеристики: </vt:lpstr>
      <vt:lpstr>Цінні папери як біржовий товар умовно можна розділити на два великі класи </vt:lpstr>
      <vt:lpstr>Розташування різних цінних паперів в залежності від рівня ризику та дохідності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БІРЖОВИЙ ТОВАР </dc:title>
  <dc:creator>Viktoria Holomb</dc:creator>
  <cp:lastModifiedBy>Viktoria Holomb</cp:lastModifiedBy>
  <cp:revision>6</cp:revision>
  <dcterms:created xsi:type="dcterms:W3CDTF">2023-03-02T12:19:35Z</dcterms:created>
  <dcterms:modified xsi:type="dcterms:W3CDTF">2023-03-03T07:52:14Z</dcterms:modified>
</cp:coreProperties>
</file>