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3"/>
  </p:notesMasterIdLst>
  <p:sldIdLst>
    <p:sldId id="270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4737" autoAdjust="0"/>
  </p:normalViewPr>
  <p:slideViewPr>
    <p:cSldViewPr>
      <p:cViewPr varScale="1">
        <p:scale>
          <a:sx n="69" d="100"/>
          <a:sy n="69" d="100"/>
        </p:scale>
        <p:origin x="-160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706"/>
    </p:cViewPr>
  </p:sorterViewPr>
  <p:notesViewPr>
    <p:cSldViewPr>
      <p:cViewPr varScale="1">
        <p:scale>
          <a:sx n="55" d="100"/>
          <a:sy n="55" d="100"/>
        </p:scale>
        <p:origin x="-2856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940626-15E7-4B32-BB65-D02BAD1F340F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8EAA0-ECC7-483D-98D3-BAF7FDA2BA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003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C42EEF6-9015-4F3B-9AA5-87F9062EE51B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9000">
              <a:schemeClr val="accent1">
                <a:lumMod val="40000"/>
                <a:lumOff val="60000"/>
              </a:schemeClr>
            </a:gs>
            <a:gs pos="98500">
              <a:srgbClr val="8CC9A8"/>
            </a:gs>
            <a:gs pos="100000">
              <a:srgbClr val="92D050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6007" y="229460"/>
            <a:ext cx="8229600" cy="823276"/>
          </a:xfrm>
          <a:gradFill>
            <a:gsLst>
              <a:gs pos="79000">
                <a:schemeClr val="accent1">
                  <a:lumMod val="40000"/>
                  <a:lumOff val="60000"/>
                </a:schemeClr>
              </a:gs>
              <a:gs pos="98500">
                <a:srgbClr val="8CC9A8"/>
              </a:gs>
              <a:gs pos="100000">
                <a:srgbClr val="92D050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</p:spPr>
        <p:txBody>
          <a:bodyPr>
            <a:normAutofit fontScale="90000"/>
          </a:bodyPr>
          <a:lstStyle/>
          <a:p>
            <a:pPr algn="ctr"/>
            <a:r>
              <a:rPr lang="ru-RU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ДИСЦИПЛІНА </a:t>
            </a:r>
            <a:br>
              <a:rPr lang="ru-RU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«ТЕХНОЛОГІЇ ІННОВАЦІЙНОГО РОЗВИТКУ ПРОМИСЛОВОГО ВИРОБНИЦТВА»</a:t>
            </a:r>
            <a:r>
              <a:rPr lang="ru-RU" sz="2000" b="1" i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ru-RU" sz="2000" b="1" i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endParaRPr lang="ru-RU" sz="20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35978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Autofit/>
          </a:bodyPr>
          <a:lstStyle/>
          <a:p>
            <a:pPr algn="just"/>
            <a:r>
              <a:rPr lang="uk-UA" sz="1400" dirty="0" smtClean="0"/>
              <a:t>Програма вивчення дисципліни </a:t>
            </a:r>
            <a:r>
              <a:rPr lang="uk-UA" sz="1400" b="1" dirty="0" smtClean="0"/>
              <a:t>«ТЕХНОЛОГІЇ ІННОВАЦІЙНОГО РОЗВИТКУ ПРОМИСЛОВОГО ВИРОБНИЦТВА” </a:t>
            </a:r>
            <a:r>
              <a:rPr lang="uk-UA" sz="1400" dirty="0" smtClean="0"/>
              <a:t>складена відповідно до варіативної частини освітньо-професійної програми підготовки фахівців відповідного рівня вищої освіти спеціальності 073 «Менеджмент». </a:t>
            </a:r>
            <a:endParaRPr lang="en-US" sz="1400" dirty="0" smtClean="0"/>
          </a:p>
          <a:p>
            <a:pPr marL="0" algn="just">
              <a:spcBef>
                <a:spcPts val="0"/>
              </a:spcBef>
            </a:pPr>
            <a:r>
              <a:rPr lang="uk-UA" sz="1400" dirty="0" smtClean="0"/>
              <a:t>М</a:t>
            </a:r>
            <a:r>
              <a:rPr lang="uk-UA" sz="1400" b="1" dirty="0" smtClean="0"/>
              <a:t>ета </a:t>
            </a:r>
            <a:r>
              <a:rPr lang="uk-UA" sz="1400" b="1" dirty="0" smtClean="0"/>
              <a:t>дисципліна  «ТЕХНОЛОГІЇ ІННОВАЦІЙНОГО РОЗВИТКУ ПРОМИСЛОВОГО ВИРОБНИЦТВА» </a:t>
            </a:r>
            <a:r>
              <a:rPr lang="uk-UA" sz="1400" dirty="0" smtClean="0"/>
              <a:t>сформувати систему фундаментальних знань щодо управління  упровадження технологій інноваційного розвитку на промисловому виробництві. </a:t>
            </a:r>
          </a:p>
          <a:p>
            <a:pPr marL="0" lvl="1" algn="just">
              <a:spcBef>
                <a:spcPts val="0"/>
              </a:spcBef>
            </a:pPr>
            <a:r>
              <a:rPr lang="uk-UA" sz="1400" dirty="0" smtClean="0"/>
              <a:t>Завдання дисципліни: з’ясування змісту  формування системи фундаментальних знань, що розкривають напрями упровадження інноваційних технологій  - </a:t>
            </a:r>
            <a:r>
              <a:rPr lang="uk-UA" sz="1400" dirty="0" err="1" smtClean="0"/>
              <a:t>лін-виробництва</a:t>
            </a:r>
            <a:r>
              <a:rPr lang="uk-UA" sz="1400" dirty="0" smtClean="0"/>
              <a:t>, названого ще ощадливим; «зеленої економіки», що базується на переробці відходів і отримання екологічно безпечної продукції (наприклад, з бур’яну); упровадження інноваційних технологій регенеративного промислового виробництва та циркуляційної економіки, що вимагає нової логіки, яка  орієнтуються на інноваційний розвиток підприємства, розвинену інфраструктуру, людський і соціальний капітал та включає підготовку креативно-творчого потенціалу на підприємстві, зацікавленого у впровадженні інноваційних технологій. </a:t>
            </a:r>
          </a:p>
          <a:p>
            <a:pPr marL="0" lvl="1" algn="just">
              <a:spcBef>
                <a:spcPts val="0"/>
              </a:spcBef>
            </a:pPr>
            <a:r>
              <a:rPr lang="uk-UA" sz="1400" dirty="0" smtClean="0"/>
              <a:t>До технологій інноваційного розвитку промислового підприємства слід віднести:   комп’ютеризацію, Інтернет  речей, «розумні» міста, «великі дані» (BIG DATA), штучний інтелект, робототехніка, </a:t>
            </a:r>
            <a:r>
              <a:rPr lang="uk-UA" sz="1400" dirty="0" err="1" smtClean="0"/>
              <a:t>біткойн</a:t>
            </a:r>
            <a:r>
              <a:rPr lang="uk-UA" sz="1400" dirty="0" smtClean="0"/>
              <a:t> та </a:t>
            </a:r>
            <a:r>
              <a:rPr lang="uk-UA" sz="1400" dirty="0" err="1" smtClean="0"/>
              <a:t>блокчейн</a:t>
            </a:r>
            <a:r>
              <a:rPr lang="uk-UA" sz="1400" dirty="0" smtClean="0"/>
              <a:t>, </a:t>
            </a:r>
            <a:r>
              <a:rPr lang="uk-UA" sz="1400" dirty="0" err="1" smtClean="0"/>
              <a:t>нейротехнології</a:t>
            </a:r>
            <a:r>
              <a:rPr lang="uk-UA" sz="1400" dirty="0" smtClean="0"/>
              <a:t>, машинне (глибинне) навчання, що вимагає інноваційного гнучко</a:t>
            </a:r>
            <a:r>
              <a:rPr lang="uk-UA" sz="1200" dirty="0" smtClean="0"/>
              <a:t>го управління в епоху </a:t>
            </a:r>
            <a:r>
              <a:rPr lang="uk-UA" sz="1200" dirty="0" err="1" smtClean="0"/>
              <a:t>цифровізації</a:t>
            </a:r>
            <a:r>
              <a:rPr lang="uk-UA" sz="1200" dirty="0" smtClean="0"/>
              <a:t> та </a:t>
            </a:r>
            <a:r>
              <a:rPr lang="uk-UA" sz="1200" dirty="0" err="1" smtClean="0"/>
              <a:t>глобалізму</a:t>
            </a:r>
            <a:r>
              <a:rPr lang="uk-UA" sz="1200" dirty="0" smtClean="0"/>
              <a:t>, культивацію підприємств як центрів інновацій.</a:t>
            </a:r>
            <a:endParaRPr lang="uk-UA" sz="1200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         </a:t>
            </a:r>
            <a:r>
              <a:rPr lang="uk-UA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Предмет дисципліни </a:t>
            </a:r>
            <a:r>
              <a:rPr lang="uk-UA" sz="1400" b="1" dirty="0" smtClean="0"/>
              <a:t>«ТЕХНОЛОГІЇ ІННОВАЦІЙНОГО РОЗВИТКУ ПРОМИСЛОВОГО ВИРОБНИЦТВА” </a:t>
            </a:r>
            <a:r>
              <a:rPr lang="uk-UA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– 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соціально-економічні особливості впровадження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технологій інноваційного розвитку промислового виробництва. </a:t>
            </a:r>
            <a:r>
              <a:rPr lang="uk-UA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Зв’язок </a:t>
            </a:r>
            <a:r>
              <a:rPr lang="uk-UA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дисципліни</a:t>
            </a:r>
            <a:r>
              <a:rPr lang="uk-UA" sz="1400" b="1" dirty="0" smtClean="0"/>
              <a:t> «ТЕХНОЛОГІЇ ІННОВАЦІЙНОГО РОЗВИТКУ ПРОМИСЛОВОГО ВИРОБНИЦТВА”</a:t>
            </a:r>
            <a:r>
              <a:rPr lang="uk-UA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з базовими дисциплінами фахового спрямування - «Глобалізм і глобальний менеджмент, ”Кадрова політика промислового підприємства”,  “Адміністративний менеджмент”,   “Інформаційно-комунікаційний менеджмент ”, </a:t>
            </a:r>
            <a:r>
              <a:rPr lang="uk-UA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“ Глобалізація і </a:t>
            </a:r>
            <a:r>
              <a:rPr lang="uk-UA" sz="1400" b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політика національної </a:t>
            </a:r>
            <a:r>
              <a:rPr lang="uk-UA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безпеки».”</a:t>
            </a:r>
            <a:endParaRPr lang="ru-RU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mbria" panose="02040503050406030204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4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mbria" panose="020405030504060302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34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2644</TotalTime>
  <Words>261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ДИСЦИПЛІНА  «ТЕХНОЛОГІЇ ІННОВАЦІЙНОГО РОЗВИТКУ ПРОМИСЛОВОГО ВИРОБНИЦТВА»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СУЧАСНА КОНЦЕПЦІЯ ВНУТРІШНЬОФІРМОВОГО МЕНЕДЖМЕНТУ ПРОМИСЛОВОГО ПІДПРИЄМСТВА</dc:title>
  <dc:creator>Наташа</dc:creator>
  <cp:lastModifiedBy>User</cp:lastModifiedBy>
  <cp:revision>104</cp:revision>
  <dcterms:created xsi:type="dcterms:W3CDTF">2019-03-10T17:04:54Z</dcterms:created>
  <dcterms:modified xsi:type="dcterms:W3CDTF">2021-10-10T19:21:25Z</dcterms:modified>
</cp:coreProperties>
</file>