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7"/>
  </p:notesMasterIdLst>
  <p:handoutMasterIdLst>
    <p:handoutMasterId r:id="rId28"/>
  </p:handoutMasterIdLst>
  <p:sldIdLst>
    <p:sldId id="586" r:id="rId2"/>
    <p:sldId id="597" r:id="rId3"/>
    <p:sldId id="598" r:id="rId4"/>
    <p:sldId id="568" r:id="rId5"/>
    <p:sldId id="514" r:id="rId6"/>
    <p:sldId id="539" r:id="rId7"/>
    <p:sldId id="576" r:id="rId8"/>
    <p:sldId id="577" r:id="rId9"/>
    <p:sldId id="496" r:id="rId10"/>
    <p:sldId id="578" r:id="rId11"/>
    <p:sldId id="606" r:id="rId12"/>
    <p:sldId id="607" r:id="rId13"/>
    <p:sldId id="529" r:id="rId14"/>
    <p:sldId id="530" r:id="rId15"/>
    <p:sldId id="538" r:id="rId16"/>
    <p:sldId id="531" r:id="rId17"/>
    <p:sldId id="532" r:id="rId18"/>
    <p:sldId id="533" r:id="rId19"/>
    <p:sldId id="599" r:id="rId20"/>
    <p:sldId id="600" r:id="rId21"/>
    <p:sldId id="601" r:id="rId22"/>
    <p:sldId id="602" r:id="rId23"/>
    <p:sldId id="603" r:id="rId24"/>
    <p:sldId id="604" r:id="rId25"/>
    <p:sldId id="605" r:id="rId26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54580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09161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637416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1832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729027" algn="l" defTabSz="1091611" rtl="0" eaLnBrk="1" latinLnBrk="0" hangingPunct="1"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274832" algn="l" defTabSz="1091611" rtl="0" eaLnBrk="1" latinLnBrk="0" hangingPunct="1"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820638" algn="l" defTabSz="1091611" rtl="0" eaLnBrk="1" latinLnBrk="0" hangingPunct="1"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366443" algn="l" defTabSz="1091611" rtl="0" eaLnBrk="1" latinLnBrk="0" hangingPunct="1">
      <a:defRPr sz="29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362"/>
    <a:srgbClr val="28E509"/>
    <a:srgbClr val="FF9933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2" y="-834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88F2B-52A5-4FF2-A741-917289708A0F}" type="doc">
      <dgm:prSet loTypeId="urn:microsoft.com/office/officeart/2005/8/layout/chevron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AFA853-E719-4FDB-A300-8D0A14E28AD4}">
      <dgm:prSet phldrT="[Текст]"/>
      <dgm:spPr>
        <a:solidFill>
          <a:srgbClr val="00FF00"/>
        </a:solidFill>
      </dgm:spPr>
      <dgm:t>
        <a:bodyPr/>
        <a:lstStyle/>
        <a:p>
          <a:r>
            <a:rPr lang="ru-RU" b="1" dirty="0" smtClean="0">
              <a:solidFill>
                <a:srgbClr val="00FF00"/>
              </a:solidFill>
            </a:rPr>
            <a:t>1</a:t>
          </a:r>
          <a:endParaRPr lang="ru-RU" b="1" dirty="0">
            <a:solidFill>
              <a:srgbClr val="00FF00"/>
            </a:solidFill>
          </a:endParaRPr>
        </a:p>
      </dgm:t>
    </dgm:pt>
    <dgm:pt modelId="{60135079-D2E7-4B3B-B66A-97D47F2DAD3E}" type="parTrans" cxnId="{66F169FC-37C1-4EF1-A7BC-F6FBC575911F}">
      <dgm:prSet/>
      <dgm:spPr/>
      <dgm:t>
        <a:bodyPr/>
        <a:lstStyle/>
        <a:p>
          <a:endParaRPr lang="ru-RU"/>
        </a:p>
      </dgm:t>
    </dgm:pt>
    <dgm:pt modelId="{60993F02-570E-4AE6-A4A2-8C1A614B0E44}" type="sibTrans" cxnId="{66F169FC-37C1-4EF1-A7BC-F6FBC575911F}">
      <dgm:prSet/>
      <dgm:spPr/>
      <dgm:t>
        <a:bodyPr/>
        <a:lstStyle/>
        <a:p>
          <a:endParaRPr lang="ru-RU"/>
        </a:p>
      </dgm:t>
    </dgm:pt>
    <dgm:pt modelId="{9A63CAF2-40F4-45DF-9D3D-A96BA4A0595E}">
      <dgm:prSet phldrT="[Текст]"/>
      <dgm:spPr/>
      <dgm:t>
        <a:bodyPr/>
        <a:lstStyle/>
        <a:p>
          <a:r>
            <a:rPr lang="uk-UA" b="1" dirty="0" smtClean="0">
              <a:solidFill>
                <a:srgbClr val="C0041F"/>
              </a:solidFill>
            </a:rPr>
            <a:t>Експлуатація</a:t>
          </a:r>
          <a:endParaRPr lang="ru-RU" b="1" dirty="0">
            <a:solidFill>
              <a:srgbClr val="C0041F"/>
            </a:solidFill>
          </a:endParaRPr>
        </a:p>
      </dgm:t>
    </dgm:pt>
    <dgm:pt modelId="{6965B1FA-6D64-4797-929B-D4EC51BC0E4E}" type="parTrans" cxnId="{BE41ABE6-4398-4F46-A281-D02B33C845F9}">
      <dgm:prSet/>
      <dgm:spPr/>
      <dgm:t>
        <a:bodyPr/>
        <a:lstStyle/>
        <a:p>
          <a:endParaRPr lang="ru-RU"/>
        </a:p>
      </dgm:t>
    </dgm:pt>
    <dgm:pt modelId="{05BB230B-5B43-4725-8700-70BCFED219A6}" type="sibTrans" cxnId="{BE41ABE6-4398-4F46-A281-D02B33C845F9}">
      <dgm:prSet/>
      <dgm:spPr/>
      <dgm:t>
        <a:bodyPr/>
        <a:lstStyle/>
        <a:p>
          <a:endParaRPr lang="ru-RU"/>
        </a:p>
      </dgm:t>
    </dgm:pt>
    <dgm:pt modelId="{E0924C35-2013-4A90-ACD3-50B4F7164AF6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FF3300"/>
              </a:solidFill>
            </a:rPr>
            <a:t>Утилізація </a:t>
          </a:r>
          <a:endParaRPr lang="uk-UA" b="1" noProof="0" dirty="0">
            <a:solidFill>
              <a:srgbClr val="FF3300"/>
            </a:solidFill>
          </a:endParaRPr>
        </a:p>
      </dgm:t>
    </dgm:pt>
    <dgm:pt modelId="{F6B87920-2E42-4AF1-826C-2FE644620DFE}" type="sibTrans" cxnId="{5E85221C-C4F7-4FD4-B174-34BD12190CE4}">
      <dgm:prSet/>
      <dgm:spPr/>
      <dgm:t>
        <a:bodyPr/>
        <a:lstStyle/>
        <a:p>
          <a:endParaRPr lang="ru-RU"/>
        </a:p>
      </dgm:t>
    </dgm:pt>
    <dgm:pt modelId="{A90BFD7D-E2FE-47D5-B80A-A310D25AD8F3}" type="parTrans" cxnId="{5E85221C-C4F7-4FD4-B174-34BD12190CE4}">
      <dgm:prSet/>
      <dgm:spPr/>
      <dgm:t>
        <a:bodyPr/>
        <a:lstStyle/>
        <a:p>
          <a:endParaRPr lang="ru-RU"/>
        </a:p>
      </dgm:t>
    </dgm:pt>
    <dgm:pt modelId="{D60408D1-F798-4988-BE1B-334A69FB2C0A}">
      <dgm:prSet phldrT="[Текст]"/>
      <dgm:spPr>
        <a:solidFill>
          <a:srgbClr val="FFCC00"/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3</a:t>
          </a:r>
          <a:endParaRPr lang="ru-RU" b="1" dirty="0">
            <a:solidFill>
              <a:srgbClr val="FFC000"/>
            </a:solidFill>
          </a:endParaRPr>
        </a:p>
      </dgm:t>
    </dgm:pt>
    <dgm:pt modelId="{EF366132-6488-4F4E-A441-A59FC5D79158}" type="sibTrans" cxnId="{FE310B98-5267-4DD4-A27E-267FA7735F6B}">
      <dgm:prSet/>
      <dgm:spPr/>
      <dgm:t>
        <a:bodyPr/>
        <a:lstStyle/>
        <a:p>
          <a:endParaRPr lang="ru-RU"/>
        </a:p>
      </dgm:t>
    </dgm:pt>
    <dgm:pt modelId="{27809CFF-0FE0-47A9-99F1-CEEE34CA5D1A}" type="parTrans" cxnId="{FE310B98-5267-4DD4-A27E-267FA7735F6B}">
      <dgm:prSet/>
      <dgm:spPr/>
      <dgm:t>
        <a:bodyPr/>
        <a:lstStyle/>
        <a:p>
          <a:endParaRPr lang="ru-RU"/>
        </a:p>
      </dgm:t>
    </dgm:pt>
    <dgm:pt modelId="{360DE81A-5742-45A4-8F20-DF947D76831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2</a:t>
          </a:r>
          <a:endParaRPr lang="ru-RU" b="1" dirty="0">
            <a:solidFill>
              <a:srgbClr val="FF0000"/>
            </a:solidFill>
          </a:endParaRPr>
        </a:p>
      </dgm:t>
    </dgm:pt>
    <dgm:pt modelId="{5EEFD5F0-166F-4545-BC8A-D985B7A42833}" type="sibTrans" cxnId="{6875407C-DB72-4C4B-8FBF-A0B12F691432}">
      <dgm:prSet/>
      <dgm:spPr/>
      <dgm:t>
        <a:bodyPr/>
        <a:lstStyle/>
        <a:p>
          <a:endParaRPr lang="ru-RU"/>
        </a:p>
      </dgm:t>
    </dgm:pt>
    <dgm:pt modelId="{2807E9B7-1745-486B-B4B1-0DAA1D1D4DF6}" type="parTrans" cxnId="{6875407C-DB72-4C4B-8FBF-A0B12F691432}">
      <dgm:prSet/>
      <dgm:spPr/>
      <dgm:t>
        <a:bodyPr/>
        <a:lstStyle/>
        <a:p>
          <a:endParaRPr lang="ru-RU"/>
        </a:p>
      </dgm:t>
    </dgm:pt>
    <dgm:pt modelId="{A4FF05A1-0865-4757-BB34-5FC70062716A}">
      <dgm:prSet phldrT="[Текст]"/>
      <dgm:spPr/>
      <dgm:t>
        <a:bodyPr/>
        <a:lstStyle/>
        <a:p>
          <a:r>
            <a:rPr lang="uk-UA" b="1" noProof="0" dirty="0" err="1" smtClean="0">
              <a:solidFill>
                <a:srgbClr val="008000"/>
              </a:solidFill>
            </a:rPr>
            <a:t>Створенн</a:t>
          </a:r>
          <a:r>
            <a:rPr lang="ru-RU" b="1" dirty="0" smtClean="0">
              <a:solidFill>
                <a:srgbClr val="008000"/>
              </a:solidFill>
            </a:rPr>
            <a:t>я</a:t>
          </a:r>
          <a:endParaRPr lang="ru-RU" b="1" dirty="0">
            <a:solidFill>
              <a:srgbClr val="008000"/>
            </a:solidFill>
          </a:endParaRPr>
        </a:p>
      </dgm:t>
    </dgm:pt>
    <dgm:pt modelId="{65064BCF-033A-4521-9942-51FAA55C2BA3}" type="sibTrans" cxnId="{621AE918-7954-456C-A19E-F3B6AB66C51B}">
      <dgm:prSet/>
      <dgm:spPr/>
      <dgm:t>
        <a:bodyPr/>
        <a:lstStyle/>
        <a:p>
          <a:endParaRPr lang="ru-RU"/>
        </a:p>
      </dgm:t>
    </dgm:pt>
    <dgm:pt modelId="{A917ED93-8C74-4169-AF70-A94D501BD0A9}" type="parTrans" cxnId="{621AE918-7954-456C-A19E-F3B6AB66C51B}">
      <dgm:prSet/>
      <dgm:spPr/>
      <dgm:t>
        <a:bodyPr/>
        <a:lstStyle/>
        <a:p>
          <a:endParaRPr lang="ru-RU"/>
        </a:p>
      </dgm:t>
    </dgm:pt>
    <dgm:pt modelId="{61DF6662-2188-4CC6-88F9-9341C9DC3018}" type="pres">
      <dgm:prSet presAssocID="{6E288F2B-52A5-4FF2-A741-917289708A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4DCD8-377B-4B7D-B92F-B78C8E6CEBF2}" type="pres">
      <dgm:prSet presAssocID="{67AFA853-E719-4FDB-A300-8D0A14E28AD4}" presName="composite" presStyleCnt="0"/>
      <dgm:spPr/>
    </dgm:pt>
    <dgm:pt modelId="{9DF6F3C4-CD16-4CC7-B434-AE518E402DC6}" type="pres">
      <dgm:prSet presAssocID="{67AFA853-E719-4FDB-A300-8D0A14E28AD4}" presName="parentText" presStyleLbl="alignNode1" presStyleIdx="0" presStyleCnt="3" custAng="0" custLinFactNeighborX="-15490" custLinFactNeighborY="-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556B-CA52-42DA-8AE5-279EF4664714}" type="pres">
      <dgm:prSet presAssocID="{67AFA853-E719-4FDB-A300-8D0A14E28AD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569-AE29-4536-865E-7FFC7010AFBC}" type="pres">
      <dgm:prSet presAssocID="{60993F02-570E-4AE6-A4A2-8C1A614B0E44}" presName="sp" presStyleCnt="0"/>
      <dgm:spPr/>
    </dgm:pt>
    <dgm:pt modelId="{D44D4AA8-1F37-4114-BD7D-85544F234294}" type="pres">
      <dgm:prSet presAssocID="{360DE81A-5742-45A4-8F20-DF947D768317}" presName="composite" presStyleCnt="0"/>
      <dgm:spPr/>
    </dgm:pt>
    <dgm:pt modelId="{7F22BA39-FE38-4F75-8E32-64F947B80EC3}" type="pres">
      <dgm:prSet presAssocID="{360DE81A-5742-45A4-8F20-DF947D768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15A3-D5BD-43CB-9FE6-8B9F34AA9E52}" type="pres">
      <dgm:prSet presAssocID="{360DE81A-5742-45A4-8F20-DF947D768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1E809-A49B-4183-BEE5-97507AA2C9B1}" type="pres">
      <dgm:prSet presAssocID="{5EEFD5F0-166F-4545-BC8A-D985B7A42833}" presName="sp" presStyleCnt="0"/>
      <dgm:spPr/>
    </dgm:pt>
    <dgm:pt modelId="{72408735-E08E-4916-9D70-D4FFE3D8485E}" type="pres">
      <dgm:prSet presAssocID="{D60408D1-F798-4988-BE1B-334A69FB2C0A}" presName="composite" presStyleCnt="0"/>
      <dgm:spPr/>
    </dgm:pt>
    <dgm:pt modelId="{2D5BE9A6-2572-409A-936E-F10CFD945BC3}" type="pres">
      <dgm:prSet presAssocID="{D60408D1-F798-4988-BE1B-334A69FB2C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0DF4-FE92-4F1A-BE7C-F45A0FB81825}" type="pres">
      <dgm:prSet presAssocID="{D60408D1-F798-4988-BE1B-334A69FB2C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E9E0A-C10E-4225-9EE0-C6D3A4BA2C7E}" type="presOf" srcId="{A4FF05A1-0865-4757-BB34-5FC70062716A}" destId="{C60E556B-CA52-42DA-8AE5-279EF4664714}" srcOrd="0" destOrd="0" presId="urn:microsoft.com/office/officeart/2005/8/layout/chevron2"/>
    <dgm:cxn modelId="{BE41ABE6-4398-4F46-A281-D02B33C845F9}" srcId="{360DE81A-5742-45A4-8F20-DF947D768317}" destId="{9A63CAF2-40F4-45DF-9D3D-A96BA4A0595E}" srcOrd="0" destOrd="0" parTransId="{6965B1FA-6D64-4797-929B-D4EC51BC0E4E}" sibTransId="{05BB230B-5B43-4725-8700-70BCFED219A6}"/>
    <dgm:cxn modelId="{B33D03AF-DB1B-4DFF-A4A1-7B61E0818E15}" type="presOf" srcId="{360DE81A-5742-45A4-8F20-DF947D768317}" destId="{7F22BA39-FE38-4F75-8E32-64F947B80EC3}" srcOrd="0" destOrd="0" presId="urn:microsoft.com/office/officeart/2005/8/layout/chevron2"/>
    <dgm:cxn modelId="{FE310B98-5267-4DD4-A27E-267FA7735F6B}" srcId="{6E288F2B-52A5-4FF2-A741-917289708A0F}" destId="{D60408D1-F798-4988-BE1B-334A69FB2C0A}" srcOrd="2" destOrd="0" parTransId="{27809CFF-0FE0-47A9-99F1-CEEE34CA5D1A}" sibTransId="{EF366132-6488-4F4E-A441-A59FC5D79158}"/>
    <dgm:cxn modelId="{66F169FC-37C1-4EF1-A7BC-F6FBC575911F}" srcId="{6E288F2B-52A5-4FF2-A741-917289708A0F}" destId="{67AFA853-E719-4FDB-A300-8D0A14E28AD4}" srcOrd="0" destOrd="0" parTransId="{60135079-D2E7-4B3B-B66A-97D47F2DAD3E}" sibTransId="{60993F02-570E-4AE6-A4A2-8C1A614B0E44}"/>
    <dgm:cxn modelId="{6875407C-DB72-4C4B-8FBF-A0B12F691432}" srcId="{6E288F2B-52A5-4FF2-A741-917289708A0F}" destId="{360DE81A-5742-45A4-8F20-DF947D768317}" srcOrd="1" destOrd="0" parTransId="{2807E9B7-1745-486B-B4B1-0DAA1D1D4DF6}" sibTransId="{5EEFD5F0-166F-4545-BC8A-D985B7A42833}"/>
    <dgm:cxn modelId="{D58B34C7-6F1A-41F1-884F-92A5DB862E41}" type="presOf" srcId="{9A63CAF2-40F4-45DF-9D3D-A96BA4A0595E}" destId="{0D6115A3-D5BD-43CB-9FE6-8B9F34AA9E52}" srcOrd="0" destOrd="0" presId="urn:microsoft.com/office/officeart/2005/8/layout/chevron2"/>
    <dgm:cxn modelId="{3EE595A4-797B-40C0-BEF9-7CDE140A105E}" type="presOf" srcId="{67AFA853-E719-4FDB-A300-8D0A14E28AD4}" destId="{9DF6F3C4-CD16-4CC7-B434-AE518E402DC6}" srcOrd="0" destOrd="0" presId="urn:microsoft.com/office/officeart/2005/8/layout/chevron2"/>
    <dgm:cxn modelId="{E37AE406-BCF2-4DAE-AC0C-1A30B8120AA5}" type="presOf" srcId="{6E288F2B-52A5-4FF2-A741-917289708A0F}" destId="{61DF6662-2188-4CC6-88F9-9341C9DC3018}" srcOrd="0" destOrd="0" presId="urn:microsoft.com/office/officeart/2005/8/layout/chevron2"/>
    <dgm:cxn modelId="{22CA4541-7368-402C-AAEE-4281EE4C6774}" type="presOf" srcId="{E0924C35-2013-4A90-ACD3-50B4F7164AF6}" destId="{6B680DF4-FE92-4F1A-BE7C-F45A0FB81825}" srcOrd="0" destOrd="0" presId="urn:microsoft.com/office/officeart/2005/8/layout/chevron2"/>
    <dgm:cxn modelId="{732EF916-C2F3-49BB-ADA3-5A0806F3BC63}" type="presOf" srcId="{D60408D1-F798-4988-BE1B-334A69FB2C0A}" destId="{2D5BE9A6-2572-409A-936E-F10CFD945BC3}" srcOrd="0" destOrd="0" presId="urn:microsoft.com/office/officeart/2005/8/layout/chevron2"/>
    <dgm:cxn modelId="{621AE918-7954-456C-A19E-F3B6AB66C51B}" srcId="{67AFA853-E719-4FDB-A300-8D0A14E28AD4}" destId="{A4FF05A1-0865-4757-BB34-5FC70062716A}" srcOrd="0" destOrd="0" parTransId="{A917ED93-8C74-4169-AF70-A94D501BD0A9}" sibTransId="{65064BCF-033A-4521-9942-51FAA55C2BA3}"/>
    <dgm:cxn modelId="{5E85221C-C4F7-4FD4-B174-34BD12190CE4}" srcId="{D60408D1-F798-4988-BE1B-334A69FB2C0A}" destId="{E0924C35-2013-4A90-ACD3-50B4F7164AF6}" srcOrd="0" destOrd="0" parTransId="{A90BFD7D-E2FE-47D5-B80A-A310D25AD8F3}" sibTransId="{F6B87920-2E42-4AF1-826C-2FE644620DFE}"/>
    <dgm:cxn modelId="{758123B6-931D-4313-9753-F3E82DECA1EB}" type="presParOf" srcId="{61DF6662-2188-4CC6-88F9-9341C9DC3018}" destId="{EC04DCD8-377B-4B7D-B92F-B78C8E6CEBF2}" srcOrd="0" destOrd="0" presId="urn:microsoft.com/office/officeart/2005/8/layout/chevron2"/>
    <dgm:cxn modelId="{C06CB222-3568-4B92-880C-53A693D382D0}" type="presParOf" srcId="{EC04DCD8-377B-4B7D-B92F-B78C8E6CEBF2}" destId="{9DF6F3C4-CD16-4CC7-B434-AE518E402DC6}" srcOrd="0" destOrd="0" presId="urn:microsoft.com/office/officeart/2005/8/layout/chevron2"/>
    <dgm:cxn modelId="{019A4C16-FC8E-42E5-892E-61F49859B9BA}" type="presParOf" srcId="{EC04DCD8-377B-4B7D-B92F-B78C8E6CEBF2}" destId="{C60E556B-CA52-42DA-8AE5-279EF4664714}" srcOrd="1" destOrd="0" presId="urn:microsoft.com/office/officeart/2005/8/layout/chevron2"/>
    <dgm:cxn modelId="{C29B23EA-8396-4714-A950-A311A55D67AA}" type="presParOf" srcId="{61DF6662-2188-4CC6-88F9-9341C9DC3018}" destId="{73F13569-AE29-4536-865E-7FFC7010AFBC}" srcOrd="1" destOrd="0" presId="urn:microsoft.com/office/officeart/2005/8/layout/chevron2"/>
    <dgm:cxn modelId="{338D6D82-563E-463D-AA3A-7912F8D9491C}" type="presParOf" srcId="{61DF6662-2188-4CC6-88F9-9341C9DC3018}" destId="{D44D4AA8-1F37-4114-BD7D-85544F234294}" srcOrd="2" destOrd="0" presId="urn:microsoft.com/office/officeart/2005/8/layout/chevron2"/>
    <dgm:cxn modelId="{012903BF-B436-440A-82CD-D995B676C5A0}" type="presParOf" srcId="{D44D4AA8-1F37-4114-BD7D-85544F234294}" destId="{7F22BA39-FE38-4F75-8E32-64F947B80EC3}" srcOrd="0" destOrd="0" presId="urn:microsoft.com/office/officeart/2005/8/layout/chevron2"/>
    <dgm:cxn modelId="{A1E609D1-D174-479D-910F-A8F56AFBABD5}" type="presParOf" srcId="{D44D4AA8-1F37-4114-BD7D-85544F234294}" destId="{0D6115A3-D5BD-43CB-9FE6-8B9F34AA9E52}" srcOrd="1" destOrd="0" presId="urn:microsoft.com/office/officeart/2005/8/layout/chevron2"/>
    <dgm:cxn modelId="{AD802CE1-299E-4BED-A684-22B5400869E1}" type="presParOf" srcId="{61DF6662-2188-4CC6-88F9-9341C9DC3018}" destId="{6AE1E809-A49B-4183-BEE5-97507AA2C9B1}" srcOrd="3" destOrd="0" presId="urn:microsoft.com/office/officeart/2005/8/layout/chevron2"/>
    <dgm:cxn modelId="{5BEB5B53-3CD0-4844-AC52-5E2C26D562DD}" type="presParOf" srcId="{61DF6662-2188-4CC6-88F9-9341C9DC3018}" destId="{72408735-E08E-4916-9D70-D4FFE3D8485E}" srcOrd="4" destOrd="0" presId="urn:microsoft.com/office/officeart/2005/8/layout/chevron2"/>
    <dgm:cxn modelId="{4233CBB5-B26C-499D-8EEE-A3B8AAF3632C}" type="presParOf" srcId="{72408735-E08E-4916-9D70-D4FFE3D8485E}" destId="{2D5BE9A6-2572-409A-936E-F10CFD945BC3}" srcOrd="0" destOrd="0" presId="urn:microsoft.com/office/officeart/2005/8/layout/chevron2"/>
    <dgm:cxn modelId="{64ABA617-6306-4431-9450-912E30E0F855}" type="presParOf" srcId="{72408735-E08E-4916-9D70-D4FFE3D8485E}" destId="{6B680DF4-FE92-4F1A-BE7C-F45A0FB818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6F3C4-CD16-4CC7-B434-AE518E402DC6}">
      <dsp:nvSpPr>
        <dsp:cNvPr id="0" name=""/>
        <dsp:cNvSpPr/>
      </dsp:nvSpPr>
      <dsp:spPr>
        <a:xfrm rot="5400000">
          <a:off x="-63197" y="63260"/>
          <a:ext cx="421319" cy="294923"/>
        </a:xfrm>
        <a:prstGeom prst="chevron">
          <a:avLst/>
        </a:prstGeom>
        <a:solidFill>
          <a:srgbClr val="00FF00"/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FF00"/>
              </a:solidFill>
            </a:rPr>
            <a:t>1</a:t>
          </a:r>
          <a:endParaRPr lang="ru-RU" sz="800" b="1" kern="1200" dirty="0">
            <a:solidFill>
              <a:srgbClr val="00FF00"/>
            </a:solidFill>
          </a:endParaRPr>
        </a:p>
      </dsp:txBody>
      <dsp:txXfrm rot="-5400000">
        <a:off x="2" y="147524"/>
        <a:ext cx="294923" cy="126396"/>
      </dsp:txXfrm>
    </dsp:sp>
    <dsp:sp modelId="{C60E556B-CA52-42DA-8AE5-279EF4664714}">
      <dsp:nvSpPr>
        <dsp:cNvPr id="0" name=""/>
        <dsp:cNvSpPr/>
      </dsp:nvSpPr>
      <dsp:spPr>
        <a:xfrm rot="5400000">
          <a:off x="1221357" y="-925887"/>
          <a:ext cx="273857" cy="2126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b="1" kern="1200" noProof="0" dirty="0" err="1" smtClean="0">
              <a:solidFill>
                <a:srgbClr val="008000"/>
              </a:solidFill>
            </a:rPr>
            <a:t>Створенн</a:t>
          </a:r>
          <a:r>
            <a:rPr lang="ru-RU" sz="1700" b="1" kern="1200" dirty="0" smtClean="0">
              <a:solidFill>
                <a:srgbClr val="008000"/>
              </a:solidFill>
            </a:rPr>
            <a:t>я</a:t>
          </a:r>
          <a:endParaRPr lang="ru-RU" sz="1700" b="1" kern="1200" dirty="0">
            <a:solidFill>
              <a:srgbClr val="008000"/>
            </a:solidFill>
          </a:endParaRPr>
        </a:p>
      </dsp:txBody>
      <dsp:txXfrm rot="-5400000">
        <a:off x="294923" y="13916"/>
        <a:ext cx="2113357" cy="247119"/>
      </dsp:txXfrm>
    </dsp:sp>
    <dsp:sp modelId="{7F22BA39-FE38-4F75-8E32-64F947B80EC3}">
      <dsp:nvSpPr>
        <dsp:cNvPr id="0" name=""/>
        <dsp:cNvSpPr/>
      </dsp:nvSpPr>
      <dsp:spPr>
        <a:xfrm rot="5400000">
          <a:off x="-63197" y="396587"/>
          <a:ext cx="421319" cy="294923"/>
        </a:xfrm>
        <a:prstGeom prst="chevron">
          <a:avLst/>
        </a:prstGeom>
        <a:solidFill>
          <a:srgbClr val="FF0000"/>
        </a:solidFill>
        <a:ln w="10000" cap="flat" cmpd="sng" algn="ctr">
          <a:solidFill>
            <a:schemeClr val="accent4">
              <a:hueOff val="5206173"/>
              <a:satOff val="-29601"/>
              <a:lumOff val="951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2</a:t>
          </a:r>
          <a:endParaRPr lang="ru-RU" sz="800" b="1" kern="1200" dirty="0">
            <a:solidFill>
              <a:srgbClr val="FF0000"/>
            </a:solidFill>
          </a:endParaRPr>
        </a:p>
      </dsp:txBody>
      <dsp:txXfrm rot="-5400000">
        <a:off x="2" y="480851"/>
        <a:ext cx="294923" cy="126396"/>
      </dsp:txXfrm>
    </dsp:sp>
    <dsp:sp modelId="{0D6115A3-D5BD-43CB-9FE6-8B9F34AA9E52}">
      <dsp:nvSpPr>
        <dsp:cNvPr id="0" name=""/>
        <dsp:cNvSpPr/>
      </dsp:nvSpPr>
      <dsp:spPr>
        <a:xfrm rot="5400000">
          <a:off x="1221357" y="-593044"/>
          <a:ext cx="273857" cy="2126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5206173"/>
              <a:satOff val="-29601"/>
              <a:lumOff val="951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b="1" kern="1200" dirty="0" smtClean="0">
              <a:solidFill>
                <a:srgbClr val="C0041F"/>
              </a:solidFill>
            </a:rPr>
            <a:t>Експлуатація</a:t>
          </a:r>
          <a:endParaRPr lang="ru-RU" sz="1700" b="1" kern="1200" dirty="0">
            <a:solidFill>
              <a:srgbClr val="C0041F"/>
            </a:solidFill>
          </a:endParaRPr>
        </a:p>
      </dsp:txBody>
      <dsp:txXfrm rot="-5400000">
        <a:off x="294923" y="346759"/>
        <a:ext cx="2113357" cy="247119"/>
      </dsp:txXfrm>
    </dsp:sp>
    <dsp:sp modelId="{2D5BE9A6-2572-409A-936E-F10CFD945BC3}">
      <dsp:nvSpPr>
        <dsp:cNvPr id="0" name=""/>
        <dsp:cNvSpPr/>
      </dsp:nvSpPr>
      <dsp:spPr>
        <a:xfrm rot="5400000">
          <a:off x="-63197" y="729430"/>
          <a:ext cx="421319" cy="294923"/>
        </a:xfrm>
        <a:prstGeom prst="chevron">
          <a:avLst/>
        </a:prstGeom>
        <a:solidFill>
          <a:srgbClr val="FFCC00"/>
        </a:solidFill>
        <a:ln w="10000" cap="flat" cmpd="sng" algn="ctr">
          <a:solidFill>
            <a:schemeClr val="accent4">
              <a:hueOff val="10412346"/>
              <a:satOff val="-59202"/>
              <a:lumOff val="190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C000"/>
              </a:solidFill>
            </a:rPr>
            <a:t>3</a:t>
          </a:r>
          <a:endParaRPr lang="ru-RU" sz="800" b="1" kern="1200" dirty="0">
            <a:solidFill>
              <a:srgbClr val="FFC000"/>
            </a:solidFill>
          </a:endParaRPr>
        </a:p>
      </dsp:txBody>
      <dsp:txXfrm rot="-5400000">
        <a:off x="2" y="813694"/>
        <a:ext cx="294923" cy="126396"/>
      </dsp:txXfrm>
    </dsp:sp>
    <dsp:sp modelId="{6B680DF4-FE92-4F1A-BE7C-F45A0FB81825}">
      <dsp:nvSpPr>
        <dsp:cNvPr id="0" name=""/>
        <dsp:cNvSpPr/>
      </dsp:nvSpPr>
      <dsp:spPr>
        <a:xfrm rot="5400000">
          <a:off x="1221357" y="-260202"/>
          <a:ext cx="273857" cy="2126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10412346"/>
              <a:satOff val="-59202"/>
              <a:lumOff val="190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b="1" kern="1200" noProof="0" dirty="0" smtClean="0">
              <a:solidFill>
                <a:srgbClr val="FF3300"/>
              </a:solidFill>
            </a:rPr>
            <a:t>Утилізація </a:t>
          </a:r>
          <a:endParaRPr lang="uk-UA" sz="1700" b="1" kern="1200" noProof="0" dirty="0">
            <a:solidFill>
              <a:srgbClr val="FF3300"/>
            </a:solidFill>
          </a:endParaRPr>
        </a:p>
      </dsp:txBody>
      <dsp:txXfrm rot="-5400000">
        <a:off x="294923" y="679601"/>
        <a:ext cx="2113357" cy="247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543348B-970C-486A-94EB-E567BF38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D404E18-BF9F-4BC7-BA34-5CC6065A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4580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9161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3741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8322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729027" algn="l" defTabSz="10916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4832" algn="l" defTabSz="10916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0638" algn="l" defTabSz="10916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6443" algn="l" defTabSz="10916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E21D4CE9-E9B8-4EFF-9E33-AD5F8355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8769-AB2F-414A-8760-EAF1BDE3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18A-463A-45E6-B64B-67353858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A2121E06-1F46-471E-B6BB-AAF8D9B32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FA14-7434-4EF2-9AB3-A462259BD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D219-B33C-49F9-B374-D097688D0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D7B3F2D8-1657-4223-97BC-B0C9B7BAA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85C2-B3C6-466E-8AB8-F0BA49A15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9C06-00B4-47EF-A426-C10CF0848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0D4D-37D2-4210-996F-DC9D454B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89A-DA18-4596-8799-90137D5C0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C3BE04-E307-4A8A-AED7-89C87287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image" Target="../media/image32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523844" y="2428868"/>
            <a:ext cx="9072626" cy="2286016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uk-UA" altLang="ja-JP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Мікроенергосистеми</a:t>
            </a:r>
            <a:r>
              <a:rPr lang="uk-UA" altLang="ja-JP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buNone/>
              <a:defRPr/>
            </a:pPr>
            <a:r>
              <a:rPr lang="uk-UA" altLang="ja-JP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побудова мікросистем та віртуальних станцій</a:t>
            </a:r>
            <a:endParaRPr lang="ru-RU" altLang="ja-JP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448" t="4336" r="7504"/>
          <a:stretch>
            <a:fillRect/>
          </a:stretch>
        </p:blipFill>
        <p:spPr bwMode="auto">
          <a:xfrm>
            <a:off x="123941" y="95128"/>
            <a:ext cx="9615405" cy="66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Логотип І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73" y="571500"/>
            <a:ext cx="131564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541736" y="1752601"/>
            <a:ext cx="683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ІЕЕ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595414" y="71414"/>
            <a:ext cx="78938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Комплексне використання розосереджених (відновлюваних та традиційних) джерел енергії для інтегрованих систем енергозабезпечення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Объект 2"/>
          <p:cNvPicPr>
            <a:picLocks noChangeArrowheads="1"/>
          </p:cNvPicPr>
          <p:nvPr/>
        </p:nvPicPr>
        <p:blipFill>
          <a:blip r:embed="rId3"/>
          <a:srcRect t="-320" r="-227" b="-845"/>
          <a:stretch>
            <a:fillRect/>
          </a:stretch>
        </p:blipFill>
        <p:spPr bwMode="auto">
          <a:xfrm>
            <a:off x="77392" y="2214266"/>
            <a:ext cx="5447112" cy="450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4" y="2568888"/>
            <a:ext cx="4327834" cy="407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7"/>
          <p:cNvSpPr>
            <a:spLocks noChangeArrowheads="1"/>
          </p:cNvSpPr>
          <p:nvPr/>
        </p:nvSpPr>
        <p:spPr bwMode="auto">
          <a:xfrm>
            <a:off x="5447145" y="1371415"/>
            <a:ext cx="43636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«</a:t>
            </a:r>
            <a:r>
              <a:rPr lang="uk-UA" sz="1800" b="1" dirty="0">
                <a:solidFill>
                  <a:srgbClr val="00206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Енергетична тріада» — це проста і логічна концепція, котра </a:t>
            </a:r>
            <a:r>
              <a:rPr lang="uk-UA" sz="1800" b="1" dirty="0" smtClean="0">
                <a:solidFill>
                  <a:srgbClr val="00206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допомагає </a:t>
            </a:r>
            <a:r>
              <a:rPr lang="uk-UA" sz="1800" b="1" dirty="0">
                <a:solidFill>
                  <a:srgbClr val="00206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економити енергію, зменшувати залежність від викопного палива та охороняти довкілля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46" y="838201"/>
            <a:ext cx="8580041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137136" y="1085850"/>
            <a:ext cx="2768865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Складні взаємозв'язки між всіма підсистемами енергозабезпечення 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116946" y="5373689"/>
            <a:ext cx="2940844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Мінімальне споживання енергетичних ресурсів вуглеводнів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811177" y="6237289"/>
            <a:ext cx="3885009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Мінімальний вплив на екологію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AutoShape 20"/>
          <p:cNvSpPr>
            <a:spLocks noChangeArrowheads="1"/>
          </p:cNvSpPr>
          <p:nvPr/>
        </p:nvSpPr>
        <p:spPr bwMode="auto">
          <a:xfrm rot="4291051">
            <a:off x="1425179" y="1502040"/>
            <a:ext cx="503237" cy="467783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055" name="AutoShape 21"/>
          <p:cNvSpPr>
            <a:spLocks noChangeArrowheads="1"/>
          </p:cNvSpPr>
          <p:nvPr/>
        </p:nvSpPr>
        <p:spPr bwMode="auto">
          <a:xfrm rot="7324091">
            <a:off x="6808127" y="2006866"/>
            <a:ext cx="503237" cy="467783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056" name="AutoShape 22"/>
          <p:cNvSpPr>
            <a:spLocks noChangeArrowheads="1"/>
          </p:cNvSpPr>
          <p:nvPr/>
        </p:nvSpPr>
        <p:spPr bwMode="auto">
          <a:xfrm rot="6754806">
            <a:off x="1892962" y="4959616"/>
            <a:ext cx="503237" cy="467783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56502" y="620714"/>
            <a:ext cx="1988079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Метеорологічні фактори</a:t>
            </a:r>
            <a:endParaRPr lang="en-US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7" name="Text Box 25"/>
          <p:cNvSpPr txBox="1">
            <a:spLocks noChangeArrowheads="1"/>
          </p:cNvSpPr>
          <p:nvPr/>
        </p:nvSpPr>
        <p:spPr bwMode="auto">
          <a:xfrm>
            <a:off x="5499894" y="484189"/>
            <a:ext cx="195024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Сировинна база регіону 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9" name="AutoShape 26"/>
          <p:cNvSpPr>
            <a:spLocks noChangeArrowheads="1"/>
          </p:cNvSpPr>
          <p:nvPr/>
        </p:nvSpPr>
        <p:spPr bwMode="auto">
          <a:xfrm rot="6353230">
            <a:off x="5450814" y="1467910"/>
            <a:ext cx="720725" cy="467783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7237406" y="5104935"/>
          <a:ext cx="2421650" cy="10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1" name="AutoShape 24"/>
          <p:cNvSpPr>
            <a:spLocks noChangeArrowheads="1"/>
          </p:cNvSpPr>
          <p:nvPr/>
        </p:nvSpPr>
        <p:spPr bwMode="auto">
          <a:xfrm rot="4446306">
            <a:off x="6495125" y="5607316"/>
            <a:ext cx="503237" cy="467783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062" name="AutoShape 22"/>
          <p:cNvSpPr>
            <a:spLocks noChangeArrowheads="1"/>
          </p:cNvSpPr>
          <p:nvPr/>
        </p:nvSpPr>
        <p:spPr bwMode="auto">
          <a:xfrm rot="5779441">
            <a:off x="4310989" y="5102491"/>
            <a:ext cx="503237" cy="467783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002757" y="5661025"/>
            <a:ext cx="294084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Достатнє та якісне</a:t>
            </a:r>
          </a:p>
          <a:p>
            <a:pPr algn="ctr"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енергозабезпечення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691475" y="188913"/>
            <a:ext cx="2574528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Характеристики енергоспоживання</a:t>
            </a:r>
            <a:endParaRPr lang="en-US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5" name="AutoShape 21"/>
          <p:cNvSpPr>
            <a:spLocks noChangeArrowheads="1"/>
          </p:cNvSpPr>
          <p:nvPr/>
        </p:nvSpPr>
        <p:spPr bwMode="auto">
          <a:xfrm rot="5145662">
            <a:off x="4539721" y="853547"/>
            <a:ext cx="358775" cy="46778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90" y="71438"/>
            <a:ext cx="9382156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2600" b="1" dirty="0" smtClean="0">
                <a:solidFill>
                  <a:schemeClr val="accent4">
                    <a:lumMod val="10000"/>
                  </a:schemeClr>
                </a:solidFill>
              </a:rPr>
              <a:t>Принципи побудови </a:t>
            </a:r>
            <a:r>
              <a:rPr lang="uk-UA" sz="2600" b="1" dirty="0" err="1" smtClean="0">
                <a:solidFill>
                  <a:schemeClr val="accent4">
                    <a:lumMod val="10000"/>
                  </a:schemeClr>
                </a:solidFill>
              </a:rPr>
              <a:t>мікроенергосистем</a:t>
            </a:r>
            <a:r>
              <a:rPr lang="uk-UA" sz="2600" b="1" dirty="0" smtClean="0">
                <a:solidFill>
                  <a:schemeClr val="accent4">
                    <a:lumMod val="10000"/>
                  </a:schemeClr>
                </a:solidFill>
              </a:rPr>
              <a:t> на базі розосереджених (віртуальних) </a:t>
            </a:r>
            <a:r>
              <a:rPr lang="uk-UA" sz="2600" b="1" dirty="0" err="1" smtClean="0">
                <a:solidFill>
                  <a:schemeClr val="accent4">
                    <a:lumMod val="10000"/>
                  </a:schemeClr>
                </a:solidFill>
              </a:rPr>
              <a:t>мікроенергостанцій</a:t>
            </a:r>
            <a:r>
              <a:rPr lang="ru-RU" sz="4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43" y="1643063"/>
            <a:ext cx="8913813" cy="1857375"/>
          </a:xfrm>
        </p:spPr>
        <p:txBody>
          <a:bodyPr>
            <a:normAutofit fontScale="92500" lnSpcReduction="20000"/>
          </a:bodyPr>
          <a:lstStyle/>
          <a:p>
            <a:pPr marL="210363" indent="-210363" defTabSz="1091611" eaLnBrk="1" hangingPunct="1">
              <a:buNone/>
              <a:defRPr/>
            </a:pP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</a:rPr>
              <a:t>1. Принцип просторово-часової декомпозиції</a:t>
            </a:r>
            <a:endParaRPr lang="en-US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10363" indent="-210363" defTabSz="1091611" eaLnBrk="1" hangingPunct="1">
              <a:buNone/>
              <a:defRPr/>
            </a:pPr>
            <a:endParaRPr lang="uk-UA" sz="14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10363" indent="-210363" defTabSz="1091611" eaLnBrk="1" hangingPunct="1">
              <a:buNone/>
              <a:defRPr/>
            </a:pPr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</a:rPr>
              <a:t>Передбачає територіальну декомпозицію за критеріями:</a:t>
            </a:r>
            <a:endParaRPr lang="en-US" sz="24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10363" indent="-210363" defTabSz="1091611" eaLnBrk="1" hangingPunct="1">
              <a:defRPr/>
            </a:pPr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питомої щільності навантаження;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10363" indent="-210363" defTabSz="1091611" eaLnBrk="1" hangingPunct="1">
              <a:defRPr/>
            </a:pPr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відносних втрат у мережах;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10363" indent="-210363" defTabSz="1091611" eaLnBrk="1" hangingPunct="1">
              <a:defRPr/>
            </a:pPr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екологічної </a:t>
            </a:r>
            <a:r>
              <a:rPr lang="uk-UA" sz="2000" dirty="0" err="1" smtClean="0">
                <a:solidFill>
                  <a:schemeClr val="accent4">
                    <a:lumMod val="10000"/>
                  </a:schemeClr>
                </a:solidFill>
              </a:rPr>
              <a:t>сприйнятності</a:t>
            </a:r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3" y="3643862"/>
            <a:ext cx="7176172" cy="32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538" y="3643861"/>
            <a:ext cx="2345468" cy="32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38092" y="325438"/>
            <a:ext cx="9396412" cy="3460750"/>
          </a:xfrm>
        </p:spPr>
        <p:txBody>
          <a:bodyPr>
            <a:normAutofit fontScale="85000" lnSpcReduction="20000"/>
          </a:bodyPr>
          <a:lstStyle/>
          <a:p>
            <a:pPr marL="433992" indent="-433992" defTabSz="1091611" eaLnBrk="1" hangingPunct="1">
              <a:lnSpc>
                <a:spcPct val="120000"/>
              </a:lnSpc>
              <a:buNone/>
              <a:defRPr/>
            </a:pPr>
            <a:r>
              <a:rPr lang="uk-UA" sz="3300" b="1" dirty="0" smtClean="0">
                <a:solidFill>
                  <a:schemeClr val="accent2">
                    <a:lumMod val="50000"/>
                  </a:schemeClr>
                </a:solidFill>
              </a:rPr>
              <a:t>2. Принцип повної інформатизації та узгодженості енергетичних потоків</a:t>
            </a:r>
          </a:p>
          <a:p>
            <a:pPr marL="433992" indent="-433992" defTabSz="1091611" eaLnBrk="1" hangingPunct="1">
              <a:lnSpc>
                <a:spcPct val="80000"/>
              </a:lnSpc>
              <a:buNone/>
              <a:defRPr/>
            </a:pPr>
            <a:endParaRPr lang="uk-UA" sz="2400" b="1" dirty="0" smtClean="0">
              <a:solidFill>
                <a:schemeClr val="tx1"/>
              </a:solidFill>
            </a:endParaRPr>
          </a:p>
          <a:p>
            <a:pPr marL="433992" indent="-433992" defTabSz="1091611" eaLnBrk="1" hangingPunct="1">
              <a:lnSpc>
                <a:spcPct val="120000"/>
              </a:lnSpc>
              <a:buNone/>
              <a:defRPr/>
            </a:pPr>
            <a:r>
              <a:rPr lang="uk-UA" sz="2600" b="1" dirty="0" smtClean="0">
                <a:solidFill>
                  <a:schemeClr val="tx1"/>
                </a:solidFill>
              </a:rPr>
              <a:t>Передбачає:</a:t>
            </a:r>
          </a:p>
          <a:p>
            <a:pPr eaLnBrk="1" hangingPunct="1">
              <a:lnSpc>
                <a:spcPct val="120000"/>
              </a:lnSpc>
              <a:buSzPct val="150000"/>
              <a:buFont typeface="Wingdings" pitchFamily="2" charset="2"/>
              <a:buChar char="§"/>
              <a:defRPr/>
            </a:pPr>
            <a:r>
              <a:rPr lang="uk-UA" sz="2600" kern="1200" dirty="0" smtClean="0">
                <a:solidFill>
                  <a:schemeClr val="tx1"/>
                </a:solidFill>
                <a:latin typeface="+mj-lt"/>
              </a:rPr>
              <a:t>єдність електричних, теплових та інформаційних мереж з єдиним центром моніторингу та управління режимами роботи </a:t>
            </a:r>
            <a:r>
              <a:rPr lang="uk-UA" sz="2600" kern="1200" dirty="0" err="1" smtClean="0">
                <a:solidFill>
                  <a:schemeClr val="tx1"/>
                </a:solidFill>
                <a:latin typeface="+mj-lt"/>
              </a:rPr>
              <a:t>мікроенергосистеми</a:t>
            </a:r>
            <a:r>
              <a:rPr lang="uk-UA" sz="2600" kern="1200" dirty="0" smtClean="0">
                <a:solidFill>
                  <a:schemeClr val="tx1"/>
                </a:solidFill>
                <a:latin typeface="+mj-lt"/>
              </a:rPr>
              <a:t>, який забезпечує інтеграцію з централізованою мережею або зовнішніми мережами;</a:t>
            </a:r>
          </a:p>
          <a:p>
            <a:pPr eaLnBrk="1" hangingPunct="1">
              <a:lnSpc>
                <a:spcPct val="120000"/>
              </a:lnSpc>
              <a:buSzPct val="150000"/>
              <a:buFont typeface="Wingdings" pitchFamily="2" charset="2"/>
              <a:buChar char="§"/>
              <a:defRPr/>
            </a:pPr>
            <a:r>
              <a:rPr lang="uk-UA" sz="2600" kern="1200" dirty="0" smtClean="0">
                <a:solidFill>
                  <a:schemeClr val="tx1"/>
                </a:solidFill>
                <a:latin typeface="+mj-lt"/>
              </a:rPr>
              <a:t>динамічну компенсацію реактивної потужності;</a:t>
            </a:r>
            <a:r>
              <a:rPr lang="ru-RU" sz="2600" kern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600" kern="1200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2600" kern="12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3883390"/>
            <a:ext cx="9544984" cy="27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42876" y="179388"/>
            <a:ext cx="9525032" cy="15351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buSzPct val="150000"/>
              <a:buFont typeface="Wingdings" pitchFamily="2" charset="2"/>
              <a:buChar char="§"/>
              <a:defRPr/>
            </a:pPr>
            <a:r>
              <a:rPr lang="uk-UA" sz="2400" kern="1200" dirty="0" smtClean="0">
                <a:solidFill>
                  <a:schemeClr val="tx1"/>
                </a:solidFill>
                <a:latin typeface="+mj-lt"/>
              </a:rPr>
              <a:t>забезпечення повної електромагнітної сумісності електричних мереж розосередженої </a:t>
            </a:r>
            <a:r>
              <a:rPr lang="uk-UA" sz="2400" kern="1200" dirty="0" err="1" smtClean="0">
                <a:solidFill>
                  <a:schemeClr val="tx1"/>
                </a:solidFill>
                <a:latin typeface="+mj-lt"/>
              </a:rPr>
              <a:t>мікроенергостанції</a:t>
            </a:r>
            <a:r>
              <a:rPr lang="uk-UA" sz="2400" kern="1200" dirty="0" smtClean="0">
                <a:solidFill>
                  <a:schemeClr val="tx1"/>
                </a:solidFill>
                <a:latin typeface="+mj-lt"/>
              </a:rPr>
              <a:t> та зовнішніх мереж за якісними та кількісними характеристиками.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66" y="1913047"/>
            <a:ext cx="4828519" cy="446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0239" y="1913048"/>
            <a:ext cx="4570825" cy="463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39276" y="206674"/>
            <a:ext cx="9788071" cy="656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7" tIns="47889" rIns="95777" bIns="47889">
            <a:spAutoFit/>
          </a:bodyPr>
          <a:lstStyle/>
          <a:p>
            <a:pPr marL="473789" indent="-473789" defTabSz="957055"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3. Принцип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скоординового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управління енергоресурсами (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ІРП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)</a:t>
            </a:r>
          </a:p>
          <a:p>
            <a:pPr marL="473789" indent="-473789" defTabSz="957055">
              <a:defRPr/>
            </a:pPr>
            <a:endParaRPr lang="uk-UA" sz="2400" b="1" dirty="0">
              <a:latin typeface="Verdana" pitchFamily="34" charset="0"/>
            </a:endParaRPr>
          </a:p>
          <a:p>
            <a:pPr marL="473789" indent="-473789" defTabSz="957055">
              <a:defRPr/>
            </a:pPr>
            <a:r>
              <a:rPr lang="uk-UA" sz="2400" b="1" dirty="0">
                <a:latin typeface="+mn-lt"/>
              </a:rPr>
              <a:t>Передбачає </a:t>
            </a:r>
            <a:r>
              <a:rPr lang="uk-UA" sz="2400" b="1" dirty="0" smtClean="0">
                <a:latin typeface="+mn-lt"/>
              </a:rPr>
              <a:t> </a:t>
            </a:r>
            <a:r>
              <a:rPr lang="uk-UA" sz="2200" b="1" dirty="0" smtClean="0">
                <a:latin typeface="+mn-lt"/>
              </a:rPr>
              <a:t> </a:t>
            </a:r>
            <a:r>
              <a:rPr lang="uk-UA" sz="2200" b="1" dirty="0">
                <a:latin typeface="+mn-lt"/>
              </a:rPr>
              <a:t>створення системи управління </a:t>
            </a:r>
            <a:r>
              <a:rPr lang="uk-UA" sz="2200" b="1" dirty="0" smtClean="0">
                <a:latin typeface="+mn-lt"/>
              </a:rPr>
              <a:t>енергоресурсами, </a:t>
            </a:r>
            <a:r>
              <a:rPr lang="uk-UA" sz="2200" b="1" dirty="0">
                <a:latin typeface="+mn-lt"/>
              </a:rPr>
              <a:t>як </a:t>
            </a:r>
            <a:r>
              <a:rPr lang="uk-UA" sz="2200" b="1" dirty="0" err="1" smtClean="0">
                <a:latin typeface="+mn-lt"/>
              </a:rPr>
              <a:t>мікроенергостанції</a:t>
            </a:r>
            <a:r>
              <a:rPr lang="uk-UA" sz="2200" b="1" dirty="0" smtClean="0">
                <a:latin typeface="+mn-lt"/>
              </a:rPr>
              <a:t> в цілому, </a:t>
            </a:r>
            <a:r>
              <a:rPr lang="uk-UA" sz="2200" b="1" dirty="0">
                <a:latin typeface="+mn-lt"/>
              </a:rPr>
              <a:t>так і </a:t>
            </a:r>
            <a:r>
              <a:rPr lang="uk-UA" sz="2200" b="1" dirty="0" smtClean="0">
                <a:latin typeface="+mn-lt"/>
              </a:rPr>
              <a:t> її </a:t>
            </a:r>
            <a:r>
              <a:rPr lang="uk-UA" sz="2200" b="1" dirty="0">
                <a:latin typeface="+mn-lt"/>
              </a:rPr>
              <a:t>елементів на базі алгоритмів прогнозування</a:t>
            </a:r>
            <a:r>
              <a:rPr lang="uk-UA" sz="2200" b="1" dirty="0" smtClean="0">
                <a:latin typeface="+mn-lt"/>
              </a:rPr>
              <a:t>:</a:t>
            </a:r>
          </a:p>
          <a:p>
            <a:pPr marL="473789" indent="-473789" defTabSz="957055">
              <a:defRPr/>
            </a:pPr>
            <a:endParaRPr lang="uk-UA" sz="2200" b="1" dirty="0">
              <a:latin typeface="+mj-lt"/>
            </a:endParaRP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попиту </a:t>
            </a:r>
            <a:r>
              <a:rPr lang="uk-UA" sz="2200" dirty="0">
                <a:latin typeface="+mj-lt"/>
              </a:rPr>
              <a:t>на енергію в межах </a:t>
            </a:r>
            <a:r>
              <a:rPr lang="uk-UA" sz="2200" dirty="0" err="1">
                <a:latin typeface="+mj-lt"/>
              </a:rPr>
              <a:t>мікроенергосистеми</a:t>
            </a:r>
            <a:r>
              <a:rPr lang="uk-UA" sz="2200" dirty="0">
                <a:latin typeface="+mj-lt"/>
              </a:rPr>
              <a:t> за видами (з врахуванням пори року, часу доби, погодних умов, та ін</a:t>
            </a:r>
            <a:r>
              <a:rPr lang="uk-UA" sz="2200" dirty="0" smtClean="0">
                <a:latin typeface="+mj-lt"/>
              </a:rPr>
              <a:t>.);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попиту </a:t>
            </a:r>
            <a:r>
              <a:rPr lang="uk-UA" sz="2200" dirty="0">
                <a:latin typeface="+mj-lt"/>
              </a:rPr>
              <a:t>на енергію зі сторони зовнішніх енергосистем</a:t>
            </a:r>
            <a:r>
              <a:rPr lang="uk-UA" sz="2200" dirty="0" smtClean="0">
                <a:latin typeface="+mj-lt"/>
              </a:rPr>
              <a:t>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потенціалу </a:t>
            </a:r>
            <a:r>
              <a:rPr lang="uk-UA" sz="2200" dirty="0">
                <a:latin typeface="+mj-lt"/>
              </a:rPr>
              <a:t>генерування установками, що використовують відновлювані джерела енергії</a:t>
            </a:r>
            <a:r>
              <a:rPr lang="uk-UA" sz="2200" dirty="0" smtClean="0">
                <a:latin typeface="+mj-lt"/>
              </a:rPr>
              <a:t>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технічного </a:t>
            </a:r>
            <a:r>
              <a:rPr lang="uk-UA" sz="2200" dirty="0">
                <a:latin typeface="+mj-lt"/>
              </a:rPr>
              <a:t>стану та режимів роботи складових елементів </a:t>
            </a:r>
            <a:r>
              <a:rPr lang="uk-UA" sz="2200" dirty="0" err="1">
                <a:latin typeface="+mj-lt"/>
              </a:rPr>
              <a:t>мікроенергостанції</a:t>
            </a:r>
            <a:r>
              <a:rPr lang="uk-UA" sz="2200" dirty="0">
                <a:latin typeface="+mj-lt"/>
              </a:rPr>
              <a:t> (генератори, накопичувачі, перетворювачі, розподільчі мережі, </a:t>
            </a:r>
            <a:r>
              <a:rPr lang="uk-UA" sz="2200" dirty="0" smtClean="0">
                <a:latin typeface="+mj-lt"/>
              </a:rPr>
              <a:t>…);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технічного </a:t>
            </a:r>
            <a:r>
              <a:rPr lang="uk-UA" sz="2200" dirty="0">
                <a:latin typeface="+mj-lt"/>
              </a:rPr>
              <a:t>стану та режиму роботи зовнішніх мереж</a:t>
            </a:r>
            <a:r>
              <a:rPr lang="uk-UA" sz="2200" dirty="0" smtClean="0">
                <a:latin typeface="+mj-lt"/>
              </a:rPr>
              <a:t>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технічної </a:t>
            </a:r>
            <a:r>
              <a:rPr lang="uk-UA" sz="2200" dirty="0">
                <a:latin typeface="+mj-lt"/>
              </a:rPr>
              <a:t>доступності того чи іншого енергоресурсу</a:t>
            </a:r>
            <a:r>
              <a:rPr lang="uk-UA" sz="2200" dirty="0" smtClean="0">
                <a:latin typeface="+mj-lt"/>
              </a:rPr>
              <a:t>.</a:t>
            </a:r>
            <a:endParaRPr lang="ru-RU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71438" y="44895"/>
            <a:ext cx="9596470" cy="266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77" tIns="47889" rIns="95777" bIns="47889">
            <a:spAutoFit/>
          </a:bodyPr>
          <a:lstStyle/>
          <a:p>
            <a:pPr marL="473789" indent="-473789" defTabSz="957055">
              <a:defRPr/>
            </a:pPr>
            <a:r>
              <a:rPr lang="uk-UA" sz="2200" dirty="0">
                <a:latin typeface="+mj-lt"/>
              </a:rPr>
              <a:t>для гармонізації режиму роботи з енергосистемою та  навантаженням мікросистеми:</a:t>
            </a:r>
            <a:endParaRPr lang="ru-RU" sz="2200" dirty="0">
              <a:latin typeface="+mj-lt"/>
            </a:endParaRP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вплив на формування попиту на енергію;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вплив на формування попиту на генерування, як зовні та і всередині </a:t>
            </a:r>
            <a:r>
              <a:rPr lang="uk-UA" sz="2200" dirty="0" err="1" smtClean="0">
                <a:latin typeface="+mj-lt"/>
              </a:rPr>
              <a:t>мікроенергомережі</a:t>
            </a:r>
            <a:r>
              <a:rPr lang="uk-UA" sz="2200" dirty="0" smtClean="0">
                <a:latin typeface="+mj-lt"/>
              </a:rPr>
              <a:t>;</a:t>
            </a:r>
          </a:p>
          <a:p>
            <a:pPr marL="342900" indent="-342900" defTabSz="957055"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uk-UA" sz="2200" dirty="0" smtClean="0">
                <a:latin typeface="+mj-lt"/>
              </a:rPr>
              <a:t>вплив на підтримання керованості якістю електричної енергії,  покращення рівня стійкості та керованості централізованої мережі.</a:t>
            </a:r>
            <a:endParaRPr lang="ru-RU" sz="2200" dirty="0" smtClean="0">
              <a:latin typeface="+mj-lt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340" y="2786058"/>
            <a:ext cx="5425573" cy="393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66654" y="2857496"/>
            <a:ext cx="4286280" cy="382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77" tIns="47889" rIns="95777" bIns="47889">
            <a:spAutoFit/>
          </a:bodyPr>
          <a:lstStyle/>
          <a:p>
            <a:pPr defTabSz="957055">
              <a:defRPr/>
            </a:pPr>
            <a:r>
              <a:rPr lang="uk-UA" sz="2200" dirty="0">
                <a:solidFill>
                  <a:srgbClr val="002060"/>
                </a:solidFill>
                <a:latin typeface="+mj-lt"/>
              </a:rPr>
              <a:t>з таким рівнем адаптації із зміною властивостей складових елементів та в цілому всієї структури розосередженої </a:t>
            </a:r>
            <a:r>
              <a:rPr lang="uk-UA" sz="2200" dirty="0" err="1">
                <a:solidFill>
                  <a:srgbClr val="002060"/>
                </a:solidFill>
                <a:latin typeface="+mj-lt"/>
              </a:rPr>
              <a:t>енергостанції</a:t>
            </a:r>
            <a:r>
              <a:rPr lang="uk-UA" sz="2200" dirty="0">
                <a:solidFill>
                  <a:srgbClr val="002060"/>
                </a:solidFill>
                <a:latin typeface="+mj-lt"/>
              </a:rPr>
              <a:t>, який забезпечив би управління надлишками енергії, шляхом використання динамічних систем генерування/акумулювання (добового, сезонного), як регуляторів навантаження.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196549" y="714356"/>
            <a:ext cx="9471359" cy="357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77" tIns="47889" rIns="95777" bIns="47889">
            <a:spAutoFit/>
          </a:bodyPr>
          <a:lstStyle/>
          <a:p>
            <a:pPr marL="473789" indent="-473789" defTabSz="957055"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4. Принцип системного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розгортування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marL="473789" indent="-473789" defTabSz="957055">
              <a:defRPr/>
            </a:pPr>
            <a:endParaRPr lang="uk-UA" b="1" dirty="0">
              <a:latin typeface="Verdana" pitchFamily="34" charset="0"/>
            </a:endParaRPr>
          </a:p>
          <a:p>
            <a:pPr marL="473789" indent="-473789" defTabSz="957055">
              <a:defRPr/>
            </a:pPr>
            <a:r>
              <a:rPr lang="uk-UA" sz="2200" b="1" dirty="0">
                <a:latin typeface="Verdana" pitchFamily="34" charset="0"/>
              </a:rPr>
              <a:t>Передбачає</a:t>
            </a:r>
            <a:r>
              <a:rPr lang="uk-UA" sz="2400" b="1" dirty="0">
                <a:latin typeface="Verdana" pitchFamily="34" charset="0"/>
              </a:rPr>
              <a:t> </a:t>
            </a:r>
            <a:endParaRPr lang="uk-UA" sz="2400" b="1" dirty="0" smtClean="0">
              <a:latin typeface="Verdana" pitchFamily="34" charset="0"/>
            </a:endParaRPr>
          </a:p>
          <a:p>
            <a:pPr marL="473789" indent="-473789" defTabSz="957055">
              <a:defRPr/>
            </a:pPr>
            <a:endParaRPr lang="uk-UA" sz="2400" b="1" dirty="0">
              <a:latin typeface="Verdana" pitchFamily="34" charset="0"/>
            </a:endParaRPr>
          </a:p>
          <a:p>
            <a:pPr marL="473789" indent="-473789" algn="just" defTabSz="957055">
              <a:buFontTx/>
              <a:buChar char="•"/>
              <a:defRPr/>
            </a:pPr>
            <a:r>
              <a:rPr lang="uk-UA" sz="2400" dirty="0">
                <a:latin typeface="+mj-lt"/>
              </a:rPr>
              <a:t>постійне поглиблення </a:t>
            </a:r>
            <a:r>
              <a:rPr lang="uk-UA" sz="2400" dirty="0" smtClean="0">
                <a:latin typeface="+mj-lt"/>
              </a:rPr>
              <a:t>рівня децентралізації</a:t>
            </a:r>
            <a:r>
              <a:rPr lang="uk-UA" sz="2400" dirty="0">
                <a:latin typeface="+mj-lt"/>
              </a:rPr>
              <a:t>, метою якого є перетворення мільйонів приватних будинків, офісних центрів та підприємств у виробників та продавців електричної </a:t>
            </a:r>
            <a:r>
              <a:rPr lang="uk-UA" sz="2400" dirty="0" smtClean="0">
                <a:latin typeface="+mj-lt"/>
              </a:rPr>
              <a:t>і </a:t>
            </a:r>
            <a:r>
              <a:rPr lang="uk-UA" sz="2400" dirty="0">
                <a:latin typeface="+mj-lt"/>
              </a:rPr>
              <a:t>теплової енергії, з пріоритетним формуванням структури </a:t>
            </a:r>
            <a:r>
              <a:rPr lang="uk-UA" sz="2400" dirty="0" smtClean="0">
                <a:latin typeface="+mj-lt"/>
              </a:rPr>
              <a:t>згідно принципу </a:t>
            </a:r>
            <a:r>
              <a:rPr lang="uk-UA" sz="2400" dirty="0">
                <a:latin typeface="+mj-lt"/>
              </a:rPr>
              <a:t>просторово-часової декомпозиції.</a:t>
            </a:r>
            <a:endParaRPr lang="ru-RU" sz="2400" dirty="0">
              <a:latin typeface="+mj-lt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-297004" y="1263693"/>
            <a:ext cx="220519" cy="5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161" tIns="54581" rIns="109161" bIns="54581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452406" y="61410"/>
            <a:ext cx="9144064" cy="10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56" tIns="47877" rIns="95756" bIns="47877">
            <a:spAutoFit/>
          </a:bodyPr>
          <a:lstStyle/>
          <a:p>
            <a:pPr algn="ctr" defTabSz="957055">
              <a:defRPr/>
            </a:pPr>
            <a:r>
              <a:rPr lang="uk-UA" sz="32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Структура технологічного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базису </a:t>
            </a:r>
            <a:r>
              <a:rPr lang="uk-UA" sz="32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концепції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Smart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Grids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654" y="1285860"/>
            <a:ext cx="950125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ІНТЕЛЕКТУАЛЬНІ ТЕХНОЛОГІЇ В ЕНЕРГЕТИЦІ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654" y="2143116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cap="all" dirty="0" smtClean="0"/>
              <a:t>Інтелектуальний облік</a:t>
            </a:r>
            <a:endParaRPr lang="ru-RU" sz="1600" b="1" cap="all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5546" y="2143116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cap="all" dirty="0" smtClean="0"/>
              <a:t>Інтелектуальна мережа</a:t>
            </a:r>
            <a:endParaRPr lang="ru-RU" sz="1600" b="1" cap="all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24438" y="2143116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cap="all" dirty="0" err="1" smtClean="0"/>
              <a:t>енерго-ефективність</a:t>
            </a:r>
            <a:endParaRPr lang="ru-RU" sz="1600" b="1" cap="all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53330" y="2143116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cap="all" dirty="0" smtClean="0"/>
              <a:t>Технології споживання</a:t>
            </a:r>
            <a:endParaRPr lang="ru-RU" sz="1600" b="1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0968" y="2928934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Моніторинг споживання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968" y="3500438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Двостороння комутація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968" y="4071942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Віддалений доступ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968" y="4643446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Системи управління даними обліку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9860" y="2928934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Віддалене управління мережею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09860" y="3500438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Автоматичне управління мережею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09860" y="4071942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Оптимізація втрат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09860" y="5214950"/>
            <a:ext cx="1857388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Облік і аналіз технічних та технологічних вад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09860" y="4643446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Оптимізація розвитку інфраструктури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09860" y="6072206"/>
            <a:ext cx="185738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Оптимізований огляд та ремонт по стану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38752" y="2928934"/>
            <a:ext cx="1857388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Оптимізоване регулювання навантаження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38752" y="3786190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bg1"/>
                </a:solidFill>
              </a:rPr>
              <a:t>Інтервальна</a:t>
            </a:r>
            <a:r>
              <a:rPr lang="uk-UA" sz="1400" b="1" dirty="0" smtClean="0">
                <a:solidFill>
                  <a:schemeClr val="bg1"/>
                </a:solidFill>
              </a:rPr>
              <a:t> тарифікація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38752" y="4357694"/>
            <a:ext cx="1857388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Акумулювання  енергії за всіма видами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38752" y="5143512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bg1"/>
                </a:solidFill>
              </a:rPr>
              <a:t>Когенерація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38752" y="5715016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Єдина інформаційна модель та стандарти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38752" y="6286520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Формування культури споживання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67644" y="3786190"/>
            <a:ext cx="185738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Розподілена генерація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67644" y="4357694"/>
            <a:ext cx="185738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Інтелектуальні побутові </a:t>
            </a:r>
            <a:r>
              <a:rPr lang="uk-UA" sz="1400" b="1" dirty="0" err="1" smtClean="0">
                <a:solidFill>
                  <a:schemeClr val="bg1"/>
                </a:solidFill>
              </a:rPr>
              <a:t>придади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67644" y="2928934"/>
            <a:ext cx="1857388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Мінімізація споживання  енергії за видами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67644" y="5000636"/>
            <a:ext cx="1857388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Багатоканальна доступність інформації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928659" y="142852"/>
            <a:ext cx="8667811" cy="107157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Проблеми глобального навколишнього середовища – процеси та впливи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60833" y="1428736"/>
            <a:ext cx="8358246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2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Діяльність людини </a:t>
            </a:r>
            <a:r>
              <a:rPr lang="uk-UA" sz="2000" b="1" u="none" dirty="0" smtClean="0">
                <a:latin typeface="Arial" charset="0"/>
                <a:sym typeface="Symbol"/>
              </a:rPr>
              <a:t></a:t>
            </a:r>
            <a:r>
              <a:rPr lang="uk-UA" sz="2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ріст населення та розширення господарської діяльності</a:t>
            </a:r>
            <a:endParaRPr lang="ru-RU" sz="2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06050" y="3786190"/>
            <a:ext cx="1315650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Перевантаження міського транспорту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881034" y="2500307"/>
            <a:ext cx="1518057" cy="8827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u="none" dirty="0" smtClean="0">
                <a:solidFill>
                  <a:srgbClr val="002060"/>
                </a:solidFill>
              </a:rPr>
              <a:t>Зростання </a:t>
            </a:r>
            <a:r>
              <a:rPr lang="uk-UA" sz="1000" b="1" u="none" dirty="0" err="1" smtClean="0">
                <a:solidFill>
                  <a:srgbClr val="002060"/>
                </a:solidFill>
              </a:rPr>
              <a:t>переміщеннь</a:t>
            </a:r>
            <a:r>
              <a:rPr lang="uk-UA" sz="1000" b="1" u="none" dirty="0" smtClean="0">
                <a:solidFill>
                  <a:srgbClr val="002060"/>
                </a:solidFill>
              </a:rPr>
              <a:t> людей та предметів</a:t>
            </a: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2399092" y="2500307"/>
            <a:ext cx="1470432" cy="8827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u="none" dirty="0" smtClean="0">
                <a:solidFill>
                  <a:srgbClr val="002060"/>
                </a:solidFill>
              </a:rPr>
              <a:t>Вирубка лісів</a:t>
            </a:r>
            <a:endParaRPr lang="ru-RU" sz="1000" b="1" u="none" dirty="0" smtClean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869524" y="2500307"/>
            <a:ext cx="1470432" cy="8827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u="none" dirty="0" err="1" smtClean="0">
                <a:solidFill>
                  <a:srgbClr val="002060"/>
                </a:solidFill>
              </a:rPr>
              <a:t>Споживан-ня</a:t>
            </a:r>
            <a:r>
              <a:rPr lang="uk-UA" sz="1000" b="1" u="none" dirty="0" smtClean="0">
                <a:solidFill>
                  <a:srgbClr val="002060"/>
                </a:solidFill>
              </a:rPr>
              <a:t> викопного палива</a:t>
            </a:r>
            <a:endParaRPr lang="ru-RU" sz="1000" b="1" u="none" dirty="0" smtClean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5339956" y="2500307"/>
            <a:ext cx="1470432" cy="8827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u="none" dirty="0" smtClean="0">
                <a:solidFill>
                  <a:srgbClr val="002060"/>
                </a:solidFill>
              </a:rPr>
              <a:t>Масове </a:t>
            </a:r>
            <a:r>
              <a:rPr lang="uk-UA" sz="1000" b="1" u="none" dirty="0" err="1" smtClean="0">
                <a:solidFill>
                  <a:srgbClr val="002060"/>
                </a:solidFill>
              </a:rPr>
              <a:t>виробницт-во</a:t>
            </a:r>
            <a:r>
              <a:rPr lang="uk-UA" sz="1000" b="1" u="none" dirty="0" smtClean="0">
                <a:solidFill>
                  <a:srgbClr val="002060"/>
                </a:solidFill>
              </a:rPr>
              <a:t>  </a:t>
            </a:r>
            <a:r>
              <a:rPr lang="uk-UA" sz="1000" b="1" u="none" dirty="0" err="1" smtClean="0">
                <a:solidFill>
                  <a:srgbClr val="002060"/>
                </a:solidFill>
              </a:rPr>
              <a:t>продо-вольчих</a:t>
            </a:r>
            <a:r>
              <a:rPr lang="uk-UA" sz="1000" b="1" u="none" dirty="0" smtClean="0">
                <a:solidFill>
                  <a:srgbClr val="002060"/>
                </a:solidFill>
              </a:rPr>
              <a:t> товарів</a:t>
            </a:r>
            <a:endParaRPr lang="ru-RU" sz="1000" b="1" u="none" dirty="0" smtClean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810388" y="2500307"/>
            <a:ext cx="1470432" cy="8827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u="none" dirty="0" err="1" smtClean="0">
                <a:solidFill>
                  <a:srgbClr val="002060"/>
                </a:solidFill>
              </a:rPr>
              <a:t>Споживан-ня</a:t>
            </a:r>
            <a:r>
              <a:rPr lang="uk-UA" sz="1000" b="1" u="none" dirty="0" smtClean="0">
                <a:solidFill>
                  <a:srgbClr val="002060"/>
                </a:solidFill>
              </a:rPr>
              <a:t> ресурсів</a:t>
            </a:r>
            <a:endParaRPr lang="ru-RU" sz="1000" b="1" u="none" dirty="0" smtClean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8280820" y="2500307"/>
            <a:ext cx="1470432" cy="8827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u="none" dirty="0" smtClean="0">
                <a:solidFill>
                  <a:srgbClr val="002060"/>
                </a:solidFill>
              </a:rPr>
              <a:t>Викиди </a:t>
            </a:r>
            <a:r>
              <a:rPr lang="uk-UA" sz="1000" b="1" u="none" dirty="0" err="1" smtClean="0">
                <a:solidFill>
                  <a:srgbClr val="002060"/>
                </a:solidFill>
              </a:rPr>
              <a:t>забрудню-ючих</a:t>
            </a:r>
            <a:r>
              <a:rPr lang="uk-UA" sz="1000" b="1" u="none" dirty="0" smtClean="0">
                <a:solidFill>
                  <a:srgbClr val="002060"/>
                </a:solidFill>
              </a:rPr>
              <a:t> речовин та відходів</a:t>
            </a:r>
            <a:endParaRPr lang="ru-RU" sz="1000" b="1" u="none" dirty="0" smtClean="0">
              <a:solidFill>
                <a:srgbClr val="002060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399092" y="3786190"/>
            <a:ext cx="1083476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Глобальне потепління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559959" y="3786190"/>
            <a:ext cx="1160868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Деградація </a:t>
            </a:r>
            <a:r>
              <a:rPr lang="uk-UA" sz="1000" b="1" u="none" dirty="0" err="1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біорізноманіття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798217" y="3786190"/>
            <a:ext cx="1160868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Зникнення лісів, деградація земель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36476" y="3786190"/>
            <a:ext cx="1006085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Кислотні дощі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119952" y="3786190"/>
            <a:ext cx="1160868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Руйнування озонового шару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358211" y="3786190"/>
            <a:ext cx="1160868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Забруднення середовища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06051" y="4857760"/>
            <a:ext cx="1547823" cy="92869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Забруднення атмосфери.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Деградація водного середовища.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Забруднення  ґрунтів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631265" y="4857760"/>
            <a:ext cx="1547823" cy="92869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Зростання кількості стихійних лих.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Підвищення рівня моря.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Аномальний клімат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256479" y="4857760"/>
            <a:ext cx="1315650" cy="92869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Вплив на продукування </a:t>
            </a:r>
            <a:r>
              <a:rPr lang="uk-UA" sz="1000" b="1" u="none" dirty="0" err="1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сільсько-господарскої</a:t>
            </a: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продукції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649521" y="4857760"/>
            <a:ext cx="1547823" cy="92869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Погіршення стану природного середовища. Деградація лісів.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Перетворення території у пустелю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274735" y="4857760"/>
            <a:ext cx="1083476" cy="92869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Шкода для здоров'я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8435603" y="4857760"/>
            <a:ext cx="1083476" cy="92869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Вичерпання ресурсів. Насичення відходами</a:t>
            </a:r>
            <a:endParaRPr lang="ru-RU" sz="1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160833" y="6072206"/>
            <a:ext cx="8358246" cy="71438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2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Нестійке суспільство</a:t>
            </a:r>
            <a:endParaRPr lang="ru-RU" sz="2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 bwMode="auto">
          <a:xfrm rot="16200000">
            <a:off x="-6087" y="1687104"/>
            <a:ext cx="1000132" cy="340519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Фактори</a:t>
            </a:r>
            <a:endParaRPr lang="ru-RU" sz="1400" b="1" dirty="0" smtClean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 bwMode="auto">
          <a:xfrm rot="16200000">
            <a:off x="-1113375" y="4008839"/>
            <a:ext cx="3214711" cy="340519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Процеси</a:t>
            </a:r>
            <a:endParaRPr lang="ru-RU" sz="1400" b="1" dirty="0" smtClean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 bwMode="auto">
          <a:xfrm rot="16200000">
            <a:off x="65362" y="6187687"/>
            <a:ext cx="857234" cy="340519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Вплив</a:t>
            </a:r>
            <a:endParaRPr lang="ru-RU" sz="1400" b="1" dirty="0" smtClean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3250394" y="2180624"/>
            <a:ext cx="4256514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 bwMode="auto">
          <a:xfrm>
            <a:off x="3250394" y="3429000"/>
            <a:ext cx="4256514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u="sng" smtClean="0">
              <a:solidFill>
                <a:srgbClr val="00FF00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 bwMode="auto">
          <a:xfrm>
            <a:off x="3250394" y="4429132"/>
            <a:ext cx="4256514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1400" u="sng" smtClean="0">
              <a:solidFill>
                <a:srgbClr val="00FF00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3327786" y="5752524"/>
            <a:ext cx="4256514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u="sng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836" y="107951"/>
            <a:ext cx="9897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uk-UA" sz="3000" b="1" u="none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Розосереджена мікроенергостанція ІЕЕ НТУУ "КПІ"</a:t>
            </a:r>
            <a:endParaRPr lang="ru-RU" sz="3000" u="none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906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639763" y="7173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591963" y="4032250"/>
            <a:ext cx="288581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chemeClr val="tx1"/>
                </a:solidFill>
                <a:latin typeface="Times New Roman" pitchFamily="18" charset="0"/>
              </a:rPr>
              <a:t>Електрична схема мікроенергостанції</a:t>
            </a:r>
            <a:endParaRPr lang="ru-RU" sz="11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7835" y="107950"/>
            <a:ext cx="9897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uk-UA" sz="3000" b="1" u="none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Розосереджена мікроенергостанція ІЕЕ НТУУ "КПІ"</a:t>
            </a:r>
            <a:endParaRPr lang="ru-RU" sz="3000" u="none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71" y="692150"/>
            <a:ext cx="5733785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639763" y="7173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591963" y="4032250"/>
            <a:ext cx="288581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100" b="1" u="none">
                <a:solidFill>
                  <a:schemeClr val="tx1"/>
                </a:solidFill>
                <a:latin typeface="Times New Roman" pitchFamily="18" charset="0"/>
              </a:rPr>
              <a:t>Електрична схема мікроенергостанції</a:t>
            </a:r>
            <a:endParaRPr lang="ru-RU" sz="11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11866" y="4641850"/>
            <a:ext cx="372748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</a:rPr>
              <a:t>Електрична встановлена потужність …………… 8 кВт</a:t>
            </a:r>
          </a:p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</a:rPr>
              <a:t>Теплова потужність ………………………………. 17 кВт</a:t>
            </a:r>
          </a:p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</a:rPr>
              <a:t>Гаряче </a:t>
            </a:r>
            <a:r>
              <a:rPr lang="uk-UA" sz="1100" b="1" u="none" dirty="0" err="1">
                <a:solidFill>
                  <a:srgbClr val="000000"/>
                </a:solidFill>
                <a:latin typeface="Times New Roman" pitchFamily="18" charset="0"/>
              </a:rPr>
              <a:t>водозабезпечення</a:t>
            </a: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</a:rPr>
              <a:t> …………………………1,12 м</a:t>
            </a:r>
            <a:r>
              <a:rPr lang="en-US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endParaRPr lang="uk-UA" sz="1100" b="1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uk-UA" sz="11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Газозабезпечення</a:t>
            </a: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Метан .…………………….......................... 35 м</a:t>
            </a:r>
            <a:r>
              <a:rPr lang="en-US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/добу</a:t>
            </a:r>
          </a:p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Генераторний газ ……………………… 5-15 м</a:t>
            </a:r>
            <a:r>
              <a:rPr lang="en-US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/добу</a:t>
            </a:r>
          </a:p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Ємність акумуляторних батарей ………….. </a:t>
            </a:r>
            <a:r>
              <a:rPr lang="uk-UA" sz="1100" b="1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uk-UA" sz="1100" b="1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А∙год</a:t>
            </a:r>
            <a:endParaRPr lang="uk-UA" sz="1100" b="1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uk-UA" sz="11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Потужність інвертора …………………………… 3,5 кВт</a:t>
            </a:r>
            <a:endParaRPr lang="en-US" sz="1100" b="1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881694" y="4292600"/>
            <a:ext cx="392909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700" b="1" dirty="0">
                <a:solidFill>
                  <a:srgbClr val="002060"/>
                </a:solidFill>
                <a:latin typeface="Times New Roman" pitchFamily="18" charset="0"/>
              </a:rPr>
              <a:t>Енергетичні характеристики </a:t>
            </a:r>
            <a:r>
              <a:rPr lang="uk-UA" sz="1700" b="1" dirty="0" smtClean="0">
                <a:solidFill>
                  <a:srgbClr val="002060"/>
                </a:solidFill>
                <a:latin typeface="Times New Roman" pitchFamily="18" charset="0"/>
              </a:rPr>
              <a:t>станції: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176" y="552450"/>
            <a:ext cx="39004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 l="18442" t="16316" r="17989" b="11362"/>
          <a:stretch>
            <a:fillRect/>
          </a:stretch>
        </p:blipFill>
        <p:spPr bwMode="auto">
          <a:xfrm>
            <a:off x="39556" y="180976"/>
            <a:ext cx="9866444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p-cam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808" y="1514475"/>
            <a:ext cx="7119938" cy="52863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7391" y="1497014"/>
            <a:ext cx="2371592" cy="2232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52810" y="1884363"/>
            <a:ext cx="4953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2000" b="1" u="none" dirty="0">
                <a:solidFill>
                  <a:srgbClr val="002060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42239" y="1479550"/>
            <a:ext cx="200616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Джерела енергії</a:t>
            </a:r>
            <a:endParaRPr lang="es-E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-Bold" pitchFamily="34" charset="0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52810" y="2493963"/>
            <a:ext cx="4953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99CC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2000" b="1" u="none" dirty="0">
                <a:solidFill>
                  <a:srgbClr val="002060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52810" y="3179763"/>
            <a:ext cx="495300" cy="457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2000" b="1" u="none" dirty="0">
                <a:solidFill>
                  <a:srgbClr val="002060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2048" y="1854201"/>
            <a:ext cx="1437746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600" b="1" u="none" dirty="0">
                <a:solidFill>
                  <a:srgbClr val="FF0000"/>
                </a:solidFill>
                <a:latin typeface="DIN-Bold" pitchFamily="34" charset="0"/>
              </a:rPr>
              <a:t>Сонячні батареї</a:t>
            </a:r>
            <a:endParaRPr lang="uk-UA" sz="1600" b="1" u="none" dirty="0">
              <a:solidFill>
                <a:schemeClr val="bg1"/>
              </a:solidFill>
              <a:latin typeface="DIN-Bold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48268" y="2557421"/>
            <a:ext cx="165972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600" b="1" u="none" dirty="0" err="1">
                <a:solidFill>
                  <a:schemeClr val="bg1"/>
                </a:solidFill>
                <a:latin typeface="DIN-Bold" pitchFamily="34" charset="0"/>
              </a:rPr>
              <a:t>Вітроагрегати</a:t>
            </a:r>
            <a:r>
              <a:rPr lang="uk-UA" sz="1600" u="none" dirty="0">
                <a:solidFill>
                  <a:schemeClr val="tx1"/>
                </a:solidFill>
                <a:latin typeface="DIN-Bold" pitchFamily="34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51298" y="3255963"/>
            <a:ext cx="110669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800" b="1" u="none" dirty="0">
                <a:solidFill>
                  <a:srgbClr val="199362"/>
                </a:solidFill>
                <a:latin typeface="DIN-Bold" pitchFamily="34" charset="0"/>
              </a:rPr>
              <a:t>Біомаса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7391" y="4808538"/>
            <a:ext cx="2371592" cy="2019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76635" y="5937250"/>
            <a:ext cx="3302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79067" y="5891213"/>
            <a:ext cx="171635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200" b="1" u="none" dirty="0">
                <a:solidFill>
                  <a:srgbClr val="002060"/>
                </a:solidFill>
                <a:latin typeface="DIN-Bold" pitchFamily="34" charset="0"/>
              </a:rPr>
              <a:t>Трансформаторні підстанції</a:t>
            </a: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52810" y="5251450"/>
            <a:ext cx="495300" cy="457200"/>
          </a:xfrm>
          <a:prstGeom prst="ellipse">
            <a:avLst/>
          </a:prstGeom>
          <a:solidFill>
            <a:srgbClr val="00FFFF"/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s-ES" sz="2800" u="none">
              <a:solidFill>
                <a:schemeClr val="bg2"/>
              </a:solidFill>
              <a:latin typeface="DIN-Bold" pitchFamily="34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99703" y="5397500"/>
            <a:ext cx="950751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200" b="1" u="none" dirty="0">
                <a:solidFill>
                  <a:srgbClr val="002060"/>
                </a:solidFill>
                <a:latin typeface="DIN-Bold" pitchFamily="34" charset="0"/>
              </a:rPr>
              <a:t>Підстанції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159941" y="4808538"/>
            <a:ext cx="228701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Розподільна мережа</a:t>
            </a:r>
            <a:endParaRPr lang="es-E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-Bold" pitchFamily="34" charset="0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95804" y="6470650"/>
            <a:ext cx="5778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V="1">
            <a:off x="306124" y="6623051"/>
            <a:ext cx="567531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897732" y="6318250"/>
            <a:ext cx="1323096" cy="41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uk-UA" sz="1000" u="none" dirty="0">
                <a:solidFill>
                  <a:srgbClr val="002060"/>
                </a:solidFill>
                <a:latin typeface="DIN-Bold" pitchFamily="34" charset="0"/>
              </a:rPr>
              <a:t>Електричні мережі</a:t>
            </a:r>
            <a:r>
              <a:rPr lang="ru-RU" sz="1000" u="none" dirty="0">
                <a:solidFill>
                  <a:srgbClr val="002060"/>
                </a:solidFill>
                <a:latin typeface="DIN-Bold" pitchFamily="34" charset="0"/>
              </a:rPr>
              <a:t> 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uk-UA" sz="1000" u="none" dirty="0">
                <a:solidFill>
                  <a:srgbClr val="002060"/>
                </a:solidFill>
                <a:latin typeface="DIN-Bold" pitchFamily="34" charset="0"/>
              </a:rPr>
              <a:t>Теплові мережі</a:t>
            </a:r>
            <a:endParaRPr lang="uk-UA" sz="1200" u="none" dirty="0">
              <a:solidFill>
                <a:srgbClr val="002060"/>
              </a:solidFill>
              <a:latin typeface="DIN-Bold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 rot="2260858">
            <a:off x="7410583" y="2844800"/>
            <a:ext cx="82550" cy="152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5460339" y="3843338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5059627" y="3779838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6646995" y="3546475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167314" y="4572008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6381760" y="4714884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7224845" y="4779963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77391" y="3800476"/>
            <a:ext cx="2371592" cy="917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31920" y="4211638"/>
            <a:ext cx="330200" cy="381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820342" y="4216400"/>
            <a:ext cx="139305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1800" b="1" u="none" dirty="0">
                <a:solidFill>
                  <a:srgbClr val="002060"/>
                </a:solidFill>
                <a:latin typeface="DIN-Bold" pitchFamily="34" charset="0"/>
              </a:rPr>
              <a:t>Споживачі</a:t>
            </a:r>
            <a:endParaRPr lang="es-ES" sz="1800" b="1" u="none" dirty="0">
              <a:solidFill>
                <a:srgbClr val="002060"/>
              </a:solidFill>
              <a:latin typeface="DIN-Bold" pitchFamily="34" charset="0"/>
            </a:endParaRPr>
          </a:p>
        </p:txBody>
      </p:sp>
      <p:sp>
        <p:nvSpPr>
          <p:cNvPr id="127006" name="Rectangle 30"/>
          <p:cNvSpPr>
            <a:spLocks noChangeArrowheads="1"/>
          </p:cNvSpPr>
          <p:nvPr/>
        </p:nvSpPr>
        <p:spPr bwMode="auto">
          <a:xfrm>
            <a:off x="309530" y="3784600"/>
            <a:ext cx="182842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-Bold" pitchFamily="34" charset="0"/>
              </a:rPr>
              <a:t>Навантаження</a:t>
            </a: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4583245" y="4918075"/>
            <a:ext cx="1651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8215445" y="3622675"/>
            <a:ext cx="1651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8628195" y="5299075"/>
            <a:ext cx="1651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5303838" y="5292725"/>
            <a:ext cx="1651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7011" name="Rectangle 35"/>
          <p:cNvSpPr>
            <a:spLocks noChangeArrowheads="1"/>
          </p:cNvSpPr>
          <p:nvPr/>
        </p:nvSpPr>
        <p:spPr bwMode="auto">
          <a:xfrm>
            <a:off x="154782" y="44451"/>
            <a:ext cx="96342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28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Енергозабезпечення</a:t>
            </a:r>
            <a:r>
              <a:rPr lang="en-US" sz="28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району міста на базі розосередженої </a:t>
            </a:r>
            <a:r>
              <a:rPr lang="uk-UA" sz="2800" b="1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енергостанції</a:t>
            </a:r>
            <a:r>
              <a:rPr lang="uk-UA" sz="28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defRPr/>
            </a:pPr>
            <a:r>
              <a:rPr lang="uk-UA" sz="24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(на прикладі </a:t>
            </a:r>
            <a:r>
              <a:rPr lang="uk-UA" sz="2400" b="1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кампусу</a:t>
            </a:r>
            <a:r>
              <a:rPr lang="uk-UA" sz="24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НТУУ “КПІ”)</a:t>
            </a:r>
            <a:r>
              <a:rPr lang="en-US" sz="24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uk-UA" sz="2400" b="1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sz="2400" b="1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uk-UA" sz="24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  <a:r>
              <a:rPr lang="en-US" sz="24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400" b="1" u="none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4445662" y="2413000"/>
            <a:ext cx="624284" cy="136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4679553" y="2413001"/>
            <a:ext cx="858176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 flipH="1" flipV="1">
            <a:off x="3898769" y="2413001"/>
            <a:ext cx="780785" cy="2519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H="1" flipV="1">
            <a:off x="4289161" y="2413000"/>
            <a:ext cx="949591" cy="2159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 flipV="1">
            <a:off x="5224727" y="2413001"/>
            <a:ext cx="1405070" cy="1223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 flipH="1" flipV="1">
            <a:off x="4756944" y="2413000"/>
            <a:ext cx="1696254" cy="23018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H="1" flipV="1">
            <a:off x="4913446" y="2413000"/>
            <a:ext cx="2340636" cy="2374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H="1">
            <a:off x="6395906" y="3995739"/>
            <a:ext cx="1092067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 flipH="1" flipV="1">
            <a:off x="5069947" y="2413001"/>
            <a:ext cx="3587485" cy="2951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 flipV="1">
            <a:off x="5615121" y="2268538"/>
            <a:ext cx="2574528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8" name="AutoShape 46"/>
          <p:cNvSpPr>
            <a:spLocks noChangeArrowheads="1"/>
          </p:cNvSpPr>
          <p:nvPr/>
        </p:nvSpPr>
        <p:spPr bwMode="auto">
          <a:xfrm>
            <a:off x="3434425" y="2052638"/>
            <a:ext cx="2182415" cy="360362"/>
          </a:xfrm>
          <a:prstGeom prst="flowChartTerminator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b="1" u="none">
                <a:solidFill>
                  <a:srgbClr val="008000"/>
                </a:solidFill>
              </a:rPr>
              <a:t>Оператор РЕС</a:t>
            </a:r>
            <a:endParaRPr lang="ru-RU" sz="1800" b="1" u="none">
              <a:solidFill>
                <a:srgbClr val="008000"/>
              </a:solidFill>
            </a:endParaRPr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7097581" y="2916238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6941079" y="3132138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H="1" flipV="1">
            <a:off x="5537729" y="2339975"/>
            <a:ext cx="1403350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 flipH="1" flipV="1">
            <a:off x="5615121" y="2195514"/>
            <a:ext cx="148246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H="1" flipV="1">
            <a:off x="4132660" y="2413001"/>
            <a:ext cx="1248569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 rot="2260858">
            <a:off x="5849012" y="4419600"/>
            <a:ext cx="82550" cy="152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6552406" y="4429125"/>
            <a:ext cx="165100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H="1" flipV="1">
            <a:off x="4836055" y="2413001"/>
            <a:ext cx="1793743" cy="2016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V="1">
            <a:off x="3587486" y="4716464"/>
            <a:ext cx="101467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 flipV="1">
            <a:off x="4602163" y="4213225"/>
            <a:ext cx="1092068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 flipV="1">
            <a:off x="5694231" y="4068763"/>
            <a:ext cx="388673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V="1">
            <a:off x="6082904" y="3995739"/>
            <a:ext cx="390392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6552406" y="3995738"/>
            <a:ext cx="773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6786298" y="3995738"/>
            <a:ext cx="773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6941080" y="3995738"/>
            <a:ext cx="15650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7176691" y="3924300"/>
            <a:ext cx="233892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 flipV="1">
            <a:off x="7410583" y="3924300"/>
            <a:ext cx="62256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>
            <a:off x="7799256" y="3636963"/>
            <a:ext cx="703394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>
            <a:off x="8502650" y="4500563"/>
            <a:ext cx="935567" cy="165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7799256" y="3563938"/>
            <a:ext cx="171635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 flipH="1" flipV="1">
            <a:off x="7799256" y="3563939"/>
            <a:ext cx="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0" name="Line 68"/>
          <p:cNvSpPr>
            <a:spLocks noChangeShapeType="1"/>
          </p:cNvSpPr>
          <p:nvPr/>
        </p:nvSpPr>
        <p:spPr bwMode="auto">
          <a:xfrm flipV="1">
            <a:off x="8110538" y="2916238"/>
            <a:ext cx="1248569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5615120" y="3563938"/>
            <a:ext cx="1559851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3274483" y="3636964"/>
            <a:ext cx="1638962" cy="5032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 flipV="1">
            <a:off x="4913445" y="3563939"/>
            <a:ext cx="701675" cy="714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 flipV="1">
            <a:off x="4679554" y="3708400"/>
            <a:ext cx="77390" cy="7207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5" name="Line 73"/>
          <p:cNvSpPr>
            <a:spLocks noChangeShapeType="1"/>
          </p:cNvSpPr>
          <p:nvPr/>
        </p:nvSpPr>
        <p:spPr bwMode="auto">
          <a:xfrm flipV="1">
            <a:off x="5381229" y="3563938"/>
            <a:ext cx="77390" cy="5762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 flipV="1">
            <a:off x="6239404" y="3563938"/>
            <a:ext cx="0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 flipH="1" flipV="1">
            <a:off x="5381229" y="4140201"/>
            <a:ext cx="79110" cy="2889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 flipH="1">
            <a:off x="4523052" y="4068763"/>
            <a:ext cx="1638962" cy="7921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 flipH="1" flipV="1">
            <a:off x="4679554" y="4429125"/>
            <a:ext cx="233892" cy="215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 flipH="1">
            <a:off x="4523052" y="4860926"/>
            <a:ext cx="0" cy="7921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>
            <a:off x="4756944" y="5003801"/>
            <a:ext cx="2418027" cy="73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 flipH="1" flipV="1">
            <a:off x="5771621" y="4284663"/>
            <a:ext cx="77391" cy="7921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>
            <a:off x="7097581" y="4787901"/>
            <a:ext cx="77390" cy="2889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>
            <a:off x="7097581" y="4787900"/>
            <a:ext cx="39039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7254081" y="4068764"/>
            <a:ext cx="233892" cy="7191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6162014" y="4068763"/>
            <a:ext cx="23389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>
            <a:off x="6316795" y="4068764"/>
            <a:ext cx="156501" cy="2873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>
            <a:off x="6239404" y="3563939"/>
            <a:ext cx="77391" cy="504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8999" name="Line 87"/>
          <p:cNvSpPr>
            <a:spLocks noChangeShapeType="1"/>
          </p:cNvSpPr>
          <p:nvPr/>
        </p:nvSpPr>
        <p:spPr bwMode="auto">
          <a:xfrm flipV="1">
            <a:off x="6473296" y="4356100"/>
            <a:ext cx="85817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0" name="Line 88"/>
          <p:cNvSpPr>
            <a:spLocks noChangeShapeType="1"/>
          </p:cNvSpPr>
          <p:nvPr/>
        </p:nvSpPr>
        <p:spPr bwMode="auto">
          <a:xfrm>
            <a:off x="4523052" y="5653089"/>
            <a:ext cx="4602163" cy="714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1" name="Line 89"/>
          <p:cNvSpPr>
            <a:spLocks noChangeShapeType="1"/>
          </p:cNvSpPr>
          <p:nvPr/>
        </p:nvSpPr>
        <p:spPr bwMode="auto">
          <a:xfrm>
            <a:off x="7174971" y="5076825"/>
            <a:ext cx="156502" cy="6111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8813933" y="5148263"/>
            <a:ext cx="233892" cy="5762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 flipV="1">
            <a:off x="7216246" y="5149850"/>
            <a:ext cx="1597687" cy="71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 flipV="1">
            <a:off x="6316796" y="4068763"/>
            <a:ext cx="937286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 flipH="1">
            <a:off x="7254081" y="3563939"/>
            <a:ext cx="467783" cy="504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 flipH="1">
            <a:off x="7721864" y="2844800"/>
            <a:ext cx="1637242" cy="7191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7" name="Line 95"/>
          <p:cNvSpPr>
            <a:spLocks noChangeShapeType="1"/>
          </p:cNvSpPr>
          <p:nvPr/>
        </p:nvSpPr>
        <p:spPr bwMode="auto">
          <a:xfrm>
            <a:off x="9438217" y="2844800"/>
            <a:ext cx="156502" cy="431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8" name="Line 96"/>
          <p:cNvSpPr>
            <a:spLocks noChangeShapeType="1"/>
          </p:cNvSpPr>
          <p:nvPr/>
        </p:nvSpPr>
        <p:spPr bwMode="auto">
          <a:xfrm>
            <a:off x="9594718" y="3276601"/>
            <a:ext cx="0" cy="360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09" name="Line 97"/>
          <p:cNvSpPr>
            <a:spLocks noChangeShapeType="1"/>
          </p:cNvSpPr>
          <p:nvPr/>
        </p:nvSpPr>
        <p:spPr bwMode="auto">
          <a:xfrm>
            <a:off x="7174971" y="3563939"/>
            <a:ext cx="1638962" cy="73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0" name="Line 98"/>
          <p:cNvSpPr>
            <a:spLocks noChangeShapeType="1"/>
          </p:cNvSpPr>
          <p:nvPr/>
        </p:nvSpPr>
        <p:spPr bwMode="auto">
          <a:xfrm>
            <a:off x="8813934" y="3636963"/>
            <a:ext cx="78078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1" name="Line 99"/>
          <p:cNvSpPr>
            <a:spLocks noChangeShapeType="1"/>
          </p:cNvSpPr>
          <p:nvPr/>
        </p:nvSpPr>
        <p:spPr bwMode="auto">
          <a:xfrm flipH="1" flipV="1">
            <a:off x="9125215" y="3636963"/>
            <a:ext cx="390393" cy="10080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2" name="Line 100"/>
          <p:cNvSpPr>
            <a:spLocks noChangeShapeType="1"/>
          </p:cNvSpPr>
          <p:nvPr/>
        </p:nvSpPr>
        <p:spPr bwMode="auto">
          <a:xfrm flipH="1" flipV="1">
            <a:off x="8502650" y="4572001"/>
            <a:ext cx="311283" cy="5762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3" name="Line 101"/>
          <p:cNvSpPr>
            <a:spLocks noChangeShapeType="1"/>
          </p:cNvSpPr>
          <p:nvPr/>
        </p:nvSpPr>
        <p:spPr bwMode="auto">
          <a:xfrm flipH="1" flipV="1">
            <a:off x="7721865" y="3563938"/>
            <a:ext cx="780785" cy="10080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4" name="Line 102"/>
          <p:cNvSpPr>
            <a:spLocks noChangeShapeType="1"/>
          </p:cNvSpPr>
          <p:nvPr/>
        </p:nvSpPr>
        <p:spPr bwMode="auto">
          <a:xfrm>
            <a:off x="4602162" y="2413001"/>
            <a:ext cx="1012958" cy="23034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5" name="Oval 103"/>
          <p:cNvSpPr>
            <a:spLocks noChangeArrowheads="1"/>
          </p:cNvSpPr>
          <p:nvPr/>
        </p:nvSpPr>
        <p:spPr bwMode="auto">
          <a:xfrm>
            <a:off x="5537729" y="4716463"/>
            <a:ext cx="233892" cy="2159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sz="1800" u="none">
              <a:solidFill>
                <a:srgbClr val="008000"/>
              </a:solidFill>
            </a:endParaRPr>
          </a:p>
        </p:txBody>
      </p:sp>
      <p:sp>
        <p:nvSpPr>
          <p:cNvPr id="39016" name="Line 104"/>
          <p:cNvSpPr>
            <a:spLocks noChangeShapeType="1"/>
          </p:cNvSpPr>
          <p:nvPr/>
        </p:nvSpPr>
        <p:spPr bwMode="auto">
          <a:xfrm flipV="1">
            <a:off x="8580041" y="4645025"/>
            <a:ext cx="935567" cy="71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7" name="Line 105"/>
          <p:cNvSpPr>
            <a:spLocks noChangeShapeType="1"/>
          </p:cNvSpPr>
          <p:nvPr/>
        </p:nvSpPr>
        <p:spPr bwMode="auto">
          <a:xfrm flipV="1">
            <a:off x="8229204" y="4213225"/>
            <a:ext cx="1129903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8" name="Line 106"/>
          <p:cNvSpPr>
            <a:spLocks noChangeShapeType="1"/>
          </p:cNvSpPr>
          <p:nvPr/>
        </p:nvSpPr>
        <p:spPr bwMode="auto">
          <a:xfrm>
            <a:off x="6629797" y="3060700"/>
            <a:ext cx="233892" cy="5032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19" name="Line 107"/>
          <p:cNvSpPr>
            <a:spLocks noChangeShapeType="1"/>
          </p:cNvSpPr>
          <p:nvPr/>
        </p:nvSpPr>
        <p:spPr bwMode="auto">
          <a:xfrm>
            <a:off x="6629798" y="3060700"/>
            <a:ext cx="101467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0" name="Line 108"/>
          <p:cNvSpPr>
            <a:spLocks noChangeShapeType="1"/>
          </p:cNvSpPr>
          <p:nvPr/>
        </p:nvSpPr>
        <p:spPr bwMode="auto">
          <a:xfrm flipH="1">
            <a:off x="7487973" y="3060700"/>
            <a:ext cx="156502" cy="5032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1" name="Line 109"/>
          <p:cNvSpPr>
            <a:spLocks noChangeShapeType="1"/>
          </p:cNvSpPr>
          <p:nvPr/>
        </p:nvSpPr>
        <p:spPr bwMode="auto">
          <a:xfrm>
            <a:off x="7565365" y="3421064"/>
            <a:ext cx="235611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2" name="Line 110"/>
          <p:cNvSpPr>
            <a:spLocks noChangeShapeType="1"/>
          </p:cNvSpPr>
          <p:nvPr/>
        </p:nvSpPr>
        <p:spPr bwMode="auto">
          <a:xfrm flipH="1">
            <a:off x="6863689" y="3419475"/>
            <a:ext cx="70167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3" name="Line 111"/>
          <p:cNvSpPr>
            <a:spLocks noChangeShapeType="1"/>
          </p:cNvSpPr>
          <p:nvPr/>
        </p:nvSpPr>
        <p:spPr bwMode="auto">
          <a:xfrm flipH="1" flipV="1">
            <a:off x="6707188" y="3132139"/>
            <a:ext cx="156502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024" name="Line 112"/>
          <p:cNvSpPr>
            <a:spLocks noChangeShapeType="1"/>
          </p:cNvSpPr>
          <p:nvPr/>
        </p:nvSpPr>
        <p:spPr bwMode="auto">
          <a:xfrm flipV="1">
            <a:off x="4211770" y="5724525"/>
            <a:ext cx="499255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>
            <a:off x="6096008" y="3571876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67512" y="3143248"/>
            <a:ext cx="165100" cy="1524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es-ES" sz="800" u="none">
                <a:solidFill>
                  <a:schemeClr val="bg2"/>
                </a:solidFill>
                <a:latin typeface="DIN-Bold" pitchFamily="34" charset="0"/>
              </a:rPr>
              <a:t>G</a:t>
            </a:r>
          </a:p>
        </p:txBody>
      </p:sp>
      <p:sp>
        <p:nvSpPr>
          <p:cNvPr id="115" name="Line 49"/>
          <p:cNvSpPr>
            <a:spLocks noChangeShapeType="1"/>
          </p:cNvSpPr>
          <p:nvPr/>
        </p:nvSpPr>
        <p:spPr bwMode="auto">
          <a:xfrm flipH="1" flipV="1">
            <a:off x="5453066" y="2428868"/>
            <a:ext cx="1214446" cy="714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446875" y="285750"/>
            <a:ext cx="379214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39113"/>
                </a:solidFill>
                <a:latin typeface="Times New Roman" pitchFamily="18" charset="0"/>
                <a:cs typeface="Times New Roman" pitchFamily="18" charset="0"/>
              </a:rPr>
              <a:t>Eco- Smart </a:t>
            </a:r>
            <a:r>
              <a:rPr lang="uk-UA" sz="3200" b="1" dirty="0">
                <a:solidFill>
                  <a:srgbClr val="139113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endParaRPr lang="ru-RU" sz="3200" b="1" dirty="0">
              <a:solidFill>
                <a:srgbClr val="1391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779985" y="928688"/>
            <a:ext cx="7893844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Комплексне використання розосереджених (відновлюваних та традиційних) джерел енергії для інтегрованих систем енергозабезпечення 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154782" y="2214564"/>
            <a:ext cx="9513126" cy="4470546"/>
            <a:chOff x="142843" y="2214553"/>
            <a:chExt cx="8946259" cy="4470974"/>
          </a:xfrm>
        </p:grpSpPr>
        <p:pic>
          <p:nvPicPr>
            <p:cNvPr id="9223" name="Рисунок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3" y="2500306"/>
              <a:ext cx="7143802" cy="392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5000628" y="2857551"/>
              <a:ext cx="857256" cy="1539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4286438"/>
              <a:ext cx="404815" cy="571555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860" y="4000661"/>
              <a:ext cx="928695" cy="962117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5207" y="4000661"/>
              <a:ext cx="1504961" cy="1108181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5" name="Рисунок 14" descr="372075.jpg"/>
            <p:cNvPicPr/>
            <p:nvPr/>
          </p:nvPicPr>
          <p:blipFill>
            <a:blip r:embed="rId6"/>
            <a:srcRect l="9179" t="5072" r="2576" b="5797"/>
            <a:stretch>
              <a:fillRect/>
            </a:stretch>
          </p:blipFill>
          <p:spPr>
            <a:xfrm>
              <a:off x="7286645" y="2857551"/>
              <a:ext cx="1079508" cy="785888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6" name="Рисунок 15" descr="22.jpg"/>
            <p:cNvPicPr/>
            <p:nvPr/>
          </p:nvPicPr>
          <p:blipFill>
            <a:blip r:embed="rId7"/>
            <a:srcRect b="32915"/>
            <a:stretch>
              <a:fillRect/>
            </a:stretch>
          </p:blipFill>
          <p:spPr>
            <a:xfrm>
              <a:off x="6429388" y="5572436"/>
              <a:ext cx="1785951" cy="785888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2500330"/>
              <a:ext cx="1643074" cy="1063727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9231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28992" y="5984594"/>
              <a:ext cx="447695" cy="51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88670" y="5795997"/>
              <a:ext cx="458368" cy="56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олилиния 19"/>
            <p:cNvSpPr/>
            <p:nvPr/>
          </p:nvSpPr>
          <p:spPr>
            <a:xfrm>
              <a:off x="3230553" y="6067783"/>
              <a:ext cx="198438" cy="76207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flipH="1">
              <a:off x="3857620" y="5572436"/>
              <a:ext cx="285752" cy="571555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flipH="1">
              <a:off x="3857621" y="6286899"/>
              <a:ext cx="1857388" cy="71445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 flipH="1" flipV="1">
              <a:off x="5429256" y="5500992"/>
              <a:ext cx="500067" cy="285777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flipH="1">
              <a:off x="6143636" y="6001102"/>
              <a:ext cx="285752" cy="142889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flipH="1">
              <a:off x="7000893" y="3071885"/>
              <a:ext cx="285752" cy="285777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786711" y="3714883"/>
              <a:ext cx="71438" cy="214333"/>
            </a:xfrm>
            <a:custGeom>
              <a:avLst/>
              <a:gdLst>
                <a:gd name="connsiteX0" fmla="*/ 0 w 50042"/>
                <a:gd name="connsiteY0" fmla="*/ 0 h 279780"/>
                <a:gd name="connsiteX1" fmla="*/ 47767 w 50042"/>
                <a:gd name="connsiteY1" fmla="*/ 184245 h 279780"/>
                <a:gd name="connsiteX2" fmla="*/ 13648 w 50042"/>
                <a:gd name="connsiteY2" fmla="*/ 279780 h 279780"/>
                <a:gd name="connsiteX3" fmla="*/ 13648 w 50042"/>
                <a:gd name="connsiteY3" fmla="*/ 279780 h 27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2" h="279780">
                  <a:moveTo>
                    <a:pt x="0" y="0"/>
                  </a:moveTo>
                  <a:cubicBezTo>
                    <a:pt x="22746" y="68807"/>
                    <a:pt x="45492" y="137615"/>
                    <a:pt x="47767" y="184245"/>
                  </a:cubicBezTo>
                  <a:cubicBezTo>
                    <a:pt x="50042" y="230875"/>
                    <a:pt x="13648" y="279780"/>
                    <a:pt x="13648" y="279780"/>
                  </a:cubicBezTo>
                  <a:lnTo>
                    <a:pt x="13648" y="279780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0" name="TextBox 34"/>
            <p:cNvSpPr txBox="1">
              <a:spLocks noChangeArrowheads="1"/>
            </p:cNvSpPr>
            <p:nvPr/>
          </p:nvSpPr>
          <p:spPr bwMode="auto">
            <a:xfrm>
              <a:off x="2500298" y="2357430"/>
              <a:ext cx="142876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2060"/>
                  </a:solidFill>
                  <a:latin typeface="Calibri" pitchFamily="34" charset="0"/>
                </a:rPr>
                <a:t>Smart-</a:t>
              </a:r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модуль контролю та управління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14612" y="3714883"/>
              <a:ext cx="785819" cy="142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2" name="TextBox 36"/>
            <p:cNvSpPr txBox="1">
              <a:spLocks noChangeArrowheads="1"/>
            </p:cNvSpPr>
            <p:nvPr/>
          </p:nvSpPr>
          <p:spPr bwMode="auto">
            <a:xfrm>
              <a:off x="4637943" y="2692630"/>
              <a:ext cx="1302379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Лікарня </a:t>
              </a:r>
            </a:p>
            <a:p>
              <a:pPr algn="ctr"/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(з власною генерацією)</a:t>
              </a: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43" name="TextBox 38"/>
            <p:cNvSpPr txBox="1">
              <a:spLocks noChangeArrowheads="1"/>
            </p:cNvSpPr>
            <p:nvPr/>
          </p:nvSpPr>
          <p:spPr bwMode="auto">
            <a:xfrm>
              <a:off x="7572397" y="2632170"/>
              <a:ext cx="500067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ТЕЦ 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 rot="16200000" flipV="1">
              <a:off x="5250640" y="821546"/>
              <a:ext cx="500110" cy="3571901"/>
            </a:xfrm>
            <a:custGeom>
              <a:avLst/>
              <a:gdLst>
                <a:gd name="connsiteX0" fmla="*/ 0 w 50042"/>
                <a:gd name="connsiteY0" fmla="*/ 0 h 279780"/>
                <a:gd name="connsiteX1" fmla="*/ 47767 w 50042"/>
                <a:gd name="connsiteY1" fmla="*/ 184245 h 279780"/>
                <a:gd name="connsiteX2" fmla="*/ 13648 w 50042"/>
                <a:gd name="connsiteY2" fmla="*/ 279780 h 279780"/>
                <a:gd name="connsiteX3" fmla="*/ 13648 w 50042"/>
                <a:gd name="connsiteY3" fmla="*/ 279780 h 27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2" h="279780">
                  <a:moveTo>
                    <a:pt x="0" y="0"/>
                  </a:moveTo>
                  <a:cubicBezTo>
                    <a:pt x="22746" y="68807"/>
                    <a:pt x="45492" y="137615"/>
                    <a:pt x="47767" y="184245"/>
                  </a:cubicBezTo>
                  <a:cubicBezTo>
                    <a:pt x="50042" y="230875"/>
                    <a:pt x="13648" y="279780"/>
                    <a:pt x="13648" y="279780"/>
                  </a:cubicBezTo>
                  <a:lnTo>
                    <a:pt x="13648" y="279780"/>
                  </a:lnTo>
                </a:path>
              </a:pathLst>
            </a:custGeom>
            <a:ln w="254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5" name="TextBox 41"/>
            <p:cNvSpPr txBox="1">
              <a:spLocks noChangeArrowheads="1"/>
            </p:cNvSpPr>
            <p:nvPr/>
          </p:nvSpPr>
          <p:spPr bwMode="auto">
            <a:xfrm>
              <a:off x="142843" y="4143554"/>
              <a:ext cx="500067" cy="4617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Заводи та фабрики </a:t>
              </a:r>
              <a:endParaRPr lang="ru-RU" sz="8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86050" y="5215215"/>
              <a:ext cx="285752" cy="107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47" name="TextBox 42"/>
            <p:cNvSpPr txBox="1">
              <a:spLocks noChangeArrowheads="1"/>
            </p:cNvSpPr>
            <p:nvPr/>
          </p:nvSpPr>
          <p:spPr bwMode="auto">
            <a:xfrm>
              <a:off x="2736584" y="5072337"/>
              <a:ext cx="780323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Індивідуальна забудова</a:t>
              </a: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48" name="TextBox 44"/>
            <p:cNvSpPr txBox="1">
              <a:spLocks noChangeArrowheads="1"/>
            </p:cNvSpPr>
            <p:nvPr/>
          </p:nvSpPr>
          <p:spPr bwMode="auto">
            <a:xfrm>
              <a:off x="3500430" y="4857759"/>
              <a:ext cx="857256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Накопичувачі електроенергії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49" name="TextBox 45"/>
            <p:cNvSpPr txBox="1">
              <a:spLocks noChangeArrowheads="1"/>
            </p:cNvSpPr>
            <p:nvPr/>
          </p:nvSpPr>
          <p:spPr bwMode="auto">
            <a:xfrm>
              <a:off x="4071934" y="4071941"/>
              <a:ext cx="571504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Сонячні панелі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29388" y="5193199"/>
              <a:ext cx="846285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Багатоквартирні будинки</a:t>
              </a: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51" name="TextBox 47"/>
            <p:cNvSpPr txBox="1">
              <a:spLocks noChangeArrowheads="1"/>
            </p:cNvSpPr>
            <p:nvPr/>
          </p:nvSpPr>
          <p:spPr bwMode="auto">
            <a:xfrm>
              <a:off x="2500298" y="3786189"/>
              <a:ext cx="1143008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Вітряні турбіни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52" name="TextBox 48"/>
            <p:cNvSpPr txBox="1">
              <a:spLocks noChangeArrowheads="1"/>
            </p:cNvSpPr>
            <p:nvPr/>
          </p:nvSpPr>
          <p:spPr bwMode="auto">
            <a:xfrm>
              <a:off x="3923563" y="5786785"/>
              <a:ext cx="714380" cy="4617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2060"/>
                  </a:solidFill>
                  <a:latin typeface="Calibri" pitchFamily="34" charset="0"/>
                </a:rPr>
                <a:t>Smart-House</a:t>
              </a:r>
            </a:p>
            <a:p>
              <a:pPr algn="ctr"/>
              <a:r>
                <a:rPr lang="en-US" sz="1000" b="1" dirty="0">
                  <a:solidFill>
                    <a:srgbClr val="002060"/>
                  </a:solidFill>
                  <a:latin typeface="Calibri" pitchFamily="34" charset="0"/>
                </a:rPr>
                <a:t>(</a:t>
              </a:r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з власною генерацією </a:t>
              </a:r>
              <a:r>
                <a:rPr lang="en-US" sz="1000" b="1" dirty="0">
                  <a:solidFill>
                    <a:srgbClr val="002060"/>
                  </a:solidFill>
                  <a:latin typeface="Calibri" pitchFamily="34" charset="0"/>
                </a:rPr>
                <a:t>)</a:t>
              </a: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 flipH="1">
              <a:off x="7500959" y="5143770"/>
              <a:ext cx="285752" cy="357222"/>
            </a:xfrm>
            <a:custGeom>
              <a:avLst/>
              <a:gdLst>
                <a:gd name="connsiteX0" fmla="*/ 0 w 118754"/>
                <a:gd name="connsiteY0" fmla="*/ 0 h 95002"/>
                <a:gd name="connsiteX1" fmla="*/ 118754 w 118754"/>
                <a:gd name="connsiteY1" fmla="*/ 95002 h 95002"/>
                <a:gd name="connsiteX2" fmla="*/ 118754 w 118754"/>
                <a:gd name="connsiteY2" fmla="*/ 95002 h 9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754" h="95002">
                  <a:moveTo>
                    <a:pt x="0" y="0"/>
                  </a:moveTo>
                  <a:lnTo>
                    <a:pt x="118754" y="95002"/>
                  </a:lnTo>
                  <a:lnTo>
                    <a:pt x="118754" y="95002"/>
                  </a:ln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254" name="TextBox 50"/>
            <p:cNvSpPr txBox="1">
              <a:spLocks noChangeArrowheads="1"/>
            </p:cNvSpPr>
            <p:nvPr/>
          </p:nvSpPr>
          <p:spPr bwMode="auto">
            <a:xfrm>
              <a:off x="1714479" y="6143643"/>
              <a:ext cx="1071571" cy="4617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2060"/>
                  </a:solidFill>
                  <a:latin typeface="Calibri" pitchFamily="34" charset="0"/>
                </a:rPr>
                <a:t>Smart-Office</a:t>
              </a:r>
            </a:p>
            <a:p>
              <a:pPr algn="ctr"/>
              <a:r>
                <a:rPr lang="en-US" sz="1000" b="1">
                  <a:solidFill>
                    <a:srgbClr val="002060"/>
                  </a:solidFill>
                  <a:latin typeface="Calibri" pitchFamily="34" charset="0"/>
                </a:rPr>
                <a:t>(</a:t>
              </a:r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з власною генерацією </a:t>
              </a:r>
              <a:r>
                <a:rPr lang="en-US" sz="1000" b="1">
                  <a:solidFill>
                    <a:srgbClr val="002060"/>
                  </a:solidFill>
                  <a:latin typeface="Calibri" pitchFamily="34" charset="0"/>
                </a:rPr>
                <a:t>)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pic>
          <p:nvPicPr>
            <p:cNvPr id="42" name="Рисунок 41" descr="g2010034.jpg"/>
            <p:cNvPicPr>
              <a:picLocks noChangeAspect="1"/>
            </p:cNvPicPr>
            <p:nvPr/>
          </p:nvPicPr>
          <p:blipFill>
            <a:blip r:embed="rId11"/>
            <a:srcRect l="46874" r="14523" b="41176"/>
            <a:stretch>
              <a:fillRect/>
            </a:stretch>
          </p:blipFill>
          <p:spPr>
            <a:xfrm>
              <a:off x="428595" y="5072326"/>
              <a:ext cx="1214447" cy="1306637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153802" y="6215453"/>
              <a:ext cx="214315" cy="1539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57" name="TextBox 53"/>
            <p:cNvSpPr txBox="1">
              <a:spLocks noChangeArrowheads="1"/>
            </p:cNvSpPr>
            <p:nvPr/>
          </p:nvSpPr>
          <p:spPr bwMode="auto">
            <a:xfrm>
              <a:off x="3571868" y="6490220"/>
              <a:ext cx="785819" cy="1539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Теплові насоси</a:t>
              </a:r>
              <a:endParaRPr lang="ru-RU" sz="1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58" name="TextBox 54"/>
            <p:cNvSpPr txBox="1">
              <a:spLocks noChangeArrowheads="1"/>
            </p:cNvSpPr>
            <p:nvPr/>
          </p:nvSpPr>
          <p:spPr bwMode="auto">
            <a:xfrm>
              <a:off x="5429256" y="6377721"/>
              <a:ext cx="928695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>
                  <a:solidFill>
                    <a:srgbClr val="002060"/>
                  </a:solidFill>
                  <a:latin typeface="Calibri" pitchFamily="34" charset="0"/>
                </a:rPr>
                <a:t>Накопичувачі тепла</a:t>
              </a:r>
              <a:endParaRPr lang="ru-RU" sz="10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259" name="TextBox 55"/>
            <p:cNvSpPr txBox="1">
              <a:spLocks noChangeArrowheads="1"/>
            </p:cNvSpPr>
            <p:nvPr/>
          </p:nvSpPr>
          <p:spPr bwMode="auto">
            <a:xfrm>
              <a:off x="7803219" y="5183042"/>
              <a:ext cx="1285883" cy="307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Завод </a:t>
              </a:r>
              <a:r>
                <a:rPr lang="uk-UA" sz="1000" b="1" dirty="0" smtClean="0">
                  <a:solidFill>
                    <a:srgbClr val="002060"/>
                  </a:solidFill>
                  <a:latin typeface="Calibri" pitchFamily="34" charset="0"/>
                </a:rPr>
                <a:t>з переробки </a:t>
              </a:r>
              <a:endParaRPr lang="en-US" sz="1000" b="1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вторинної сировини</a:t>
              </a:r>
            </a:p>
          </p:txBody>
        </p:sp>
        <p:sp>
          <p:nvSpPr>
            <p:cNvPr id="9260" name="TextBox 56"/>
            <p:cNvSpPr txBox="1">
              <a:spLocks noChangeArrowheads="1"/>
            </p:cNvSpPr>
            <p:nvPr/>
          </p:nvSpPr>
          <p:spPr bwMode="auto">
            <a:xfrm>
              <a:off x="6814070" y="6429395"/>
              <a:ext cx="1214447" cy="1539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1000" b="1" dirty="0">
                  <a:solidFill>
                    <a:srgbClr val="002060"/>
                  </a:solidFill>
                  <a:latin typeface="Calibri" pitchFamily="34" charset="0"/>
                </a:rPr>
                <a:t>Накопичувачі біогазу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2214553"/>
              <a:ext cx="404816" cy="571555"/>
            </a:xfrm>
            <a:prstGeom prst="rect">
              <a:avLst/>
            </a:prstGeom>
            <a:ln w="38100" cap="sq" cmpd="sng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49" name="Полилиния 48"/>
            <p:cNvSpPr/>
            <p:nvPr/>
          </p:nvSpPr>
          <p:spPr>
            <a:xfrm>
              <a:off x="6740541" y="4561102"/>
              <a:ext cx="436566" cy="74619"/>
            </a:xfrm>
            <a:custGeom>
              <a:avLst/>
              <a:gdLst>
                <a:gd name="connsiteX0" fmla="*/ 435935 w 435935"/>
                <a:gd name="connsiteY0" fmla="*/ 0 h 74428"/>
                <a:gd name="connsiteX1" fmla="*/ 0 w 435935"/>
                <a:gd name="connsiteY1" fmla="*/ 74428 h 7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935" h="74428">
                  <a:moveTo>
                    <a:pt x="435935" y="0"/>
                  </a:moveTo>
                  <a:cubicBezTo>
                    <a:pt x="251637" y="30125"/>
                    <a:pt x="60251" y="69112"/>
                    <a:pt x="0" y="74428"/>
                  </a:cubicBezTo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6146811" y="5213627"/>
              <a:ext cx="233365" cy="315943"/>
            </a:xfrm>
            <a:custGeom>
              <a:avLst/>
              <a:gdLst>
                <a:gd name="connsiteX0" fmla="*/ 232145 w 232145"/>
                <a:gd name="connsiteY0" fmla="*/ 315432 h 315432"/>
                <a:gd name="connsiteX1" fmla="*/ 30126 w 232145"/>
                <a:gd name="connsiteY1" fmla="*/ 49618 h 315432"/>
                <a:gd name="connsiteX2" fmla="*/ 51391 w 232145"/>
                <a:gd name="connsiteY2" fmla="*/ 17721 h 315432"/>
                <a:gd name="connsiteX3" fmla="*/ 51391 w 232145"/>
                <a:gd name="connsiteY3" fmla="*/ 17721 h 31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45" h="315432">
                  <a:moveTo>
                    <a:pt x="232145" y="315432"/>
                  </a:moveTo>
                  <a:cubicBezTo>
                    <a:pt x="146198" y="207334"/>
                    <a:pt x="60252" y="99236"/>
                    <a:pt x="30126" y="49618"/>
                  </a:cubicBezTo>
                  <a:cubicBezTo>
                    <a:pt x="0" y="0"/>
                    <a:pt x="51391" y="17721"/>
                    <a:pt x="51391" y="17721"/>
                  </a:cubicBezTo>
                  <a:lnTo>
                    <a:pt x="51391" y="17721"/>
                  </a:ln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290083" y="5188225"/>
              <a:ext cx="117476" cy="319119"/>
            </a:xfrm>
            <a:custGeom>
              <a:avLst/>
              <a:gdLst>
                <a:gd name="connsiteX0" fmla="*/ 116958 w 116958"/>
                <a:gd name="connsiteY0" fmla="*/ 0 h 318977"/>
                <a:gd name="connsiteX1" fmla="*/ 0 w 116958"/>
                <a:gd name="connsiteY1" fmla="*/ 318977 h 31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58" h="318977">
                  <a:moveTo>
                    <a:pt x="116958" y="0"/>
                  </a:moveTo>
                  <a:lnTo>
                    <a:pt x="0" y="318977"/>
                  </a:ln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280162" y="3806967"/>
              <a:ext cx="100014" cy="446131"/>
            </a:xfrm>
            <a:custGeom>
              <a:avLst/>
              <a:gdLst>
                <a:gd name="connsiteX0" fmla="*/ 14177 w 99238"/>
                <a:gd name="connsiteY0" fmla="*/ 446567 h 446567"/>
                <a:gd name="connsiteX1" fmla="*/ 14177 w 99238"/>
                <a:gd name="connsiteY1" fmla="*/ 191386 h 446567"/>
                <a:gd name="connsiteX2" fmla="*/ 99238 w 99238"/>
                <a:gd name="connsiteY2" fmla="*/ 0 h 4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38" h="446567">
                  <a:moveTo>
                    <a:pt x="14177" y="446567"/>
                  </a:moveTo>
                  <a:cubicBezTo>
                    <a:pt x="7088" y="356190"/>
                    <a:pt x="0" y="265814"/>
                    <a:pt x="14177" y="191386"/>
                  </a:cubicBezTo>
                  <a:cubicBezTo>
                    <a:pt x="28354" y="116958"/>
                    <a:pt x="63796" y="58479"/>
                    <a:pt x="99238" y="0"/>
                  </a:cubicBez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433755" y="4742095"/>
              <a:ext cx="2392379" cy="658875"/>
            </a:xfrm>
            <a:custGeom>
              <a:avLst/>
              <a:gdLst>
                <a:gd name="connsiteX0" fmla="*/ 2392326 w 2392326"/>
                <a:gd name="connsiteY0" fmla="*/ 435935 h 659219"/>
                <a:gd name="connsiteX1" fmla="*/ 1658679 w 2392326"/>
                <a:gd name="connsiteY1" fmla="*/ 0 h 659219"/>
                <a:gd name="connsiteX2" fmla="*/ 744279 w 2392326"/>
                <a:gd name="connsiteY2" fmla="*/ 435935 h 659219"/>
                <a:gd name="connsiteX3" fmla="*/ 0 w 2392326"/>
                <a:gd name="connsiteY3" fmla="*/ 659219 h 659219"/>
                <a:gd name="connsiteX4" fmla="*/ 0 w 2392326"/>
                <a:gd name="connsiteY4" fmla="*/ 659219 h 6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326" h="659219">
                  <a:moveTo>
                    <a:pt x="2392326" y="435935"/>
                  </a:moveTo>
                  <a:cubicBezTo>
                    <a:pt x="2162839" y="217967"/>
                    <a:pt x="1933353" y="0"/>
                    <a:pt x="1658679" y="0"/>
                  </a:cubicBezTo>
                  <a:cubicBezTo>
                    <a:pt x="1384005" y="0"/>
                    <a:pt x="1020726" y="326065"/>
                    <a:pt x="744279" y="435935"/>
                  </a:cubicBezTo>
                  <a:cubicBezTo>
                    <a:pt x="467833" y="545805"/>
                    <a:pt x="0" y="659219"/>
                    <a:pt x="0" y="659219"/>
                  </a:cubicBezTo>
                  <a:lnTo>
                    <a:pt x="0" y="659219"/>
                  </a:lnTo>
                </a:path>
              </a:pathLst>
            </a:custGeom>
            <a:ln w="25400">
              <a:solidFill>
                <a:srgbClr val="ECC7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9" name="Text Box 5"/>
          <p:cNvSpPr txBox="1">
            <a:spLocks noChangeArrowheads="1"/>
          </p:cNvSpPr>
          <p:nvPr/>
        </p:nvSpPr>
        <p:spPr bwMode="auto">
          <a:xfrm>
            <a:off x="3583772" y="4143380"/>
            <a:ext cx="17978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0738" eaLnBrk="0" hangingPunct="0">
              <a:spcAft>
                <a:spcPct val="15000"/>
              </a:spcAft>
            </a:pPr>
            <a:r>
              <a:rPr lang="en-US" sz="2400" dirty="0">
                <a:solidFill>
                  <a:srgbClr val="00549C"/>
                </a:solidFill>
                <a:latin typeface="Brush Script"/>
              </a:rPr>
              <a:t>Thank You</a:t>
            </a:r>
          </a:p>
        </p:txBody>
      </p:sp>
      <p:sp>
        <p:nvSpPr>
          <p:cNvPr id="455690" name="Text Box 6"/>
          <p:cNvSpPr txBox="1">
            <a:spLocks noChangeArrowheads="1"/>
          </p:cNvSpPr>
          <p:nvPr/>
        </p:nvSpPr>
        <p:spPr bwMode="auto">
          <a:xfrm>
            <a:off x="5699381" y="4164013"/>
            <a:ext cx="134318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0738" eaLnBrk="0" hangingPunct="0">
              <a:spcAft>
                <a:spcPct val="15000"/>
              </a:spcAft>
            </a:pPr>
            <a:r>
              <a:rPr lang="en-US" sz="2400" dirty="0">
                <a:solidFill>
                  <a:srgbClr val="400097"/>
                </a:solidFill>
                <a:latin typeface="Rockwell" pitchFamily="18" charset="0"/>
              </a:rPr>
              <a:t>Merci</a:t>
            </a:r>
          </a:p>
        </p:txBody>
      </p:sp>
      <p:sp>
        <p:nvSpPr>
          <p:cNvPr id="455691" name="Text Box 7"/>
          <p:cNvSpPr txBox="1">
            <a:spLocks noChangeArrowheads="1"/>
          </p:cNvSpPr>
          <p:nvPr/>
        </p:nvSpPr>
        <p:spPr bwMode="auto">
          <a:xfrm>
            <a:off x="1914119" y="4260854"/>
            <a:ext cx="164584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800" dirty="0">
                <a:latin typeface="Verdana" pitchFamily="34" charset="0"/>
              </a:rPr>
              <a:t>Grazie</a:t>
            </a:r>
          </a:p>
        </p:txBody>
      </p:sp>
      <p:sp>
        <p:nvSpPr>
          <p:cNvPr id="455692" name="Text Box 8"/>
          <p:cNvSpPr txBox="1">
            <a:spLocks noChangeArrowheads="1"/>
          </p:cNvSpPr>
          <p:nvPr/>
        </p:nvSpPr>
        <p:spPr bwMode="auto">
          <a:xfrm>
            <a:off x="6003811" y="214291"/>
            <a:ext cx="1503098" cy="52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3400" dirty="0">
                <a:solidFill>
                  <a:srgbClr val="800044"/>
                </a:solidFill>
                <a:latin typeface="Garamond" pitchFamily="18" charset="0"/>
              </a:rPr>
              <a:t>Gracias</a:t>
            </a:r>
          </a:p>
        </p:txBody>
      </p:sp>
      <p:sp>
        <p:nvSpPr>
          <p:cNvPr id="455693" name="Text Box 9"/>
          <p:cNvSpPr txBox="1">
            <a:spLocks noChangeArrowheads="1"/>
          </p:cNvSpPr>
          <p:nvPr/>
        </p:nvSpPr>
        <p:spPr bwMode="auto">
          <a:xfrm>
            <a:off x="7494881" y="3181352"/>
            <a:ext cx="1637242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0738" eaLnBrk="0" hangingPunct="0">
              <a:spcAft>
                <a:spcPct val="15000"/>
              </a:spcAft>
            </a:pPr>
            <a:r>
              <a:rPr lang="en-US" sz="2400" dirty="0">
                <a:solidFill>
                  <a:srgbClr val="004C6D"/>
                </a:solidFill>
                <a:latin typeface="Comic Sans MS" pitchFamily="66" charset="0"/>
              </a:rPr>
              <a:t>Obrigado</a:t>
            </a:r>
          </a:p>
        </p:txBody>
      </p:sp>
      <p:sp>
        <p:nvSpPr>
          <p:cNvPr id="455694" name="Text Box 10"/>
          <p:cNvSpPr txBox="1">
            <a:spLocks noChangeArrowheads="1"/>
          </p:cNvSpPr>
          <p:nvPr/>
        </p:nvSpPr>
        <p:spPr bwMode="auto">
          <a:xfrm>
            <a:off x="5957358" y="3263881"/>
            <a:ext cx="10335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2000" dirty="0" err="1">
                <a:solidFill>
                  <a:srgbClr val="005100"/>
                </a:solidFill>
                <a:latin typeface="Nimrod"/>
              </a:rPr>
              <a:t>Danke</a:t>
            </a:r>
            <a:endParaRPr lang="en-US" sz="2000" dirty="0">
              <a:solidFill>
                <a:srgbClr val="005100"/>
              </a:solidFill>
              <a:latin typeface="Nimrod"/>
            </a:endParaRPr>
          </a:p>
        </p:txBody>
      </p:sp>
      <p:pic>
        <p:nvPicPr>
          <p:cNvPr id="4556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95" y="2000240"/>
            <a:ext cx="181266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085" y="2398243"/>
            <a:ext cx="3637385" cy="3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97" name="Text Box 13"/>
          <p:cNvSpPr txBox="1">
            <a:spLocks noChangeArrowheads="1"/>
          </p:cNvSpPr>
          <p:nvPr/>
        </p:nvSpPr>
        <p:spPr bwMode="auto">
          <a:xfrm>
            <a:off x="7173313" y="2815706"/>
            <a:ext cx="875334" cy="1846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Japanese</a:t>
            </a:r>
          </a:p>
        </p:txBody>
      </p:sp>
      <p:sp>
        <p:nvSpPr>
          <p:cNvPr id="455698" name="Text Box 14"/>
          <p:cNvSpPr txBox="1">
            <a:spLocks noChangeArrowheads="1"/>
          </p:cNvSpPr>
          <p:nvPr/>
        </p:nvSpPr>
        <p:spPr bwMode="auto">
          <a:xfrm>
            <a:off x="4165322" y="4616464"/>
            <a:ext cx="73779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English</a:t>
            </a:r>
          </a:p>
        </p:txBody>
      </p:sp>
      <p:sp>
        <p:nvSpPr>
          <p:cNvPr id="455699" name="Text Box 15"/>
          <p:cNvSpPr txBox="1">
            <a:spLocks noChangeArrowheads="1"/>
          </p:cNvSpPr>
          <p:nvPr/>
        </p:nvSpPr>
        <p:spPr bwMode="auto">
          <a:xfrm>
            <a:off x="5964217" y="4622805"/>
            <a:ext cx="918369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French</a:t>
            </a:r>
          </a:p>
        </p:txBody>
      </p:sp>
      <p:sp>
        <p:nvSpPr>
          <p:cNvPr id="455700" name="Text Box 16"/>
          <p:cNvSpPr txBox="1">
            <a:spLocks noChangeArrowheads="1"/>
          </p:cNvSpPr>
          <p:nvPr/>
        </p:nvSpPr>
        <p:spPr bwMode="auto">
          <a:xfrm>
            <a:off x="935537" y="2295515"/>
            <a:ext cx="1083469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Russian</a:t>
            </a:r>
          </a:p>
        </p:txBody>
      </p:sp>
      <p:sp>
        <p:nvSpPr>
          <p:cNvPr id="455701" name="Text Box 17"/>
          <p:cNvSpPr txBox="1">
            <a:spLocks noChangeArrowheads="1"/>
          </p:cNvSpPr>
          <p:nvPr/>
        </p:nvSpPr>
        <p:spPr bwMode="auto">
          <a:xfrm>
            <a:off x="5971116" y="3602040"/>
            <a:ext cx="91665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German</a:t>
            </a:r>
          </a:p>
        </p:txBody>
      </p:sp>
      <p:sp>
        <p:nvSpPr>
          <p:cNvPr id="455702" name="Text Box 18"/>
          <p:cNvSpPr txBox="1">
            <a:spLocks noChangeArrowheads="1"/>
          </p:cNvSpPr>
          <p:nvPr/>
        </p:nvSpPr>
        <p:spPr bwMode="auto">
          <a:xfrm>
            <a:off x="2390501" y="4551367"/>
            <a:ext cx="732631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>
                <a:solidFill>
                  <a:srgbClr val="0033CC"/>
                </a:solidFill>
              </a:rPr>
              <a:t>Italian</a:t>
            </a:r>
          </a:p>
        </p:txBody>
      </p:sp>
      <p:sp>
        <p:nvSpPr>
          <p:cNvPr id="455703" name="Text Box 19"/>
          <p:cNvSpPr txBox="1">
            <a:spLocks noChangeArrowheads="1"/>
          </p:cNvSpPr>
          <p:nvPr/>
        </p:nvSpPr>
        <p:spPr bwMode="auto">
          <a:xfrm>
            <a:off x="6487072" y="744520"/>
            <a:ext cx="699955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Spanish</a:t>
            </a:r>
          </a:p>
        </p:txBody>
      </p:sp>
      <p:sp>
        <p:nvSpPr>
          <p:cNvPr id="455704" name="Text Box 20"/>
          <p:cNvSpPr txBox="1">
            <a:spLocks noChangeArrowheads="1"/>
          </p:cNvSpPr>
          <p:nvPr/>
        </p:nvSpPr>
        <p:spPr bwMode="auto">
          <a:xfrm>
            <a:off x="7470804" y="3602040"/>
            <a:ext cx="1645841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Brazilian Portuguese</a:t>
            </a:r>
          </a:p>
        </p:txBody>
      </p:sp>
      <p:sp>
        <p:nvSpPr>
          <p:cNvPr id="455705" name="Text Box 22"/>
          <p:cNvSpPr txBox="1">
            <a:spLocks noChangeArrowheads="1"/>
          </p:cNvSpPr>
          <p:nvPr/>
        </p:nvSpPr>
        <p:spPr bwMode="auto">
          <a:xfrm>
            <a:off x="3714742" y="2101842"/>
            <a:ext cx="1296723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Ukraine</a:t>
            </a:r>
          </a:p>
        </p:txBody>
      </p:sp>
      <p:sp>
        <p:nvSpPr>
          <p:cNvPr id="455706" name="Text Box 23"/>
          <p:cNvSpPr txBox="1">
            <a:spLocks noChangeArrowheads="1"/>
          </p:cNvSpPr>
          <p:nvPr/>
        </p:nvSpPr>
        <p:spPr bwMode="auto">
          <a:xfrm>
            <a:off x="464313" y="3624259"/>
            <a:ext cx="1625203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Traditional Chinese</a:t>
            </a:r>
          </a:p>
        </p:txBody>
      </p:sp>
      <p:sp>
        <p:nvSpPr>
          <p:cNvPr id="455707" name="Text Box 24"/>
          <p:cNvSpPr txBox="1">
            <a:spLocks noChangeArrowheads="1"/>
          </p:cNvSpPr>
          <p:nvPr/>
        </p:nvSpPr>
        <p:spPr bwMode="auto">
          <a:xfrm>
            <a:off x="4039786" y="3162294"/>
            <a:ext cx="1589088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>
                <a:solidFill>
                  <a:srgbClr val="0033CC"/>
                </a:solidFill>
              </a:rPr>
              <a:t>Simplified Chinese</a:t>
            </a:r>
          </a:p>
        </p:txBody>
      </p:sp>
      <p:pic>
        <p:nvPicPr>
          <p:cNvPr id="455708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6480" y="2643183"/>
            <a:ext cx="117289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709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13" y="2928934"/>
            <a:ext cx="135691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710" name="Picture 27"/>
          <p:cNvPicPr>
            <a:picLocks noChangeAspect="1" noChangeArrowheads="1"/>
          </p:cNvPicPr>
          <p:nvPr/>
        </p:nvPicPr>
        <p:blipFill>
          <a:blip r:embed="rId7"/>
          <a:srcRect b="38566"/>
          <a:stretch>
            <a:fillRect/>
          </a:stretch>
        </p:blipFill>
        <p:spPr bwMode="auto">
          <a:xfrm>
            <a:off x="619095" y="785795"/>
            <a:ext cx="148246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711" name="Text Box 28"/>
          <p:cNvSpPr txBox="1">
            <a:spLocks noChangeArrowheads="1"/>
          </p:cNvSpPr>
          <p:nvPr/>
        </p:nvSpPr>
        <p:spPr bwMode="auto">
          <a:xfrm>
            <a:off x="763558" y="1071544"/>
            <a:ext cx="1164298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Hindi</a:t>
            </a:r>
          </a:p>
        </p:txBody>
      </p:sp>
      <p:pic>
        <p:nvPicPr>
          <p:cNvPr id="455712" name="Picture 29"/>
          <p:cNvPicPr>
            <a:picLocks noChangeAspect="1" noChangeArrowheads="1"/>
          </p:cNvPicPr>
          <p:nvPr/>
        </p:nvPicPr>
        <p:blipFill>
          <a:blip r:embed="rId8"/>
          <a:srcRect l="5794" b="29004"/>
          <a:stretch>
            <a:fillRect/>
          </a:stretch>
        </p:blipFill>
        <p:spPr bwMode="auto">
          <a:xfrm>
            <a:off x="541704" y="4235452"/>
            <a:ext cx="1398191" cy="4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713" name="Text Box 30"/>
          <p:cNvSpPr txBox="1">
            <a:spLocks noChangeArrowheads="1"/>
          </p:cNvSpPr>
          <p:nvPr/>
        </p:nvSpPr>
        <p:spPr bwMode="auto">
          <a:xfrm>
            <a:off x="665140" y="4643446"/>
            <a:ext cx="107315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Tamil</a:t>
            </a:r>
          </a:p>
        </p:txBody>
      </p:sp>
      <p:pic>
        <p:nvPicPr>
          <p:cNvPr id="455714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08138" y="142852"/>
            <a:ext cx="17335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715" name="Text Box 32"/>
          <p:cNvSpPr txBox="1">
            <a:spLocks noChangeArrowheads="1"/>
          </p:cNvSpPr>
          <p:nvPr/>
        </p:nvSpPr>
        <p:spPr bwMode="auto">
          <a:xfrm>
            <a:off x="7964386" y="714356"/>
            <a:ext cx="1258888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Thai</a:t>
            </a:r>
          </a:p>
        </p:txBody>
      </p:sp>
      <p:graphicFrame>
        <p:nvGraphicFramePr>
          <p:cNvPr id="455682" name="Object 2"/>
          <p:cNvGraphicFramePr>
            <a:graphicFrameLocks noChangeAspect="1"/>
          </p:cNvGraphicFramePr>
          <p:nvPr/>
        </p:nvGraphicFramePr>
        <p:xfrm>
          <a:off x="7369338" y="4071943"/>
          <a:ext cx="191756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Drawing" r:id="rId10" imgW="2721600" imgH="756000" progId="">
                  <p:embed/>
                </p:oleObj>
              </mc:Choice>
              <mc:Fallback>
                <p:oleObj name="Drawing" r:id="rId10" imgW="2721600" imgH="756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015"/>
                      <a:stretch>
                        <a:fillRect/>
                      </a:stretch>
                    </p:blipFill>
                    <p:spPr bwMode="auto">
                      <a:xfrm>
                        <a:off x="7369338" y="4071943"/>
                        <a:ext cx="191756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717" name="Text Box 35"/>
          <p:cNvSpPr txBox="1">
            <a:spLocks noChangeArrowheads="1"/>
          </p:cNvSpPr>
          <p:nvPr/>
        </p:nvSpPr>
        <p:spPr bwMode="auto">
          <a:xfrm>
            <a:off x="7954068" y="4551367"/>
            <a:ext cx="65524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Korean</a:t>
            </a:r>
          </a:p>
        </p:txBody>
      </p:sp>
      <p:sp>
        <p:nvSpPr>
          <p:cNvPr id="455718" name="Text Box 16"/>
          <p:cNvSpPr txBox="1">
            <a:spLocks noChangeArrowheads="1"/>
          </p:cNvSpPr>
          <p:nvPr/>
        </p:nvSpPr>
        <p:spPr bwMode="auto">
          <a:xfrm>
            <a:off x="2631275" y="673082"/>
            <a:ext cx="1083469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Greek</a:t>
            </a:r>
          </a:p>
        </p:txBody>
      </p:sp>
      <p:sp>
        <p:nvSpPr>
          <p:cNvPr id="455719" name="Text Box 7"/>
          <p:cNvSpPr txBox="1">
            <a:spLocks noChangeArrowheads="1"/>
          </p:cNvSpPr>
          <p:nvPr/>
        </p:nvSpPr>
        <p:spPr bwMode="auto">
          <a:xfrm>
            <a:off x="2378467" y="304783"/>
            <a:ext cx="164584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2000" dirty="0" err="1">
                <a:solidFill>
                  <a:srgbClr val="C0041F"/>
                </a:solidFill>
              </a:rPr>
              <a:t>Ευχαριστώ</a:t>
            </a:r>
            <a:endParaRPr lang="en-US" sz="2000" dirty="0">
              <a:solidFill>
                <a:srgbClr val="C0041F"/>
              </a:solidFill>
              <a:latin typeface="Verdana" pitchFamily="34" charset="0"/>
            </a:endParaRPr>
          </a:p>
        </p:txBody>
      </p:sp>
      <p:sp>
        <p:nvSpPr>
          <p:cNvPr id="455720" name="Text Box 7"/>
          <p:cNvSpPr txBox="1">
            <a:spLocks noChangeArrowheads="1"/>
          </p:cNvSpPr>
          <p:nvPr/>
        </p:nvSpPr>
        <p:spPr bwMode="auto">
          <a:xfrm>
            <a:off x="2244309" y="3071811"/>
            <a:ext cx="1645841" cy="276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800" dirty="0" err="1">
                <a:solidFill>
                  <a:srgbClr val="00549C"/>
                </a:solidFill>
              </a:rPr>
              <a:t>Mulţumesc</a:t>
            </a:r>
            <a:r>
              <a:rPr lang="en-US" sz="1800" dirty="0">
                <a:solidFill>
                  <a:srgbClr val="00549C"/>
                </a:solidFill>
              </a:rPr>
              <a:t> </a:t>
            </a:r>
            <a:endParaRPr lang="en-US" sz="1800" dirty="0">
              <a:solidFill>
                <a:srgbClr val="00549C"/>
              </a:solidFill>
              <a:latin typeface="Verdana" pitchFamily="34" charset="0"/>
            </a:endParaRPr>
          </a:p>
        </p:txBody>
      </p:sp>
      <p:sp>
        <p:nvSpPr>
          <p:cNvPr id="455721" name="Text Box 18"/>
          <p:cNvSpPr txBox="1">
            <a:spLocks noChangeArrowheads="1"/>
          </p:cNvSpPr>
          <p:nvPr/>
        </p:nvSpPr>
        <p:spPr bwMode="auto">
          <a:xfrm>
            <a:off x="2548713" y="3346448"/>
            <a:ext cx="947605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>
                <a:solidFill>
                  <a:srgbClr val="0033CC"/>
                </a:solidFill>
              </a:rPr>
              <a:t>Romanian</a:t>
            </a:r>
          </a:p>
        </p:txBody>
      </p:sp>
      <p:sp>
        <p:nvSpPr>
          <p:cNvPr id="455722" name="Text Box 7"/>
          <p:cNvSpPr txBox="1">
            <a:spLocks noChangeArrowheads="1"/>
          </p:cNvSpPr>
          <p:nvPr/>
        </p:nvSpPr>
        <p:spPr bwMode="auto">
          <a:xfrm>
            <a:off x="4179088" y="428605"/>
            <a:ext cx="164584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2000" dirty="0" err="1">
                <a:solidFill>
                  <a:srgbClr val="199362"/>
                </a:solidFill>
              </a:rPr>
              <a:t>Dziekuje</a:t>
            </a:r>
            <a:endParaRPr lang="en-US" sz="2000" dirty="0">
              <a:solidFill>
                <a:srgbClr val="199362"/>
              </a:solidFill>
              <a:latin typeface="Verdana" pitchFamily="34" charset="0"/>
            </a:endParaRPr>
          </a:p>
        </p:txBody>
      </p:sp>
      <p:sp>
        <p:nvSpPr>
          <p:cNvPr id="455723" name="Text Box 18"/>
          <p:cNvSpPr txBox="1">
            <a:spLocks noChangeArrowheads="1"/>
          </p:cNvSpPr>
          <p:nvPr/>
        </p:nvSpPr>
        <p:spPr bwMode="auto">
          <a:xfrm>
            <a:off x="4547133" y="785794"/>
            <a:ext cx="947605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>
                <a:solidFill>
                  <a:srgbClr val="0033CC"/>
                </a:solidFill>
              </a:rPr>
              <a:t>Polish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71799" y="928671"/>
            <a:ext cx="352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0070C0"/>
                </a:solidFill>
              </a:rPr>
              <a:t>Дякую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197344" y="1357298"/>
            <a:ext cx="16458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ru-RU" sz="2400" dirty="0" smtClean="0">
                <a:solidFill>
                  <a:srgbClr val="C0041F"/>
                </a:solidFill>
              </a:rPr>
              <a:t>Рахмет</a:t>
            </a:r>
            <a:endParaRPr lang="en-US" sz="2400" dirty="0">
              <a:solidFill>
                <a:srgbClr val="C0041F"/>
              </a:solidFill>
              <a:latin typeface="Rockwell" pitchFamily="18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7579139" y="1774812"/>
            <a:ext cx="947605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0738" eaLnBrk="0" hangingPunct="0">
              <a:spcAft>
                <a:spcPct val="15000"/>
              </a:spcAft>
            </a:pPr>
            <a:r>
              <a:rPr lang="en-US" sz="1200" dirty="0" smtClean="0">
                <a:solidFill>
                  <a:srgbClr val="0033CC"/>
                </a:solidFill>
              </a:rPr>
              <a:t>Kazakhstan</a:t>
            </a:r>
            <a:endParaRPr lang="en-US" sz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595282" y="142852"/>
            <a:ext cx="8667811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Насущні питання та майбутні потреби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3940962" y="2177648"/>
            <a:ext cx="2012170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714344" y="2640346"/>
            <a:ext cx="8590420" cy="4314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800" b="1" u="none" kern="1200" dirty="0" smtClean="0">
                <a:solidFill>
                  <a:schemeClr val="tx1"/>
                </a:solidFill>
              </a:rPr>
              <a:t>Під загрозою знаходиться не тільки сталий розвиток, але і саме існування людства</a:t>
            </a:r>
            <a:endParaRPr lang="ru-RU" sz="1800" b="1" u="none" kern="12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5" y="1357299"/>
            <a:ext cx="851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52000" algn="l">
              <a:buFont typeface="Wingdings" pitchFamily="2" charset="2"/>
              <a:buChar char="q"/>
            </a:pPr>
            <a:r>
              <a:rPr lang="uk-UA" sz="1600" b="1" u="none" dirty="0" smtClean="0">
                <a:solidFill>
                  <a:schemeClr val="tx1"/>
                </a:solidFill>
              </a:rPr>
              <a:t> Рано чи пізно ресурси викопного палива вичерпаються.</a:t>
            </a:r>
          </a:p>
          <a:p>
            <a:pPr indent="252000" algn="l">
              <a:buFont typeface="Wingdings" pitchFamily="2" charset="2"/>
              <a:buChar char="q"/>
            </a:pPr>
            <a:r>
              <a:rPr lang="uk-UA" sz="1600" b="1" u="none" dirty="0" smtClean="0">
                <a:solidFill>
                  <a:schemeClr val="tx1"/>
                </a:solidFill>
              </a:rPr>
              <a:t> Через споживання викопного палива зростає концентрація </a:t>
            </a:r>
            <a:r>
              <a:rPr lang="uk-UA" sz="1600" b="1" u="none" dirty="0" err="1" smtClean="0">
                <a:solidFill>
                  <a:schemeClr val="tx1"/>
                </a:solidFill>
              </a:rPr>
              <a:t>СО</a:t>
            </a:r>
            <a:r>
              <a:rPr lang="uk-UA" sz="1600" b="1" u="none" baseline="-25000" dirty="0" err="1" smtClean="0">
                <a:solidFill>
                  <a:schemeClr val="tx1"/>
                </a:solidFill>
              </a:rPr>
              <a:t>2</a:t>
            </a:r>
            <a:r>
              <a:rPr lang="uk-UA" sz="1600" b="1" u="none" dirty="0" smtClean="0">
                <a:solidFill>
                  <a:schemeClr val="tx1"/>
                </a:solidFill>
              </a:rPr>
              <a:t> та прогресує  глобальне потепління.</a:t>
            </a:r>
            <a:endParaRPr lang="ru-RU" sz="1600" u="none" dirty="0"/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714345" y="1071546"/>
            <a:ext cx="8667811" cy="200026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01300" y="785794"/>
            <a:ext cx="6887814" cy="57150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2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Дві проблеми, що стоять перед усім Світом</a:t>
            </a:r>
            <a:endParaRPr lang="ru-RU" sz="2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9" name="Скругленный прямоугольник 4"/>
          <p:cNvSpPr/>
          <p:nvPr/>
        </p:nvSpPr>
        <p:spPr>
          <a:xfrm>
            <a:off x="309530" y="3143248"/>
            <a:ext cx="9286940" cy="574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u="none" kern="1200" dirty="0" smtClean="0">
                <a:solidFill>
                  <a:schemeClr val="accent3">
                    <a:lumMod val="50000"/>
                  </a:schemeClr>
                </a:solidFill>
              </a:rPr>
              <a:t>Важливо вжити заходів у зв'язку зі зменшенням мінеральних ресурсів, забруднення середовища хімічними сполуками та зменшенням </a:t>
            </a:r>
            <a:r>
              <a:rPr lang="uk-UA" sz="2000" b="1" u="none" kern="1200" dirty="0" err="1" smtClean="0">
                <a:solidFill>
                  <a:schemeClr val="accent3">
                    <a:lumMod val="50000"/>
                  </a:schemeClr>
                </a:solidFill>
              </a:rPr>
              <a:t>біорізноманіття</a:t>
            </a:r>
            <a:endParaRPr lang="ru-RU" sz="2000" b="1" u="none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2917017" y="3786190"/>
            <a:ext cx="4256514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u="sng" smtClean="0">
              <a:solidFill>
                <a:srgbClr val="00FF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750065" y="4500570"/>
            <a:ext cx="8667811" cy="192880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Tahoma" pitchFamily="34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137020" y="4214818"/>
            <a:ext cx="6887814" cy="571504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uk-UA" sz="2000" b="1" u="none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Що потрібно на сьогодні</a:t>
            </a:r>
            <a:endParaRPr lang="ru-RU" sz="2000" b="1" u="none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7456" y="4857784"/>
            <a:ext cx="851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 indent="-342900">
              <a:buFont typeface="Wingdings" pitchFamily="2" charset="2"/>
              <a:buChar char="q"/>
            </a:pPr>
            <a:r>
              <a:rPr lang="uk-UA" sz="1600" b="1" dirty="0" smtClean="0"/>
              <a:t>Відмова від викопного палива – побудова суспільства з низьким рівнем викидів вуглекислого газу.</a:t>
            </a:r>
            <a:endParaRPr lang="uk-UA" sz="1600" b="1" u="none" dirty="0" smtClean="0">
              <a:solidFill>
                <a:schemeClr val="tx1"/>
              </a:solidFill>
            </a:endParaRPr>
          </a:p>
          <a:p>
            <a:pPr indent="252000" algn="l">
              <a:buFont typeface="Wingdings" pitchFamily="2" charset="2"/>
              <a:buChar char="q"/>
            </a:pPr>
            <a:r>
              <a:rPr lang="uk-UA" sz="1600" b="1" u="none" dirty="0" smtClean="0">
                <a:solidFill>
                  <a:schemeClr val="tx1"/>
                </a:solidFill>
              </a:rPr>
              <a:t> Економне споживання енергії.</a:t>
            </a:r>
            <a:endParaRPr lang="ru-RU" sz="1600" u="none" dirty="0"/>
          </a:p>
        </p:txBody>
      </p:sp>
      <p:sp>
        <p:nvSpPr>
          <p:cNvPr id="54" name="Стрелка вниз 53"/>
          <p:cNvSpPr/>
          <p:nvPr/>
        </p:nvSpPr>
        <p:spPr bwMode="auto">
          <a:xfrm>
            <a:off x="4000494" y="5606672"/>
            <a:ext cx="2012170" cy="465534"/>
          </a:xfrm>
          <a:prstGeom prst="downArrow">
            <a:avLst>
              <a:gd name="adj1" fmla="val 49354"/>
              <a:gd name="adj2" fmla="val 6972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1400" u="sng" smtClean="0">
              <a:solidFill>
                <a:srgbClr val="00FF00"/>
              </a:solidFill>
            </a:endParaRPr>
          </a:p>
        </p:txBody>
      </p:sp>
      <p:sp>
        <p:nvSpPr>
          <p:cNvPr id="55" name="Скругленный прямоугольник 4"/>
          <p:cNvSpPr/>
          <p:nvPr/>
        </p:nvSpPr>
        <p:spPr>
          <a:xfrm>
            <a:off x="827456" y="5997908"/>
            <a:ext cx="8590420" cy="4314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 smtClean="0">
                <a:solidFill>
                  <a:schemeClr val="tx1"/>
                </a:solidFill>
              </a:rPr>
              <a:t>Необхідні глобальні перетворення  =  </a:t>
            </a:r>
            <a:r>
              <a:rPr lang="uk-UA" sz="2000" b="1" dirty="0" err="1" smtClean="0">
                <a:solidFill>
                  <a:schemeClr val="tx1"/>
                </a:solidFill>
              </a:rPr>
              <a:t>“Екологічна</a:t>
            </a:r>
            <a:r>
              <a:rPr lang="uk-UA" sz="2000" b="1" dirty="0" smtClean="0">
                <a:solidFill>
                  <a:schemeClr val="tx1"/>
                </a:solidFill>
              </a:rPr>
              <a:t> (технологічна) </a:t>
            </a:r>
            <a:r>
              <a:rPr lang="uk-UA" sz="2000" b="1" dirty="0" err="1" smtClean="0">
                <a:solidFill>
                  <a:schemeClr val="tx1"/>
                </a:solidFill>
              </a:rPr>
              <a:t>революція”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6" y="252413"/>
            <a:ext cx="9596470" cy="10112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solidFill>
                  <a:schemeClr val="accent4">
                    <a:lumMod val="10000"/>
                  </a:schemeClr>
                </a:solidFill>
              </a:rPr>
              <a:t>Принцип енергетичної системи - ХХІ сторіччя</a:t>
            </a:r>
            <a:endParaRPr lang="ru-RU" sz="32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97116"/>
            <a:ext cx="9906000" cy="3589338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uk-UA" sz="4000" b="1" dirty="0" smtClean="0">
                <a:solidFill>
                  <a:schemeClr val="accent4">
                    <a:lumMod val="10000"/>
                  </a:schemeClr>
                </a:solidFill>
              </a:rPr>
              <a:t>Створення інтегрованої системи енергозабезпечення за рахунок</a:t>
            </a:r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uk-UA" sz="4000" b="1" dirty="0" smtClean="0">
                <a:solidFill>
                  <a:schemeClr val="accent4">
                    <a:lumMod val="10000"/>
                  </a:schemeClr>
                </a:solidFill>
              </a:rPr>
              <a:t>підвищення рівня децентралізації на базі  розосередженої   генерації  та  Smart-технологій</a:t>
            </a:r>
            <a:r>
              <a:rPr lang="uk-UA" sz="4000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219" y="71438"/>
            <a:ext cx="9096375" cy="128587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dirty="0" smtClean="0">
                <a:solidFill>
                  <a:schemeClr val="accent4">
                    <a:lumMod val="10000"/>
                  </a:schemeClr>
                </a:solidFill>
              </a:rPr>
              <a:t>Нова платформа енергозабезпечення ЄС (</a:t>
            </a:r>
            <a:r>
              <a:rPr lang="uk-UA" sz="3200" dirty="0" err="1" smtClean="0">
                <a:solidFill>
                  <a:schemeClr val="accent4">
                    <a:lumMod val="10000"/>
                  </a:schemeClr>
                </a:solidFill>
              </a:rPr>
              <a:t>SmartGrids</a:t>
            </a:r>
            <a:r>
              <a:rPr lang="uk-UA" sz="3200" dirty="0" smtClean="0">
                <a:solidFill>
                  <a:schemeClr val="accent4">
                    <a:lumMod val="10000"/>
                  </a:schemeClr>
                </a:solidFill>
              </a:rPr>
              <a:t>) 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11313"/>
            <a:ext cx="9906000" cy="51133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1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В ЄС прийнята нова платформа енергозабезпечення </a:t>
            </a:r>
            <a:r>
              <a:rPr lang="uk-UA" sz="3100" dirty="0" err="1" smtClean="0">
                <a:solidFill>
                  <a:schemeClr val="accent4">
                    <a:lumMod val="10000"/>
                  </a:schemeClr>
                </a:solidFill>
              </a:rPr>
              <a:t>European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uk-UA" sz="3100" dirty="0" err="1" smtClean="0">
                <a:solidFill>
                  <a:schemeClr val="accent4">
                    <a:lumMod val="10000"/>
                  </a:schemeClr>
                </a:solidFill>
              </a:rPr>
              <a:t>Technology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uk-UA" sz="3100" dirty="0" err="1" smtClean="0">
                <a:solidFill>
                  <a:schemeClr val="accent4">
                    <a:lumMod val="10000"/>
                  </a:schemeClr>
                </a:solidFill>
              </a:rPr>
              <a:t>Platform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uk-UA" sz="3100" dirty="0" err="1" smtClean="0">
                <a:solidFill>
                  <a:schemeClr val="accent4">
                    <a:lumMod val="10000"/>
                  </a:schemeClr>
                </a:solidFill>
              </a:rPr>
              <a:t>SmartGrids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, яка базується на перевагах ДЦ та Ц систем енергопостачання, які являються найбільш вигідними для забезпечення енергопостачання з позицій безпеки, надійності, якості енергії, що надходить, та надання енергетичних послуг, доступних за ціною та  прийнятних за екологічними наслідками (в першу чергу, за викидами </a:t>
            </a:r>
            <a:r>
              <a:rPr lang="uk-UA" sz="3100" dirty="0" err="1" smtClean="0">
                <a:solidFill>
                  <a:schemeClr val="accent4">
                    <a:lumMod val="10000"/>
                  </a:schemeClr>
                </a:solidFill>
              </a:rPr>
              <a:t>СО</a:t>
            </a:r>
            <a:r>
              <a:rPr lang="uk-UA" sz="3100" baseline="-25000" dirty="0" err="1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) – інтегрованих систем (ІС), з наступним збільшенням частки </a:t>
            </a:r>
            <a:r>
              <a:rPr lang="uk-UA" sz="3100" dirty="0" err="1" smtClean="0">
                <a:solidFill>
                  <a:schemeClr val="accent4">
                    <a:lumMod val="10000"/>
                  </a:schemeClr>
                </a:solidFill>
              </a:rPr>
              <a:t>розоседженої</a:t>
            </a:r>
            <a:r>
              <a:rPr lang="uk-UA" sz="3100" dirty="0" smtClean="0">
                <a:solidFill>
                  <a:schemeClr val="accent4">
                    <a:lumMod val="10000"/>
                  </a:schemeClr>
                </a:solidFill>
              </a:rPr>
              <a:t> генерації.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04" y="1359186"/>
            <a:ext cx="4883116" cy="53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6103" y="1359186"/>
            <a:ext cx="4902772" cy="53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57296"/>
            <a:ext cx="220519" cy="5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161" tIns="54581" rIns="109161" bIns="54581" anchor="ctr">
            <a:spAutoFit/>
          </a:bodyPr>
          <a:lstStyle/>
          <a:p>
            <a:endParaRPr lang="ru-RU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270800" y="160747"/>
            <a:ext cx="9364402" cy="10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7" tIns="47889" rIns="95777" bIns="47889" anchor="ctr">
            <a:spAutoFit/>
          </a:bodyPr>
          <a:lstStyle/>
          <a:p>
            <a:pPr algn="ctr" defTabSz="957055">
              <a:defRPr/>
            </a:pPr>
            <a:r>
              <a:rPr lang="uk-UA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Нова платформа енергозабезпечення </a:t>
            </a:r>
          </a:p>
          <a:p>
            <a:pPr algn="ctr" defTabSz="957055">
              <a:defRPr/>
            </a:pPr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European</a:t>
            </a:r>
            <a:r>
              <a:rPr lang="uk-UA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Technology</a:t>
            </a:r>
            <a:r>
              <a:rPr lang="uk-UA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Platform</a:t>
            </a:r>
            <a:r>
              <a:rPr lang="uk-UA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SmartGrids</a:t>
            </a:r>
            <a:r>
              <a:rPr lang="uk-UA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8192" t="4347" r="7525" b="6522"/>
          <a:stretch>
            <a:fillRect/>
          </a:stretch>
        </p:blipFill>
        <p:spPr bwMode="auto">
          <a:xfrm>
            <a:off x="174239" y="182848"/>
            <a:ext cx="9565107" cy="65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463" t="5141" r="7462" b="6468"/>
          <a:stretch>
            <a:fillRect/>
          </a:stretch>
        </p:blipFill>
        <p:spPr bwMode="auto">
          <a:xfrm>
            <a:off x="166654" y="142852"/>
            <a:ext cx="9572692" cy="65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35859" y="125734"/>
            <a:ext cx="9237738" cy="6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161" tIns="54581" rIns="109161" bIns="54581" anchor="ctr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Times New Roman" pitchFamily="18" charset="0"/>
              </a:rPr>
              <a:t>Сім переваг малої енергетики 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12438" name="Group 118"/>
          <p:cNvGraphicFramePr>
            <a:graphicFrameLocks noGrp="1"/>
          </p:cNvGraphicFramePr>
          <p:nvPr/>
        </p:nvGraphicFramePr>
        <p:xfrm>
          <a:off x="235857" y="714356"/>
          <a:ext cx="9512903" cy="6014288"/>
        </p:xfrm>
        <a:graphic>
          <a:graphicData uri="http://schemas.openxmlformats.org/drawingml/2006/table">
            <a:tbl>
              <a:tblPr/>
              <a:tblGrid>
                <a:gridCol w="3664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Модульність (блокова)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Потужність малої енергосистеми можна регулювати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Короткий пусковий період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Малі станції можна проектувати і будувати швидше, зменшуючи ризики і тривалість будівництва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Різноманітність палив, менший вплив коливання цін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Більш різноманітний склад зменшує залежність від коливання цін на викопне паливо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Надійність та гнучкість управління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Менш ймовірні одночасні аварії численних малих станцій, коротші простої, легко ремонтувати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Уникнення спорудження станцій і ліній передачі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Менша потреба будівництва нових центральних електростанцій, менші втрати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Місцеве і комунальне управління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Забезпечує вибір варіантів і управління на місці, використання місцевих палив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Уникнення викидів і шкідливих наслідків для навколишнього середовища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Мала енергетика взагалі виділяє менші кількості твердих часточок, оксидів сірки й азоту,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uk-UA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має менший сукупний вплив на довкілля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5790" marR="125790" marT="45837" marB="4583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3779</TotalTime>
  <Words>1145</Words>
  <Application>Microsoft Office PowerPoint</Application>
  <PresentationFormat>Лист A4 (210x297 мм)</PresentationFormat>
  <Paragraphs>231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7" baseType="lpstr">
      <vt:lpstr>Arial</vt:lpstr>
      <vt:lpstr>Arial Narrow</vt:lpstr>
      <vt:lpstr>Brush Script</vt:lpstr>
      <vt:lpstr>Calibri</vt:lpstr>
      <vt:lpstr>Comic Sans MS</vt:lpstr>
      <vt:lpstr>DIN-Bold</vt:lpstr>
      <vt:lpstr>Franklin Gothic Book</vt:lpstr>
      <vt:lpstr>Franklin Gothic Medium</vt:lpstr>
      <vt:lpstr>Garamond</vt:lpstr>
      <vt:lpstr>HGｺﾞｼｯｸE</vt:lpstr>
      <vt:lpstr>Monotype Corsiva</vt:lpstr>
      <vt:lpstr>MS Mincho</vt:lpstr>
      <vt:lpstr>Nimrod</vt:lpstr>
      <vt:lpstr>Rockwell</vt:lpstr>
      <vt:lpstr>Symbol</vt:lpstr>
      <vt:lpstr>Tahoma</vt:lpstr>
      <vt:lpstr>Times New Roman</vt:lpstr>
      <vt:lpstr>Verdana</vt:lpstr>
      <vt:lpstr>Wingdings</vt:lpstr>
      <vt:lpstr>Wingdings 2</vt:lpstr>
      <vt:lpstr>Трек</vt:lpstr>
      <vt:lpstr>Drawing</vt:lpstr>
      <vt:lpstr>Презентация PowerPoint</vt:lpstr>
      <vt:lpstr>Проблеми глобального навколишнього середовища – процеси та впливи</vt:lpstr>
      <vt:lpstr>Насущні питання та майбутні потреби</vt:lpstr>
      <vt:lpstr>Принцип енергетичної системи - ХХІ сторіччя</vt:lpstr>
      <vt:lpstr>Нова платформа енергозабезпечення ЄС (SmartGrids)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побудови мікроенергосистем на базі розосереджених (віртуальних) мікроенергостанцій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КПИ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Зміст</dc:title>
  <dc:creator>Праховник  А. В.</dc:creator>
  <cp:lastModifiedBy>Пользователь</cp:lastModifiedBy>
  <cp:revision>298</cp:revision>
  <dcterms:created xsi:type="dcterms:W3CDTF">2005-11-08T11:12:55Z</dcterms:created>
  <dcterms:modified xsi:type="dcterms:W3CDTF">2023-05-15T11:10:52Z</dcterms:modified>
</cp:coreProperties>
</file>