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9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8" r:id="rId19"/>
    <p:sldId id="289" r:id="rId20"/>
    <p:sldId id="290" r:id="rId21"/>
    <p:sldId id="293" r:id="rId22"/>
    <p:sldId id="294" r:id="rId23"/>
    <p:sldId id="296" r:id="rId24"/>
  </p:sldIdLst>
  <p:sldSz cx="12192000" cy="6858000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ABF39-2572-4FD6-893B-F93B5E41EDBC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08D28-92A5-404A-A38A-2102F68595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28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512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375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770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481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866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03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83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73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59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955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445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B217-CF4B-4D6E-8557-94FBC8F6FCAD}" type="datetimeFigureOut">
              <a:rPr lang="uk-UA" smtClean="0"/>
              <a:t>27.11.2020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3D6F0-881A-4389-ABEB-8F5700E137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43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64" y="1068781"/>
            <a:ext cx="95596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Тема: КРЕДИТУВАННЯ ПІДПРИЄМСТВ</a:t>
            </a:r>
          </a:p>
          <a:p>
            <a:endParaRPr lang="uk-UA" sz="2800" dirty="0" smtClean="0"/>
          </a:p>
          <a:p>
            <a:r>
              <a:rPr lang="uk-UA" sz="2800" dirty="0" smtClean="0"/>
              <a:t>1. Політика залучення фінансових ресурсів на підприємстві.</a:t>
            </a:r>
          </a:p>
          <a:p>
            <a:r>
              <a:rPr lang="uk-UA" sz="2800" dirty="0" smtClean="0"/>
              <a:t>2. Форми і види кредитів</a:t>
            </a:r>
          </a:p>
          <a:p>
            <a:r>
              <a:rPr lang="uk-UA" sz="2800" dirty="0" smtClean="0"/>
              <a:t>3. Банківське кредитування підприємств</a:t>
            </a:r>
          </a:p>
          <a:p>
            <a:r>
              <a:rPr lang="uk-UA" sz="2800" dirty="0" smtClean="0"/>
              <a:t>4. Небанківське кредитування підприємств</a:t>
            </a:r>
          </a:p>
          <a:p>
            <a:r>
              <a:rPr lang="uk-UA" sz="2800" dirty="0" smtClean="0"/>
              <a:t>5. Корпоративні облігації як інструмент залучення</a:t>
            </a:r>
          </a:p>
          <a:p>
            <a:r>
              <a:rPr lang="uk-UA" sz="2800" dirty="0" smtClean="0"/>
              <a:t>позичкового капіталу.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547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2942" y="795646"/>
            <a:ext cx="104779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Підприємство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одержувати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кредити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товарній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грошовій</a:t>
            </a:r>
            <a:r>
              <a:rPr lang="ru-RU" sz="2800" dirty="0" smtClean="0"/>
              <a:t> формах. </a:t>
            </a:r>
          </a:p>
          <a:p>
            <a:endParaRPr lang="ru-RU" sz="2800" dirty="0" smtClean="0"/>
          </a:p>
          <a:p>
            <a:pPr algn="just"/>
            <a:r>
              <a:rPr lang="ru-RU" sz="2800" b="1" dirty="0" err="1" smtClean="0"/>
              <a:t>Товарний</a:t>
            </a:r>
            <a:r>
              <a:rPr lang="ru-RU" sz="2800" b="1" dirty="0" smtClean="0"/>
              <a:t> кредит </a:t>
            </a:r>
            <a:r>
              <a:rPr lang="ru-RU" sz="2800" dirty="0" smtClean="0"/>
              <a:t>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форма кредиту, за </a:t>
            </a:r>
            <a:r>
              <a:rPr lang="ru-RU" sz="2800" dirty="0" err="1" smtClean="0"/>
              <a:t>якою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позичальник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продукцію</a:t>
            </a:r>
            <a:r>
              <a:rPr lang="ru-RU" sz="2800" dirty="0" smtClean="0"/>
              <a:t> (</a:t>
            </a:r>
            <a:r>
              <a:rPr lang="ru-RU" sz="2800" dirty="0" err="1" smtClean="0"/>
              <a:t>товари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послуги</a:t>
            </a:r>
            <a:r>
              <a:rPr lang="ru-RU" sz="2800" dirty="0" smtClean="0"/>
              <a:t>) у </a:t>
            </a:r>
            <a:r>
              <a:rPr lang="ru-RU" sz="2800" dirty="0" err="1" smtClean="0"/>
              <a:t>власність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відтермінування</a:t>
            </a:r>
            <a:r>
              <a:rPr lang="ru-RU" sz="2800" dirty="0" smtClean="0"/>
              <a:t> платежу і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, </a:t>
            </a:r>
            <a:r>
              <a:rPr lang="ru-RU" sz="2800" dirty="0" err="1" smtClean="0"/>
              <a:t>визначені</a:t>
            </a:r>
            <a:r>
              <a:rPr lang="ru-RU" sz="2800" dirty="0" smtClean="0"/>
              <a:t> за </a:t>
            </a:r>
            <a:r>
              <a:rPr lang="ru-RU" sz="2800" dirty="0" err="1" smtClean="0"/>
              <a:t>угодою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проценти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b="1" dirty="0" smtClean="0"/>
              <a:t>Кредит у </a:t>
            </a:r>
            <a:r>
              <a:rPr lang="ru-RU" sz="2800" b="1" dirty="0" err="1" smtClean="0"/>
              <a:t>грошовій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формі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видачу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коштів</a:t>
            </a:r>
            <a:r>
              <a:rPr lang="ru-RU" sz="2800" dirty="0" smtClean="0"/>
              <a:t> за </a:t>
            </a:r>
            <a:r>
              <a:rPr lang="ru-RU" sz="2800" dirty="0" err="1" smtClean="0"/>
              <a:t>угодою</a:t>
            </a:r>
            <a:r>
              <a:rPr lang="ru-RU" sz="2800" dirty="0" smtClean="0"/>
              <a:t> в борг на </a:t>
            </a:r>
            <a:r>
              <a:rPr lang="ru-RU" sz="2800" dirty="0" err="1" smtClean="0"/>
              <a:t>певний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</a:t>
            </a:r>
            <a:r>
              <a:rPr lang="ru-RU" sz="2800" dirty="0" smtClean="0"/>
              <a:t> і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проценти</a:t>
            </a:r>
            <a:r>
              <a:rPr lang="ru-RU" sz="2800" dirty="0" smtClean="0"/>
              <a:t> з </a:t>
            </a:r>
            <a:r>
              <a:rPr lang="ru-RU" sz="2800" dirty="0" err="1" smtClean="0"/>
              <a:t>поверненням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заборгованості</a:t>
            </a:r>
            <a:r>
              <a:rPr lang="ru-RU" sz="2800" dirty="0" smtClean="0"/>
              <a:t> й </a:t>
            </a:r>
            <a:r>
              <a:rPr lang="ru-RU" sz="2800" dirty="0" err="1" smtClean="0"/>
              <a:t>нарахованих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процентів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6709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19" y="38566"/>
            <a:ext cx="10937175" cy="681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33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1896" y="285008"/>
            <a:ext cx="110084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Кредити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класифікують</a:t>
            </a:r>
            <a:r>
              <a:rPr lang="ru-RU" sz="2800" dirty="0" smtClean="0"/>
              <a:t> за такими </a:t>
            </a:r>
            <a:r>
              <a:rPr lang="ru-RU" sz="2800" dirty="0" err="1" smtClean="0"/>
              <a:t>ознаками</a:t>
            </a:r>
            <a:r>
              <a:rPr lang="ru-RU" sz="2800" dirty="0" smtClean="0"/>
              <a:t>:</a:t>
            </a:r>
          </a:p>
          <a:p>
            <a:pPr algn="just"/>
            <a:r>
              <a:rPr lang="ru-RU" sz="2800" dirty="0" smtClean="0"/>
              <a:t>• </a:t>
            </a:r>
            <a:r>
              <a:rPr lang="ru-RU" sz="2800" i="1" dirty="0" smtClean="0"/>
              <a:t>за </a:t>
            </a:r>
            <a:r>
              <a:rPr lang="ru-RU" sz="2800" i="1" dirty="0" err="1" smtClean="0"/>
              <a:t>терміном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надання</a:t>
            </a:r>
            <a:r>
              <a:rPr lang="ru-RU" sz="2800" i="1" dirty="0" smtClean="0"/>
              <a:t> (</a:t>
            </a:r>
            <a:r>
              <a:rPr lang="ru-RU" sz="2800" i="1" dirty="0" err="1" smtClean="0"/>
              <a:t>терміновістю</a:t>
            </a:r>
            <a:r>
              <a:rPr lang="ru-RU" sz="2800" dirty="0" smtClean="0"/>
              <a:t>): коротко-; </a:t>
            </a:r>
            <a:r>
              <a:rPr lang="ru-RU" sz="2800" dirty="0" err="1" smtClean="0"/>
              <a:t>середньо</a:t>
            </a:r>
            <a:r>
              <a:rPr lang="ru-RU" sz="2800" dirty="0" smtClean="0"/>
              <a:t>- і </a:t>
            </a:r>
            <a:r>
              <a:rPr lang="ru-RU" sz="2800" dirty="0" err="1" smtClean="0"/>
              <a:t>довготермінові</a:t>
            </a:r>
            <a:r>
              <a:rPr lang="ru-RU" sz="2800" dirty="0" smtClean="0"/>
              <a:t>;</a:t>
            </a:r>
          </a:p>
          <a:p>
            <a:pPr algn="just"/>
            <a:r>
              <a:rPr lang="ru-RU" sz="2800" dirty="0" smtClean="0"/>
              <a:t>• </a:t>
            </a:r>
            <a:r>
              <a:rPr lang="ru-RU" sz="2800" i="1" dirty="0" smtClean="0"/>
              <a:t>за кредиторами</a:t>
            </a:r>
            <a:r>
              <a:rPr lang="ru-RU" sz="2800" dirty="0" smtClean="0"/>
              <a:t>: </a:t>
            </a:r>
            <a:r>
              <a:rPr lang="ru-RU" sz="2800" dirty="0" err="1" smtClean="0"/>
              <a:t>банківський</a:t>
            </a:r>
            <a:r>
              <a:rPr lang="ru-RU" sz="2800" dirty="0" smtClean="0"/>
              <a:t>; </a:t>
            </a:r>
            <a:r>
              <a:rPr lang="ru-RU" sz="2800" dirty="0" err="1" smtClean="0"/>
              <a:t>лізинговий</a:t>
            </a:r>
            <a:r>
              <a:rPr lang="ru-RU" sz="2800" dirty="0" smtClean="0"/>
              <a:t>; </a:t>
            </a:r>
            <a:r>
              <a:rPr lang="ru-RU" sz="2800" dirty="0" err="1" smtClean="0"/>
              <a:t>державний</a:t>
            </a:r>
            <a:r>
              <a:rPr lang="ru-RU" sz="2800" dirty="0" smtClean="0"/>
              <a:t>; </a:t>
            </a:r>
            <a:r>
              <a:rPr lang="ru-RU" sz="2800" dirty="0" err="1" smtClean="0"/>
              <a:t>комерційний</a:t>
            </a:r>
            <a:r>
              <a:rPr lang="ru-RU" sz="2800" dirty="0" smtClean="0"/>
              <a:t>; </a:t>
            </a:r>
            <a:r>
              <a:rPr lang="ru-RU" sz="2800" dirty="0" err="1" smtClean="0"/>
              <a:t>міжнародний</a:t>
            </a:r>
            <a:r>
              <a:rPr lang="ru-RU" sz="2800" dirty="0" smtClean="0"/>
              <a:t>;</a:t>
            </a:r>
          </a:p>
          <a:p>
            <a:pPr algn="just"/>
            <a:r>
              <a:rPr lang="ru-RU" sz="2800" dirty="0" smtClean="0"/>
              <a:t>• </a:t>
            </a:r>
            <a:r>
              <a:rPr lang="ru-RU" sz="2800" i="1" dirty="0" smtClean="0"/>
              <a:t>за порядком </a:t>
            </a:r>
            <a:r>
              <a:rPr lang="ru-RU" sz="2800" i="1" dirty="0" err="1" smtClean="0"/>
              <a:t>одержання</a:t>
            </a:r>
            <a:r>
              <a:rPr lang="ru-RU" sz="2800" dirty="0" smtClean="0"/>
              <a:t>: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з </a:t>
            </a:r>
            <a:r>
              <a:rPr lang="ru-RU" sz="2800" dirty="0" err="1" smtClean="0"/>
              <a:t>кредитним</a:t>
            </a:r>
            <a:r>
              <a:rPr lang="ru-RU" sz="2800" dirty="0" smtClean="0"/>
              <a:t> договором; </a:t>
            </a:r>
            <a:r>
              <a:rPr lang="ru-RU" sz="2800" dirty="0" err="1" smtClean="0"/>
              <a:t>іншим</a:t>
            </a:r>
            <a:r>
              <a:rPr lang="ru-RU" sz="2800" dirty="0" smtClean="0"/>
              <a:t> договором;</a:t>
            </a:r>
          </a:p>
          <a:p>
            <a:pPr algn="just"/>
            <a:r>
              <a:rPr lang="ru-RU" sz="2800" dirty="0" smtClean="0"/>
              <a:t>• </a:t>
            </a:r>
            <a:r>
              <a:rPr lang="ru-RU" sz="2800" i="1" dirty="0" smtClean="0"/>
              <a:t>за </a:t>
            </a:r>
            <a:r>
              <a:rPr lang="ru-RU" sz="2800" i="1" dirty="0" err="1" smtClean="0"/>
              <a:t>забезпеченням</a:t>
            </a:r>
            <a:r>
              <a:rPr lang="ru-RU" sz="2800" dirty="0" smtClean="0"/>
              <a:t>: </a:t>
            </a:r>
            <a:r>
              <a:rPr lang="ru-RU" sz="2800" dirty="0" err="1" smtClean="0"/>
              <a:t>забезпечені</a:t>
            </a:r>
            <a:r>
              <a:rPr lang="ru-RU" sz="2800" dirty="0" smtClean="0"/>
              <a:t> заставою (</a:t>
            </a:r>
            <a:r>
              <a:rPr lang="ru-RU" sz="2800" dirty="0" err="1" smtClean="0"/>
              <a:t>майном</a:t>
            </a:r>
            <a:r>
              <a:rPr lang="ru-RU" sz="2800" dirty="0" smtClean="0"/>
              <a:t>, </a:t>
            </a:r>
            <a:r>
              <a:rPr lang="ru-RU" sz="2800" dirty="0" err="1" smtClean="0"/>
              <a:t>майновими</a:t>
            </a:r>
            <a:r>
              <a:rPr lang="ru-RU" sz="2800" dirty="0" smtClean="0"/>
              <a:t> правами, </a:t>
            </a:r>
            <a:r>
              <a:rPr lang="ru-RU" sz="2800" dirty="0" err="1" smtClean="0"/>
              <a:t>цінними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паперами</a:t>
            </a:r>
            <a:r>
              <a:rPr lang="ru-RU" sz="2800" dirty="0" smtClean="0"/>
              <a:t>); </a:t>
            </a:r>
            <a:r>
              <a:rPr lang="ru-RU" sz="2800" dirty="0" err="1" smtClean="0"/>
              <a:t>гарантовані</a:t>
            </a:r>
            <a:r>
              <a:rPr lang="ru-RU" sz="2800" dirty="0" smtClean="0"/>
              <a:t> (банками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майном</a:t>
            </a:r>
            <a:r>
              <a:rPr lang="ru-RU" sz="2800" dirty="0" smtClean="0"/>
              <a:t> «</a:t>
            </a:r>
            <a:r>
              <a:rPr lang="ru-RU" sz="2800" dirty="0" err="1" smtClean="0"/>
              <a:t>третьої</a:t>
            </a:r>
            <a:r>
              <a:rPr lang="ru-RU" sz="2800" dirty="0" smtClean="0"/>
              <a:t>» особи); з </a:t>
            </a:r>
            <a:r>
              <a:rPr lang="ru-RU" sz="2800" dirty="0" err="1" smtClean="0"/>
              <a:t>іншим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забезпеченням</a:t>
            </a:r>
            <a:r>
              <a:rPr lang="ru-RU" sz="2800" dirty="0" smtClean="0"/>
              <a:t> (поручительство, </a:t>
            </a:r>
            <a:r>
              <a:rPr lang="ru-RU" sz="2800" dirty="0" err="1" smtClean="0"/>
              <a:t>свідоцтво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страхової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компанії</a:t>
            </a:r>
            <a:r>
              <a:rPr lang="ru-RU" sz="2800" dirty="0" smtClean="0"/>
              <a:t>); </a:t>
            </a:r>
            <a:r>
              <a:rPr lang="ru-RU" sz="2800" dirty="0" err="1" smtClean="0"/>
              <a:t>незабезпечені</a:t>
            </a:r>
            <a:r>
              <a:rPr lang="ru-RU" sz="2800" dirty="0" smtClean="0"/>
              <a:t>;</a:t>
            </a:r>
          </a:p>
          <a:p>
            <a:pPr algn="just"/>
            <a:r>
              <a:rPr lang="ru-RU" sz="2800" dirty="0" smtClean="0"/>
              <a:t>• </a:t>
            </a:r>
            <a:r>
              <a:rPr lang="ru-RU" sz="2800" i="1" dirty="0" smtClean="0"/>
              <a:t>за </a:t>
            </a:r>
            <a:r>
              <a:rPr lang="ru-RU" sz="2800" i="1" dirty="0" err="1" smtClean="0"/>
              <a:t>ціллю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використання</a:t>
            </a:r>
            <a:r>
              <a:rPr lang="ru-RU" sz="2800" dirty="0" smtClean="0"/>
              <a:t>: для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капітальних</a:t>
            </a:r>
            <a:r>
              <a:rPr lang="ru-RU" sz="2800" dirty="0" smtClean="0"/>
              <a:t> і </a:t>
            </a:r>
            <a:r>
              <a:rPr lang="ru-RU" sz="2800" dirty="0" err="1" smtClean="0"/>
              <a:t>фінансових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інвестицій</a:t>
            </a:r>
            <a:r>
              <a:rPr lang="ru-RU" sz="2800" dirty="0" smtClean="0"/>
              <a:t>; на </a:t>
            </a:r>
            <a:r>
              <a:rPr lang="ru-RU" sz="2800" dirty="0" err="1" smtClean="0"/>
              <a:t>поповнення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оборотних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активів</a:t>
            </a:r>
            <a:r>
              <a:rPr lang="ru-RU" sz="2800" dirty="0" smtClean="0"/>
              <a:t>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4206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6275" y="902525"/>
            <a:ext cx="104740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Банківський кредит </a:t>
            </a:r>
            <a:r>
              <a:rPr lang="uk-UA" sz="2800" dirty="0" smtClean="0"/>
              <a:t>– це кошти, надані банком у борг клієнту для цільового використання на встановлений термін і під визначений процент.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Банківські кредити видаються у безготівковій формі як у національній, так і в іноземній валютах. Кредитні відносини регламентуються на підставі кредитних договорів між кредитором і позичальником, якими визначено взаємні зобов’язання й відповідальність сторін і які не можуть змінюватися в однобічному порядку.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0849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416" y="95004"/>
            <a:ext cx="8585859" cy="676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46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783772"/>
            <a:ext cx="102959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/>
              <a:t>Кредит </a:t>
            </a:r>
            <a:r>
              <a:rPr lang="ru-RU" sz="2800" b="1" i="1" dirty="0" err="1" smtClean="0"/>
              <a:t>під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облік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векселів</a:t>
            </a:r>
            <a:r>
              <a:rPr lang="ru-RU" sz="2800" b="1" i="1" dirty="0" smtClean="0"/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кредит,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надає</a:t>
            </a:r>
            <a:r>
              <a:rPr lang="ru-RU" sz="2800" dirty="0" smtClean="0"/>
              <a:t> банк </a:t>
            </a:r>
            <a:r>
              <a:rPr lang="ru-RU" sz="2800" dirty="0" err="1" smtClean="0"/>
              <a:t>пред’явнику</a:t>
            </a:r>
            <a:r>
              <a:rPr lang="ru-RU" sz="2800" dirty="0" smtClean="0"/>
              <a:t> </a:t>
            </a:r>
            <a:r>
              <a:rPr lang="ru-RU" sz="2800" dirty="0" err="1" smtClean="0"/>
              <a:t>векселів</a:t>
            </a:r>
            <a:r>
              <a:rPr lang="ru-RU" sz="2800" dirty="0" smtClean="0"/>
              <a:t>, </a:t>
            </a:r>
            <a:r>
              <a:rPr lang="ru-RU" sz="2800" dirty="0" err="1" smtClean="0"/>
              <a:t>скуповуючи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до </a:t>
            </a:r>
            <a:r>
              <a:rPr lang="ru-RU" sz="2800" dirty="0" err="1" smtClean="0"/>
              <a:t>настання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зобов’язань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номінальною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вартістю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сплати</a:t>
            </a:r>
            <a:r>
              <a:rPr lang="ru-RU" sz="2800" dirty="0" smtClean="0"/>
              <a:t> дисконту. 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err="1" smtClean="0"/>
              <a:t>Пред’явник</a:t>
            </a:r>
            <a:r>
              <a:rPr lang="ru-RU" sz="2800" dirty="0" smtClean="0"/>
              <a:t> векселя </a:t>
            </a:r>
            <a:r>
              <a:rPr lang="ru-RU" sz="2800" dirty="0" err="1" smtClean="0"/>
              <a:t>повертає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надані</a:t>
            </a:r>
            <a:r>
              <a:rPr lang="ru-RU" sz="2800" dirty="0" smtClean="0"/>
              <a:t> у кредит </a:t>
            </a:r>
            <a:r>
              <a:rPr lang="ru-RU" sz="2800" dirty="0" err="1" smtClean="0"/>
              <a:t>кошти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терміну</a:t>
            </a:r>
            <a:r>
              <a:rPr lang="ru-RU" sz="2800" dirty="0" smtClean="0"/>
              <a:t>, </a:t>
            </a:r>
            <a:r>
              <a:rPr lang="ru-RU" sz="2800" dirty="0" err="1" smtClean="0"/>
              <a:t>вказаного</a:t>
            </a:r>
            <a:r>
              <a:rPr lang="ru-RU" sz="2800" dirty="0" smtClean="0"/>
              <a:t> у </a:t>
            </a:r>
            <a:r>
              <a:rPr lang="ru-RU" sz="2800" dirty="0" err="1" smtClean="0"/>
              <a:t>векселі</a:t>
            </a:r>
            <a:r>
              <a:rPr lang="ru-RU" sz="2800" dirty="0" smtClean="0"/>
              <a:t>, а банк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векселедержателем. При </a:t>
            </a:r>
            <a:r>
              <a:rPr lang="ru-RU" sz="2800" dirty="0" err="1" smtClean="0"/>
              <a:t>купівлі</a:t>
            </a:r>
            <a:r>
              <a:rPr lang="ru-RU" sz="2800" dirty="0" smtClean="0"/>
              <a:t> (</a:t>
            </a:r>
            <a:r>
              <a:rPr lang="ru-RU" sz="2800" dirty="0" err="1" smtClean="0"/>
              <a:t>обліку</a:t>
            </a:r>
            <a:r>
              <a:rPr lang="ru-RU" sz="2800" dirty="0" smtClean="0"/>
              <a:t>) </a:t>
            </a:r>
            <a:r>
              <a:rPr lang="ru-RU" sz="2800" dirty="0" err="1" smtClean="0"/>
              <a:t>векселів</a:t>
            </a:r>
            <a:r>
              <a:rPr lang="ru-RU" sz="2800" dirty="0" smtClean="0"/>
              <a:t> до </a:t>
            </a:r>
            <a:r>
              <a:rPr lang="ru-RU" sz="2800" dirty="0" err="1" smtClean="0"/>
              <a:t>настання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термінів</a:t>
            </a:r>
            <a:r>
              <a:rPr lang="ru-RU" sz="2800" dirty="0" smtClean="0"/>
              <a:t> оплати банк </a:t>
            </a:r>
            <a:r>
              <a:rPr lang="ru-RU" sz="2800" dirty="0" err="1" smtClean="0"/>
              <a:t>стягує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плату – </a:t>
            </a:r>
            <a:r>
              <a:rPr lang="ru-RU" sz="2800" dirty="0" err="1" smtClean="0"/>
              <a:t>обліковий</a:t>
            </a:r>
            <a:r>
              <a:rPr lang="ru-RU" sz="2800" dirty="0" smtClean="0"/>
              <a:t> процент.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00849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36" y="1223159"/>
            <a:ext cx="96427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Особливістю </a:t>
            </a:r>
            <a:r>
              <a:rPr lang="uk-UA" sz="2800" b="1" i="1" dirty="0" smtClean="0"/>
              <a:t>кредитування під заставу векселів </a:t>
            </a:r>
            <a:r>
              <a:rPr lang="uk-UA" sz="2800" dirty="0" smtClean="0"/>
              <a:t>є те, що позичальник не </a:t>
            </a:r>
            <a:r>
              <a:rPr lang="uk-UA" sz="2800" dirty="0" err="1" smtClean="0"/>
              <a:t>перевідступає</a:t>
            </a:r>
            <a:r>
              <a:rPr lang="uk-UA" sz="2800" dirty="0" smtClean="0"/>
              <a:t> вексель банку (на відміну від облікового кредиту), а лише віддає його під заставу на певний термін, зберігаючи всі права векселедержателя. При</a:t>
            </a:r>
          </a:p>
          <a:p>
            <a:pPr algn="just"/>
            <a:r>
              <a:rPr lang="uk-UA" sz="2800" dirty="0" smtClean="0"/>
              <a:t>обліковому кредиті позичальник і особа, яка повертає кошти, є різними особами, а при кредитуванні під заставу векселів погашення позички здійснює сам позичальник.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50685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0648" y="541593"/>
            <a:ext cx="111034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Кредити під заставу векселів можуть надаватись у вигляді:</a:t>
            </a:r>
          </a:p>
          <a:p>
            <a:r>
              <a:rPr lang="uk-UA" sz="2800" dirty="0" smtClean="0"/>
              <a:t>• </a:t>
            </a:r>
            <a:r>
              <a:rPr lang="uk-UA" sz="2800" b="1" dirty="0" smtClean="0"/>
              <a:t>термінових кредитів</a:t>
            </a:r>
            <a:r>
              <a:rPr lang="uk-UA" sz="2800" dirty="0" smtClean="0"/>
              <a:t>, коли дата погашення кредиту є фіксованою за</a:t>
            </a:r>
          </a:p>
          <a:p>
            <a:r>
              <a:rPr lang="uk-UA" sz="2800" dirty="0" smtClean="0"/>
              <a:t>домовленістю з позичальником. Такі кредити є разовими. Банк аналізує юридичну й економічну надійність векселя і при позитивному висновку укладає з позичальником кредитну угоду та договір застави векселів. Термін кредиту встановлюється відповідно до терміну погашення векселя (векселів).</a:t>
            </a:r>
          </a:p>
          <a:p>
            <a:r>
              <a:rPr lang="uk-UA" sz="2800" dirty="0" smtClean="0"/>
              <a:t>Кредит надається в розмірі 60–90% від номінальної суми векселя;</a:t>
            </a:r>
          </a:p>
          <a:p>
            <a:endParaRPr lang="uk-UA" sz="2800" dirty="0" smtClean="0"/>
          </a:p>
          <a:p>
            <a:r>
              <a:rPr lang="uk-UA" sz="2800" dirty="0" smtClean="0"/>
              <a:t>• </a:t>
            </a:r>
            <a:r>
              <a:rPr lang="uk-UA" sz="2800" b="1" dirty="0" smtClean="0"/>
              <a:t>онкольних кредитів</a:t>
            </a:r>
            <a:r>
              <a:rPr lang="uk-UA" sz="2800" dirty="0" smtClean="0"/>
              <a:t>, коли термін погашення не вказується, а кредит</a:t>
            </a:r>
          </a:p>
          <a:p>
            <a:r>
              <a:rPr lang="uk-UA" sz="2800" dirty="0" smtClean="0"/>
              <a:t>сплачує позичальник на першу вимогу банку. Онкольні кредити під заставу векселів призначені для задоволення постійної потреби клієнтів в обігових коштах.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24599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898" y="926275"/>
            <a:ext cx="105571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Факторинг</a:t>
            </a:r>
            <a:r>
              <a:rPr lang="uk-UA" sz="2800" dirty="0" smtClean="0"/>
              <a:t> (</a:t>
            </a:r>
            <a:r>
              <a:rPr lang="uk-UA" sz="2800" dirty="0" err="1" smtClean="0"/>
              <a:t>англ</a:t>
            </a:r>
            <a:r>
              <a:rPr lang="uk-UA" sz="2800" dirty="0" smtClean="0"/>
              <a:t>. «</a:t>
            </a:r>
            <a:r>
              <a:rPr lang="en-US" sz="2800" dirty="0" smtClean="0"/>
              <a:t>Factoring </a:t>
            </a:r>
            <a:r>
              <a:rPr lang="en-US" sz="2800" dirty="0" err="1" smtClean="0"/>
              <a:t>dsl</a:t>
            </a:r>
            <a:r>
              <a:rPr lang="en-US" sz="2800" dirty="0" smtClean="0"/>
              <a:t> </a:t>
            </a:r>
            <a:r>
              <a:rPr lang="en-US" sz="2800" dirty="0" err="1" smtClean="0"/>
              <a:t>factof</a:t>
            </a:r>
            <a:r>
              <a:rPr lang="en-US" sz="2800" dirty="0" smtClean="0"/>
              <a:t>» – «</a:t>
            </a:r>
            <a:r>
              <a:rPr lang="uk-UA" sz="2800" dirty="0" smtClean="0"/>
              <a:t>агент, посередник») – вид фінансових послуг, які надають комерційні банки (або фактор-фірми) шляхом придбання у клієнтів права на стягнення боргів та часткової оплати вимог клієнтів до боржників. </a:t>
            </a:r>
          </a:p>
          <a:p>
            <a:pPr algn="just"/>
            <a:endParaRPr lang="uk-UA" sz="2800" dirty="0"/>
          </a:p>
          <a:p>
            <a:pPr algn="just"/>
            <a:r>
              <a:rPr lang="uk-UA" sz="2800" dirty="0" smtClean="0"/>
              <a:t>Фактично факторинг – це операція, у відповідно до якої банк здійснює придбання, а підприємство відступає йому право вимоги виконання дебітором зобов’язань у грошовій формі за поставлені підприємством товари (надані роботи, послуги). Переважно банк купує дебіторські рахунки, пов’язані з поставкою товарів чи наданням послуг.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72660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85" y="1781298"/>
            <a:ext cx="96902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Комерційний (товарний) кредит </a:t>
            </a:r>
            <a:r>
              <a:rPr lang="uk-UA" sz="2800" dirty="0" smtClean="0"/>
              <a:t>виникає в розрахунках за матеріальні цінності, виконані роботи, надані послуги, які передаються підприємству-боржникові на умовах угоди про відтермінування розрахунку за продукцію на певний термін і під процент.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9087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2540" y="2149433"/>
            <a:ext cx="96902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Кредит</a:t>
            </a:r>
            <a:r>
              <a:rPr lang="ru-RU" sz="2800" dirty="0" smtClean="0"/>
              <a:t> (лат. «</a:t>
            </a:r>
            <a:r>
              <a:rPr lang="ru-RU" sz="2800" dirty="0" err="1" smtClean="0"/>
              <a:t>creditium</a:t>
            </a:r>
            <a:r>
              <a:rPr lang="ru-RU" sz="2800" dirty="0" smtClean="0"/>
              <a:t>» – «</a:t>
            </a:r>
            <a:r>
              <a:rPr lang="ru-RU" sz="2800" dirty="0" err="1" smtClean="0"/>
              <a:t>позичка</a:t>
            </a:r>
            <a:r>
              <a:rPr lang="ru-RU" sz="2800" dirty="0" smtClean="0"/>
              <a:t>, «борг») 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позичка</a:t>
            </a:r>
            <a:r>
              <a:rPr lang="ru-RU" sz="2800" dirty="0" smtClean="0"/>
              <a:t> в </a:t>
            </a:r>
            <a:r>
              <a:rPr lang="ru-RU" sz="2800" dirty="0" err="1" smtClean="0"/>
              <a:t>грошовій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товарній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повернення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термін</a:t>
            </a:r>
            <a:r>
              <a:rPr lang="ru-RU" sz="2800" dirty="0" smtClean="0"/>
              <a:t> з </a:t>
            </a:r>
            <a:r>
              <a:rPr lang="ru-RU" sz="2800" dirty="0" err="1" smtClean="0"/>
              <a:t>виплатою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процентів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78886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8779" y="1140031"/>
            <a:ext cx="10200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Особливість комерційного кредиту </a:t>
            </a:r>
            <a:r>
              <a:rPr lang="uk-UA" sz="2800" dirty="0" smtClean="0"/>
              <a:t>полягає в тому, що роль кредитора виконують юридичні особи, пов’язані з виробництвом та реалізацією продукції, а не спеціалізовані установи; кредит надається тільки в товарній формі.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b="1" i="1" dirty="0" smtClean="0"/>
              <a:t>Основними перевагами комерційного кредиту є:</a:t>
            </a:r>
          </a:p>
          <a:p>
            <a:pPr algn="just"/>
            <a:r>
              <a:rPr lang="uk-UA" sz="2800" dirty="0" smtClean="0"/>
              <a:t>• оперативність надання кредиту в товарній формі;</a:t>
            </a:r>
          </a:p>
          <a:p>
            <a:pPr algn="just"/>
            <a:r>
              <a:rPr lang="uk-UA" sz="2800" dirty="0" smtClean="0"/>
              <a:t>• технічна нескладність оформлення угоди;</a:t>
            </a:r>
          </a:p>
          <a:p>
            <a:pPr algn="just"/>
            <a:r>
              <a:rPr lang="uk-UA" sz="2800" dirty="0" smtClean="0"/>
              <a:t>• ширші можливості для маневрування оборотними коштами.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300897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3" y="2303813"/>
            <a:ext cx="98921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Лізинговий кредит </a:t>
            </a:r>
            <a:r>
              <a:rPr lang="uk-UA" sz="2800" dirty="0" smtClean="0"/>
              <a:t>виникає у разі довготермінової оренди майна (машин, обладнання, будинків, споруд тощо) на умовах поворотності, терміновості та платності.</a:t>
            </a:r>
          </a:p>
        </p:txBody>
      </p:sp>
    </p:spTree>
    <p:extLst>
      <p:ext uri="{BB962C8B-B14F-4D97-AF65-F5344CB8AC3E}">
        <p14:creationId xmlns:p14="http://schemas.microsoft.com/office/powerpoint/2010/main" val="1274705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3153" y="926275"/>
            <a:ext cx="1046216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Фінансовий лізинг </a:t>
            </a:r>
            <a:r>
              <a:rPr lang="uk-UA" sz="2800" dirty="0" smtClean="0"/>
              <a:t>передбачає виплату постачальнику (лізинговій фірмі) вартості обладнання, замовленого орендатором, і передачу його в оренду.</a:t>
            </a:r>
          </a:p>
          <a:p>
            <a:pPr algn="just"/>
            <a:r>
              <a:rPr lang="uk-UA" sz="2800" dirty="0" smtClean="0"/>
              <a:t>Інакше кажучи, лізингодавець протягом дії договору повертає собі всю вартість майна й отримує прибуток.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b="1" i="1" dirty="0" smtClean="0"/>
              <a:t>Оперативний лізинг </a:t>
            </a:r>
            <a:r>
              <a:rPr lang="uk-UA" sz="2800" dirty="0" smtClean="0"/>
              <a:t>– це всі види оренди, що не є фінансовими. Його укладають на період, менший за амортизаційний період орендованого майна.</a:t>
            </a:r>
          </a:p>
          <a:p>
            <a:pPr algn="just"/>
            <a:r>
              <a:rPr lang="uk-UA" sz="2800" dirty="0" smtClean="0"/>
              <a:t>Після закінчення договору об’єкт лізингу повертається лізингодавцеві або знову здається в оренду.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02623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86" y="2149434"/>
            <a:ext cx="97140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Облігація</a:t>
            </a:r>
            <a:r>
              <a:rPr lang="uk-UA" sz="2800" dirty="0" smtClean="0"/>
              <a:t> – це борговий цінний папір, що засвідчує внесення власником грошових коштів і підтверджує зобов’язання відшкодувати йому номінальну вартість цього цінного папера в передбачений термін і з виплатою фіксованого процента.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1854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8774" y="617518"/>
            <a:ext cx="1053341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i="1" dirty="0" smtClean="0"/>
              <a:t>Процес формування позичкової політики на підприємстві охоплює такі основні заходи:</a:t>
            </a:r>
          </a:p>
          <a:p>
            <a:pPr algn="just"/>
            <a:r>
              <a:rPr lang="uk-UA" sz="2800" i="1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uk-UA" sz="2800" b="1" dirty="0" smtClean="0"/>
              <a:t>Оцінка ефективності використання кредитів у попередньому періоді. </a:t>
            </a:r>
          </a:p>
          <a:p>
            <a:pPr marL="514350" indent="-514350" algn="just">
              <a:buAutoNum type="arabicPeriod"/>
            </a:pPr>
            <a:endParaRPr lang="uk-UA" sz="2800" b="1" dirty="0" smtClean="0"/>
          </a:p>
          <a:p>
            <a:pPr algn="just"/>
            <a:r>
              <a:rPr lang="uk-UA" sz="2800" dirty="0" smtClean="0"/>
              <a:t>За попередній період аналізуються: динаміка загального обсягу позичкових фінансових ресурсів; основні форми залучення позичкових засобів; співвідношення обсягів позичкових засобів: коротко- і довготермінових кредитів; склад кредиторів підприємства й умови надання ними різних форм фінансового і товарного кредитів; показники оборотності та рентабельності позичкового капіталу.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6297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1906" y="1270659"/>
            <a:ext cx="101652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2. Визначення мети залучення кредитів у майбутньому періоді. 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Наприклад, для поповнення необхідного обсягу оборотних коштів; пришвидшення реалізації окремих проектів підприємства (нове будівництво, реконструкція, модернізація, відновлення основних засобів тощо); забезпечення соціально-побутових потреб своїх робітників (позичок на індивідуальне житлове будівництво, облаштування садових і городніх ділянок тощо).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0464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5653" y="973776"/>
            <a:ext cx="1053341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3. Визначення граничного обсягу позичкових ресурсів. 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Максимальний обсяг залучення залежить від суми власного капіталу у майбутньому періоді і розрахованого коефіцієнта фінансового </a:t>
            </a:r>
            <a:r>
              <a:rPr lang="uk-UA" sz="2800" dirty="0" err="1" smtClean="0"/>
              <a:t>левереджу</a:t>
            </a:r>
            <a:r>
              <a:rPr lang="uk-UA" sz="2800" dirty="0" smtClean="0"/>
              <a:t>. Крім того, фінансову стійкість підприємства потрібно оцінювати не тільки з позицій самого підприємства, а й можливих його кредиторів, що забезпечить згодом зменшення вартості залучення позичкових засобів. З урахуванням цих вимог підприємство встановлює ліміт використання позичкових ресурсів у власній господарській діяльності.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23154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415635"/>
            <a:ext cx="1055716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4. Оцінка вартості залучення позичкового капіталу з різних джерел (зовнішніх і внутрішніх). 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Результати цього оцінювання є основою розробки управлінських рішень щодо вибору альтернативних джерел залучення позичкових засобів, що забезпечують задоволення потреб підприємства. </a:t>
            </a:r>
          </a:p>
          <a:p>
            <a:endParaRPr lang="uk-UA" sz="2800" dirty="0" smtClean="0"/>
          </a:p>
          <a:p>
            <a:r>
              <a:rPr lang="uk-UA" sz="2800" b="1" dirty="0" smtClean="0"/>
              <a:t>5. Оптимізація співвідношення обсягів коротко- і довготермінових  кредитів. </a:t>
            </a:r>
          </a:p>
          <a:p>
            <a:pPr algn="just"/>
            <a:endParaRPr lang="uk-UA" sz="2800" b="1" dirty="0" smtClean="0"/>
          </a:p>
          <a:p>
            <a:pPr algn="just"/>
            <a:r>
              <a:rPr lang="uk-UA" sz="2800" dirty="0" smtClean="0"/>
              <a:t>Метою є визначення оптимального співвідношення довго- і короткотермінових кредитів з урахуванням їхніх термінів та/чи вартості. У процесі цих розрахунків визначається повний і середній терміни використання позичкових засобів.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8334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026" y="688769"/>
            <a:ext cx="105809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6. Визначення форм залучення позичкових коштів. 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Вибір форм залучення позичкових коштів (фінансового чи товарного кредитів) підприємство здійснює відповідно до цілей і специфіки власної фінансово-господарської діяльності.</a:t>
            </a:r>
          </a:p>
          <a:p>
            <a:endParaRPr lang="uk-UA" sz="2800" dirty="0" smtClean="0"/>
          </a:p>
          <a:p>
            <a:r>
              <a:rPr lang="uk-UA" sz="2800" dirty="0" smtClean="0"/>
              <a:t> </a:t>
            </a:r>
            <a:r>
              <a:rPr lang="uk-UA" sz="2800" b="1" dirty="0" smtClean="0"/>
              <a:t>7. Визначення складу основних кредиторів.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 Склад визначається за формами залучення позичкових засобів. Основними кредиторами підприємства є постійні постачальники, з якими встановлені тривалі комерційні зв’язки, а також комерційний банк, що здійснює його розрахунково-касове обслуговування.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783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5029" y="1211283"/>
            <a:ext cx="1059279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800" b="1" dirty="0" smtClean="0"/>
              <a:t>8. </a:t>
            </a:r>
            <a:r>
              <a:rPr lang="ru-RU" sz="2800" b="1" dirty="0" err="1" smtClean="0"/>
              <a:t>Формування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вигідних</a:t>
            </a:r>
            <a:r>
              <a:rPr lang="ru-RU" sz="2800" b="1" dirty="0" smtClean="0"/>
              <a:t> умов </a:t>
            </a:r>
            <a:r>
              <a:rPr lang="ru-RU" sz="2800" b="1" dirty="0" err="1" smtClean="0"/>
              <a:t>залучення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кредитів</a:t>
            </a:r>
            <a:r>
              <a:rPr lang="ru-RU" sz="2800" b="1" dirty="0" smtClean="0"/>
              <a:t>: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а</a:t>
            </a:r>
            <a:r>
              <a:rPr lang="ru-RU" sz="2400" dirty="0" smtClean="0"/>
              <a:t>)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надання</a:t>
            </a:r>
            <a:r>
              <a:rPr lang="ru-RU" sz="2400" dirty="0" smtClean="0"/>
              <a:t> кредиту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б) ставка процента за кредит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в)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виплати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суми</a:t>
            </a:r>
            <a:r>
              <a:rPr lang="ru-RU" sz="2400" dirty="0" smtClean="0"/>
              <a:t> процента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г)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виплати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суми</a:t>
            </a:r>
            <a:r>
              <a:rPr lang="ru-RU" sz="2400" dirty="0" smtClean="0"/>
              <a:t> боргу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д)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з </a:t>
            </a:r>
            <a:r>
              <a:rPr lang="ru-RU" sz="2400" dirty="0" err="1" smtClean="0"/>
              <a:t>одержанням</a:t>
            </a:r>
            <a:r>
              <a:rPr lang="ru-RU" sz="2400" dirty="0" smtClean="0"/>
              <a:t> кредиту.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69707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275" y="771896"/>
            <a:ext cx="106640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9. Забезпечення ефективного використання кредитів.</a:t>
            </a:r>
          </a:p>
          <a:p>
            <a:endParaRPr lang="uk-UA" sz="2800" b="1" dirty="0"/>
          </a:p>
          <a:p>
            <a:r>
              <a:rPr lang="uk-UA" sz="2800" dirty="0" smtClean="0"/>
              <a:t>Критерієм ефективності є показники оборотності та рентабельності позичкового капіталу.</a:t>
            </a:r>
          </a:p>
          <a:p>
            <a:endParaRPr lang="uk-UA" sz="2800" dirty="0"/>
          </a:p>
          <a:p>
            <a:r>
              <a:rPr lang="uk-UA" sz="2800" dirty="0" smtClean="0"/>
              <a:t> </a:t>
            </a:r>
            <a:r>
              <a:rPr lang="uk-UA" sz="2800" b="1" dirty="0" smtClean="0"/>
              <a:t>10. Забезпечення своєчасних розрахунків за отримані кредити. </a:t>
            </a:r>
          </a:p>
          <a:p>
            <a:endParaRPr lang="uk-UA" sz="2800" b="1" dirty="0"/>
          </a:p>
          <a:p>
            <a:r>
              <a:rPr lang="uk-UA" sz="2800" dirty="0" smtClean="0"/>
              <a:t>За найбільш значними кредитами на підприємстві може заздалегідь резервуватися спеціальний фонд. Платежі щодо обслуговування кредитів передбачають у платіжному календарі і контролюють у процесі моніторингу поточної фінансової діяльності підприємства.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117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1316</Words>
  <Application>Microsoft Office PowerPoint</Application>
  <PresentationFormat>Широкоэкранный</PresentationFormat>
  <Paragraphs>90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</dc:creator>
  <cp:lastModifiedBy>H</cp:lastModifiedBy>
  <cp:revision>6</cp:revision>
  <cp:lastPrinted>2019-10-28T20:02:05Z</cp:lastPrinted>
  <dcterms:created xsi:type="dcterms:W3CDTF">2019-10-28T19:23:55Z</dcterms:created>
  <dcterms:modified xsi:type="dcterms:W3CDTF">2020-11-27T08:04:37Z</dcterms:modified>
</cp:coreProperties>
</file>