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6" r:id="rId2"/>
    <p:sldId id="359" r:id="rId3"/>
    <p:sldId id="361" r:id="rId4"/>
    <p:sldId id="362" r:id="rId5"/>
    <p:sldId id="363" r:id="rId6"/>
    <p:sldId id="370" r:id="rId7"/>
    <p:sldId id="364" r:id="rId8"/>
    <p:sldId id="365" r:id="rId9"/>
    <p:sldId id="366" r:id="rId10"/>
    <p:sldId id="3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04" d="100"/>
          <a:sy n="104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28700" y="838200"/>
            <a:ext cx="78867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>
                <a:solidFill>
                  <a:srgbClr val="002060"/>
                </a:solidFill>
              </a:rPr>
              <a:t>БІЛІНГВІЗМ: </a:t>
            </a:r>
            <a:r>
              <a:rPr lang="ru-RU" dirty="0" err="1">
                <a:solidFill>
                  <a:srgbClr val="002060"/>
                </a:solidFill>
              </a:rPr>
              <a:t>проблеми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пошуки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33450"/>
            <a:ext cx="4876800" cy="35623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a81e886afb6f78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449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3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1523999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Що з цим робити</a:t>
            </a:r>
            <a:r>
              <a:rPr lang="uk-UA" b="1" dirty="0">
                <a:solidFill>
                  <a:srgbClr val="7030A0"/>
                </a:solidFill>
              </a:rPr>
              <a:t>?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324600" cy="3276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РОЗМИНКА</a:t>
            </a:r>
          </a:p>
          <a:p>
            <a:r>
              <a:rPr lang="ru-RU" sz="5400" b="1" i="1" dirty="0" err="1">
                <a:solidFill>
                  <a:srgbClr val="7030A0"/>
                </a:solidFill>
              </a:rPr>
              <a:t>Що</a:t>
            </a:r>
            <a:r>
              <a:rPr lang="ru-RU" sz="5400" b="1" i="1" dirty="0">
                <a:solidFill>
                  <a:srgbClr val="7030A0"/>
                </a:solidFill>
              </a:rPr>
              <a:t> буде, </a:t>
            </a:r>
            <a:r>
              <a:rPr lang="ru-RU" sz="5400" b="1" i="1" dirty="0" err="1">
                <a:solidFill>
                  <a:srgbClr val="7030A0"/>
                </a:solidFill>
              </a:rPr>
              <a:t>якщо</a:t>
            </a:r>
            <a:r>
              <a:rPr lang="ru-RU" sz="5400" b="1" i="1" dirty="0">
                <a:solidFill>
                  <a:srgbClr val="7030A0"/>
                </a:solidFill>
              </a:rPr>
              <a:t>?</a:t>
            </a:r>
          </a:p>
          <a:p>
            <a:r>
              <a:rPr lang="ru-RU" sz="5400" b="1" i="1" dirty="0">
                <a:solidFill>
                  <a:srgbClr val="7030A0"/>
                </a:solidFill>
              </a:rPr>
              <a:t>(</a:t>
            </a:r>
            <a:r>
              <a:rPr lang="ru-RU" sz="5400" b="1" i="1" dirty="0" err="1">
                <a:solidFill>
                  <a:srgbClr val="7030A0"/>
                </a:solidFill>
              </a:rPr>
              <a:t>розподіл</a:t>
            </a:r>
            <a:r>
              <a:rPr lang="ru-RU" sz="5400" b="1" i="1" dirty="0">
                <a:solidFill>
                  <a:srgbClr val="7030A0"/>
                </a:solidFill>
              </a:rPr>
              <a:t> на </a:t>
            </a:r>
            <a:r>
              <a:rPr lang="ru-RU" sz="5400" b="1" i="1" dirty="0" err="1">
                <a:solidFill>
                  <a:srgbClr val="7030A0"/>
                </a:solidFill>
              </a:rPr>
              <a:t>групи</a:t>
            </a:r>
            <a:r>
              <a:rPr lang="ru-RU" sz="5400" b="1" i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098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dirty="0">
                <a:solidFill>
                  <a:srgbClr val="7030A0"/>
                </a:solidFill>
              </a:rPr>
              <a:t>Міфи про білінгвізм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030A0"/>
                </a:solidFill>
              </a:rPr>
              <a:t>Міф про негативний вплив білінгвізму на інтелектуальний розвиток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dirty="0">
                <a:solidFill>
                  <a:srgbClr val="7030A0"/>
                </a:solidFill>
              </a:rPr>
              <a:t>Міфи про білінгвізм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Міф</a:t>
            </a:r>
            <a:r>
              <a:rPr lang="ru-RU" sz="3200" b="1" dirty="0">
                <a:solidFill>
                  <a:srgbClr val="7030A0"/>
                </a:solidFill>
              </a:rPr>
              <a:t> про дитячий </a:t>
            </a:r>
            <a:r>
              <a:rPr lang="ru-RU" sz="3200" b="1" dirty="0" err="1">
                <a:solidFill>
                  <a:srgbClr val="7030A0"/>
                </a:solidFill>
              </a:rPr>
              <a:t>білінгвізм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як«когнітивний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прискорювач</a:t>
            </a:r>
            <a:r>
              <a:rPr lang="ru-RU" sz="3200" b="1" dirty="0">
                <a:solidFill>
                  <a:srgbClr val="7030A0"/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8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1523999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Чинники, що впливають на становлення білінгва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324600" cy="3276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Р</a:t>
            </a:r>
            <a:r>
              <a:rPr lang="ru-RU" sz="3200" b="1" dirty="0">
                <a:solidFill>
                  <a:srgbClr val="7030A0"/>
                </a:solidFill>
              </a:rPr>
              <a:t>одина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7030A0"/>
                </a:solidFill>
              </a:rPr>
              <a:t>Психологічні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особливості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дитини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7030A0"/>
                </a:solidFill>
              </a:rPr>
              <a:t>Мовне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середовище</a:t>
            </a:r>
            <a:r>
              <a:rPr lang="ru-RU" sz="3200" b="1" dirty="0">
                <a:solidFill>
                  <a:srgbClr val="7030A0"/>
                </a:solidFill>
              </a:rPr>
              <a:t> та </a:t>
            </a:r>
            <a:r>
              <a:rPr lang="ru-RU" sz="3200" b="1" dirty="0" err="1">
                <a:solidFill>
                  <a:srgbClr val="7030A0"/>
                </a:solidFill>
              </a:rPr>
              <a:t>соціальне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оточення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 Культурна </a:t>
            </a:r>
            <a:r>
              <a:rPr lang="ru-RU" sz="3200" b="1" dirty="0" err="1">
                <a:solidFill>
                  <a:srgbClr val="7030A0"/>
                </a:solidFill>
              </a:rPr>
              <a:t>компетенція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дитини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7030A0"/>
                </a:solidFill>
              </a:rPr>
              <a:t>Вік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дитини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7030A0"/>
                </a:solidFill>
              </a:rPr>
              <a:t>Політика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держави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89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1523999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rgbClr val="7030A0"/>
                </a:solidFill>
              </a:rPr>
              <a:t>Мозок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білінгва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324600" cy="3276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Навичка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перемикання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між</a:t>
            </a:r>
            <a:r>
              <a:rPr lang="ru-RU" b="1" dirty="0">
                <a:solidFill>
                  <a:srgbClr val="7030A0"/>
                </a:solidFill>
              </a:rPr>
              <a:t> мовами </a:t>
            </a:r>
            <a:r>
              <a:rPr lang="ru-RU" b="1" dirty="0" err="1">
                <a:solidFill>
                  <a:srgbClr val="7030A0"/>
                </a:solidFill>
              </a:rPr>
              <a:t>розвиває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мозку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особливий</a:t>
            </a:r>
            <a:r>
              <a:rPr lang="ru-RU" b="1" dirty="0">
                <a:solidFill>
                  <a:srgbClr val="7030A0"/>
                </a:solidFill>
              </a:rPr>
              <a:t> центр, </a:t>
            </a:r>
            <a:r>
              <a:rPr lang="ru-RU" b="1" dirty="0" err="1">
                <a:solidFill>
                  <a:srgbClr val="7030A0"/>
                </a:solidFill>
              </a:rPr>
              <a:t>який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дозволяє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краще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вирішувати</a:t>
            </a:r>
            <a:r>
              <a:rPr lang="ru-RU" b="1" dirty="0">
                <a:solidFill>
                  <a:srgbClr val="7030A0"/>
                </a:solidFill>
              </a:rPr>
              <a:t> великий </a:t>
            </a:r>
            <a:r>
              <a:rPr lang="ru-RU" b="1" dirty="0" err="1">
                <a:solidFill>
                  <a:srgbClr val="7030A0"/>
                </a:solidFill>
              </a:rPr>
              <a:t>клас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логічних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завдань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0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1523999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Білінгвізм та старість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37338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Пацієнти</a:t>
            </a:r>
            <a:r>
              <a:rPr lang="ru-RU" b="1" dirty="0">
                <a:solidFill>
                  <a:srgbClr val="7030A0"/>
                </a:solidFill>
              </a:rPr>
              <a:t> з </a:t>
            </a:r>
            <a:r>
              <a:rPr lang="ru-RU" b="1" dirty="0" err="1">
                <a:solidFill>
                  <a:srgbClr val="7030A0"/>
                </a:solidFill>
              </a:rPr>
              <a:t>діагнозом</a:t>
            </a:r>
            <a:r>
              <a:rPr lang="ru-RU" b="1" dirty="0">
                <a:solidFill>
                  <a:srgbClr val="7030A0"/>
                </a:solidFill>
              </a:rPr>
              <a:t> "хвороба Альцгеймера", </a:t>
            </a:r>
            <a:r>
              <a:rPr lang="ru-RU" b="1" dirty="0" err="1">
                <a:solidFill>
                  <a:srgbClr val="7030A0"/>
                </a:solidFill>
              </a:rPr>
              <a:t>які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володіють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двома</a:t>
            </a:r>
            <a:r>
              <a:rPr lang="ru-RU" b="1" dirty="0">
                <a:solidFill>
                  <a:srgbClr val="7030A0"/>
                </a:solidFill>
              </a:rPr>
              <a:t> мовами, </a:t>
            </a:r>
            <a:r>
              <a:rPr lang="ru-RU" b="1" dirty="0" err="1">
                <a:solidFill>
                  <a:srgbClr val="7030A0"/>
                </a:solidFill>
              </a:rPr>
              <a:t>краще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справляються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своєю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недугою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Активність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їх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мозку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загалом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вища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Інше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дослідження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останнім</a:t>
            </a:r>
            <a:r>
              <a:rPr lang="ru-RU" b="1" dirty="0">
                <a:solidFill>
                  <a:srgbClr val="7030A0"/>
                </a:solidFill>
              </a:rPr>
              <a:t> часом </a:t>
            </a:r>
            <a:r>
              <a:rPr lang="ru-RU" b="1" dirty="0" err="1">
                <a:solidFill>
                  <a:srgbClr val="7030A0"/>
                </a:solidFill>
              </a:rPr>
              <a:t>також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продемонструвало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після</a:t>
            </a:r>
            <a:r>
              <a:rPr lang="ru-RU" b="1" dirty="0">
                <a:solidFill>
                  <a:srgbClr val="7030A0"/>
                </a:solidFill>
              </a:rPr>
              <a:t> пережитого </a:t>
            </a:r>
            <a:r>
              <a:rPr lang="ru-RU" b="1" dirty="0" err="1">
                <a:solidFill>
                  <a:srgbClr val="7030A0"/>
                </a:solidFill>
              </a:rPr>
              <a:t>інсульту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білінгвів</a:t>
            </a:r>
            <a:r>
              <a:rPr lang="ru-RU" b="1" dirty="0">
                <a:solidFill>
                  <a:srgbClr val="7030A0"/>
                </a:solidFill>
              </a:rPr>
              <a:t> у два рази </a:t>
            </a:r>
            <a:r>
              <a:rPr lang="ru-RU" b="1" dirty="0" err="1">
                <a:solidFill>
                  <a:srgbClr val="7030A0"/>
                </a:solidFill>
              </a:rPr>
              <a:t>частіше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ніж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монолінгвів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відновлювалась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розумова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діяльність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1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016" y="228600"/>
            <a:ext cx="7010400" cy="1219200"/>
          </a:xfrm>
        </p:spPr>
        <p:txBody>
          <a:bodyPr>
            <a:normAutofit fontScale="90000"/>
          </a:bodyPr>
          <a:lstStyle/>
          <a:p>
            <a:br>
              <a:rPr lang="uk-UA" sz="4400" b="1" dirty="0">
                <a:solidFill>
                  <a:srgbClr val="7030A0"/>
                </a:solidFill>
              </a:rPr>
            </a:br>
            <a:r>
              <a:rPr lang="uk-UA" sz="4400" b="1" dirty="0">
                <a:solidFill>
                  <a:srgbClr val="7030A0"/>
                </a:solidFill>
              </a:rPr>
              <a:t>На успішність комунікації впливає: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1676400"/>
            <a:ext cx="7229475" cy="39624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поведінка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дорослого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тип </a:t>
            </a:r>
            <a:r>
              <a:rPr lang="ru-RU" b="1" dirty="0" err="1">
                <a:solidFill>
                  <a:srgbClr val="7030A0"/>
                </a:solidFill>
              </a:rPr>
              <a:t>білінгвізму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дитини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індивідуальні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психологічні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комунікативні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особливості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учасників</a:t>
            </a:r>
            <a:r>
              <a:rPr lang="ru-RU" b="1" dirty="0">
                <a:solidFill>
                  <a:srgbClr val="7030A0"/>
                </a:solidFill>
              </a:rPr>
              <a:t> інтеракції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ступінь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знайомства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учасників</a:t>
            </a:r>
            <a:endParaRPr lang="ru-RU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</a:rPr>
              <a:t>уміння</a:t>
            </a:r>
            <a:r>
              <a:rPr lang="ru-RU" b="1" dirty="0">
                <a:solidFill>
                  <a:srgbClr val="7030A0"/>
                </a:solidFill>
              </a:rPr>
              <a:t> стати на </a:t>
            </a:r>
            <a:r>
              <a:rPr lang="ru-RU" b="1" dirty="0" err="1">
                <a:solidFill>
                  <a:srgbClr val="7030A0"/>
                </a:solidFill>
              </a:rPr>
              <a:t>позицію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іншого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Theory of Mind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ru-RU" b="1" dirty="0" err="1">
                <a:solidFill>
                  <a:srgbClr val="7030A0"/>
                </a:solidFill>
              </a:rPr>
              <a:t>здатність</a:t>
            </a:r>
            <a:r>
              <a:rPr lang="ru-RU" b="1" dirty="0">
                <a:solidFill>
                  <a:srgbClr val="7030A0"/>
                </a:solidFill>
              </a:rPr>
              <a:t> стати на </a:t>
            </a:r>
            <a:r>
              <a:rPr lang="ru-RU" b="1" dirty="0" err="1">
                <a:solidFill>
                  <a:srgbClr val="7030A0"/>
                </a:solidFill>
              </a:rPr>
              <a:t>позицію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іншого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заглянути</a:t>
            </a:r>
            <a:r>
              <a:rPr lang="ru-RU" b="1" dirty="0">
                <a:solidFill>
                  <a:srgbClr val="7030A0"/>
                </a:solidFill>
              </a:rPr>
              <a:t> у те,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нього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голові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подивитися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ситуацію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його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очима</a:t>
            </a:r>
            <a:r>
              <a:rPr lang="ru-RU" b="1" dirty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6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990599"/>
          </a:xfrm>
        </p:spPr>
        <p:txBody>
          <a:bodyPr>
            <a:normAutofit fontScale="90000"/>
          </a:bodyPr>
          <a:lstStyle/>
          <a:p>
            <a:br>
              <a:rPr lang="uk-UA" sz="4400" b="1" dirty="0">
                <a:solidFill>
                  <a:srgbClr val="7030A0"/>
                </a:solidFill>
              </a:rPr>
            </a:br>
            <a:r>
              <a:rPr lang="uk-UA" sz="4400" b="1" dirty="0">
                <a:solidFill>
                  <a:srgbClr val="7030A0"/>
                </a:solidFill>
              </a:rPr>
              <a:t>Успішність комунікації залежить від: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729537" cy="4038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комунікативного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досвіду</a:t>
            </a:r>
            <a:endParaRPr lang="ru-RU" sz="2400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користуватися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ймовірним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прогнозуванням</a:t>
            </a:r>
            <a:endParaRPr lang="ru-RU" sz="2400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переносити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навички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вироблені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рідною</a:t>
            </a:r>
            <a:r>
              <a:rPr lang="ru-RU" sz="2400" b="1" dirty="0">
                <a:solidFill>
                  <a:srgbClr val="7030A0"/>
                </a:solidFill>
              </a:rPr>
              <a:t> мовою, в </a:t>
            </a:r>
            <a:r>
              <a:rPr lang="ru-RU" sz="2400" b="1" dirty="0" err="1">
                <a:solidFill>
                  <a:srgbClr val="7030A0"/>
                </a:solidFill>
              </a:rPr>
              <a:t>іноземну</a:t>
            </a:r>
            <a:endParaRPr lang="ru-RU" sz="2400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індивідуальних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особливостей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учня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винахідливість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кмітливість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уміння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слухати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швидко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реагувати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всілякі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сигнали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усної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комунікації</a:t>
            </a:r>
            <a:r>
              <a:rPr lang="ru-RU" sz="2400" b="1" dirty="0">
                <a:solidFill>
                  <a:srgbClr val="7030A0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уміння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переключатися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однієї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мисленнєвої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операції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іншу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швидко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входити</a:t>
            </a:r>
            <a:r>
              <a:rPr lang="ru-RU" sz="2400" b="1" dirty="0">
                <a:solidFill>
                  <a:srgbClr val="7030A0"/>
                </a:solidFill>
              </a:rPr>
              <a:t> в тему </a:t>
            </a:r>
            <a:r>
              <a:rPr lang="ru-RU" sz="2400" b="1" dirty="0" err="1">
                <a:solidFill>
                  <a:srgbClr val="7030A0"/>
                </a:solidFill>
              </a:rPr>
              <a:t>повідомлення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співвідносити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його</a:t>
            </a:r>
            <a:r>
              <a:rPr lang="ru-RU" sz="2400" b="1" dirty="0">
                <a:solidFill>
                  <a:srgbClr val="7030A0"/>
                </a:solidFill>
              </a:rPr>
              <a:t> з великим контекстом </a:t>
            </a:r>
            <a:r>
              <a:rPr lang="ru-RU" sz="2400" b="1" dirty="0" err="1">
                <a:solidFill>
                  <a:srgbClr val="7030A0"/>
                </a:solidFill>
              </a:rPr>
              <a:t>тощо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3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"/>
            <a:ext cx="8305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2C551-499C-79B5-26F0-7C7C10D1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91400" cy="152399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Типи учасників комунікації</a:t>
            </a:r>
            <a:br>
              <a:rPr lang="uk-UA" sz="44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8743F-DF4C-E86C-1A40-176C3A0C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324600" cy="3276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Сильно </a:t>
            </a:r>
            <a:r>
              <a:rPr lang="ru-RU" sz="3200" b="1" dirty="0" err="1">
                <a:solidFill>
                  <a:srgbClr val="7030A0"/>
                </a:solidFill>
              </a:rPr>
              <a:t>орієнтований</a:t>
            </a:r>
            <a:r>
              <a:rPr lang="ru-RU" sz="3200" b="1" dirty="0">
                <a:solidFill>
                  <a:srgbClr val="7030A0"/>
                </a:solidFill>
              </a:rPr>
              <a:t> на партнера та на </a:t>
            </a:r>
            <a:r>
              <a:rPr lang="ru-RU" sz="3200" b="1" dirty="0" err="1">
                <a:solidFill>
                  <a:srgbClr val="7030A0"/>
                </a:solidFill>
              </a:rPr>
              <a:t>успішне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вирішення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комунікативних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завдань</a:t>
            </a:r>
            <a:endParaRPr lang="ru-RU" sz="3200" b="1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Слабо </a:t>
            </a:r>
            <a:r>
              <a:rPr lang="ru-RU" b="1" dirty="0" err="1">
                <a:solidFill>
                  <a:srgbClr val="7030A0"/>
                </a:solidFill>
              </a:rPr>
              <a:t>орієнтований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49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85AA1"/>
      </a:accent1>
      <a:accent2>
        <a:srgbClr val="ED1175"/>
      </a:accent2>
      <a:accent3>
        <a:srgbClr val="880A3A"/>
      </a:accent3>
      <a:accent4>
        <a:srgbClr val="10C9EE"/>
      </a:accent4>
      <a:accent5>
        <a:srgbClr val="F85AA1"/>
      </a:accent5>
      <a:accent6>
        <a:srgbClr val="ED1175"/>
      </a:accent6>
      <a:hlink>
        <a:srgbClr val="880A3A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281</Words>
  <Application>Microsoft Office PowerPoint</Application>
  <PresentationFormat>Экран (4:3)</PresentationFormat>
  <Paragraphs>39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БІЛІНГВІЗМ: проблеми та пошуки</vt:lpstr>
      <vt:lpstr>Міфи про білінгвізм </vt:lpstr>
      <vt:lpstr>Міфи про білінгвізм </vt:lpstr>
      <vt:lpstr>Чинники, що впливають на становлення білінгва </vt:lpstr>
      <vt:lpstr>Мозок білінгва</vt:lpstr>
      <vt:lpstr>Білінгвізм та старість </vt:lpstr>
      <vt:lpstr> На успішність комунікації впливає: </vt:lpstr>
      <vt:lpstr> Успішність комунікації залежить від: </vt:lpstr>
      <vt:lpstr>Типи учасників комунікації </vt:lpstr>
      <vt:lpstr>Що з цим робити?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Максим Куринной</cp:lastModifiedBy>
  <cp:revision>235</cp:revision>
  <dcterms:created xsi:type="dcterms:W3CDTF">2012-04-26T17:06:14Z</dcterms:created>
  <dcterms:modified xsi:type="dcterms:W3CDTF">2023-04-05T23:52:30Z</dcterms:modified>
</cp:coreProperties>
</file>