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1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8" r:id="rId18"/>
    <p:sldId id="277" r:id="rId19"/>
    <p:sldId id="279" r:id="rId20"/>
    <p:sldId id="278" r:id="rId21"/>
    <p:sldId id="262" r:id="rId22"/>
    <p:sldId id="280" r:id="rId23"/>
  </p:sldIdLst>
  <p:sldSz cx="18288000" cy="10287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Geologica 2 Bold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71" autoAdjust="0"/>
    <p:restoredTop sz="94622" autoAdjust="0"/>
  </p:normalViewPr>
  <p:slideViewPr>
    <p:cSldViewPr>
      <p:cViewPr varScale="1">
        <p:scale>
          <a:sx n="49" d="100"/>
          <a:sy n="49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hyperlink" Target="https://bit.ly/4jG2Rd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hyperlink" Target="https://lib.iitta.gov.ua/id/eprint/743114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0" Type="http://schemas.openxmlformats.org/officeDocument/2006/relationships/hyperlink" Target="https://imzo.gov.ua/psyholohichnyj-suprovid-ta-sotsialno-pedahohichna-robota/informatsijna-baza-psyholohiv-ta-sotsialnyh-pedahohi/najkraschi-rozrobky-metodyky-treninhy-zhurnaly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hyperlink" Target="https://clipr.cc/53yQB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clipr.cc/sQ13r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surl.lu/ytipjw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hyperlink" Target="https://innovosvita.com.ua/index.php/uk/contest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gif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hyperlink" Target="https://forms.gle/B4bMck44X4inqgvF6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6.sv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howareu.com/produkty" TargetMode="External"/><Relationship Id="rId5" Type="http://schemas.openxmlformats.org/officeDocument/2006/relationships/image" Target="../media/image6.svg"/><Relationship Id="rId10" Type="http://schemas.openxmlformats.org/officeDocument/2006/relationships/hyperlink" Target="https://k-s.org.ua/resources/online-specialists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clipr.cc/kQK3Q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hyperlink" Target="https://veterans.gov.u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mentalhealth.gov.ua/" TargetMode="External"/><Relationship Id="rId5" Type="http://schemas.openxmlformats.org/officeDocument/2006/relationships/image" Target="../media/image6.svg"/><Relationship Id="rId15" Type="http://schemas.openxmlformats.org/officeDocument/2006/relationships/hyperlink" Target="https://clipr.cc/0v4Yy" TargetMode="External"/><Relationship Id="rId10" Type="http://schemas.openxmlformats.org/officeDocument/2006/relationships/hyperlink" Target="https://www.unicef.org/ukraine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hyperlink" Target="https://clipr.cc/wvY3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946094" y="3831550"/>
            <a:ext cx="8395811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uk-UA" sz="5400" b="1" dirty="0">
                <a:solidFill>
                  <a:srgbClr val="303030"/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СЕРПНЕВИЙ СЕМІНАР</a:t>
            </a:r>
            <a:endParaRPr lang="en-US" sz="5400" b="1" dirty="0">
              <a:solidFill>
                <a:srgbClr val="303030"/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445738" y="4993253"/>
            <a:ext cx="11396524" cy="3503047"/>
            <a:chOff x="0" y="0"/>
            <a:chExt cx="3001554" cy="6250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01554" cy="625010"/>
            </a:xfrm>
            <a:custGeom>
              <a:avLst/>
              <a:gdLst/>
              <a:ahLst/>
              <a:cxnLst/>
              <a:rect l="l" t="t" r="r" b="b"/>
              <a:pathLst>
                <a:path w="3001554" h="625010">
                  <a:moveTo>
                    <a:pt x="23776" y="0"/>
                  </a:moveTo>
                  <a:lnTo>
                    <a:pt x="2977777" y="0"/>
                  </a:lnTo>
                  <a:cubicBezTo>
                    <a:pt x="2984083" y="0"/>
                    <a:pt x="2990131" y="2505"/>
                    <a:pt x="2994590" y="6964"/>
                  </a:cubicBezTo>
                  <a:cubicBezTo>
                    <a:pt x="2999049" y="11423"/>
                    <a:pt x="3001554" y="17470"/>
                    <a:pt x="3001554" y="23776"/>
                  </a:cubicBezTo>
                  <a:lnTo>
                    <a:pt x="3001554" y="601234"/>
                  </a:lnTo>
                  <a:cubicBezTo>
                    <a:pt x="3001554" y="614365"/>
                    <a:pt x="2990909" y="625010"/>
                    <a:pt x="2977777" y="625010"/>
                  </a:cubicBezTo>
                  <a:lnTo>
                    <a:pt x="23776" y="625010"/>
                  </a:lnTo>
                  <a:cubicBezTo>
                    <a:pt x="10645" y="625010"/>
                    <a:pt x="0" y="614365"/>
                    <a:pt x="0" y="601234"/>
                  </a:cubicBezTo>
                  <a:lnTo>
                    <a:pt x="0" y="23776"/>
                  </a:lnTo>
                  <a:cubicBezTo>
                    <a:pt x="0" y="10645"/>
                    <a:pt x="10645" y="0"/>
                    <a:pt x="23776" y="0"/>
                  </a:cubicBez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3001554" cy="720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699"/>
                </a:lnSpc>
              </a:pPr>
              <a:r>
                <a:rPr lang="uk-UA" sz="5499" b="1" dirty="0">
                  <a:solidFill>
                    <a:srgbClr val="FFFFFF"/>
                  </a:solidFill>
                  <a:latin typeface="Geologica 2 Bold"/>
                  <a:ea typeface="Geologica 2 Bold"/>
                  <a:cs typeface="Geologica 2 Bold"/>
                  <a:sym typeface="Geologica 2 Bold"/>
                </a:rPr>
                <a:t>Пріоритетні напрями роботи психологічної служби в 2025/2026 навчальному році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3579572" y="1538724"/>
            <a:ext cx="3561857" cy="1375767"/>
          </a:xfrm>
          <a:custGeom>
            <a:avLst/>
            <a:gdLst/>
            <a:ahLst/>
            <a:cxnLst/>
            <a:rect l="l" t="t" r="r" b="b"/>
            <a:pathLst>
              <a:path w="3561857" h="1375767">
                <a:moveTo>
                  <a:pt x="0" y="0"/>
                </a:moveTo>
                <a:lnTo>
                  <a:pt x="3561857" y="0"/>
                </a:lnTo>
                <a:lnTo>
                  <a:pt x="3561857" y="1375767"/>
                </a:lnTo>
                <a:lnTo>
                  <a:pt x="0" y="1375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8700" y="1479391"/>
            <a:ext cx="3496569" cy="1435100"/>
          </a:xfrm>
          <a:custGeom>
            <a:avLst/>
            <a:gdLst/>
            <a:ahLst/>
            <a:cxnLst/>
            <a:rect l="l" t="t" r="r" b="b"/>
            <a:pathLst>
              <a:path w="3496569" h="1435100">
                <a:moveTo>
                  <a:pt x="0" y="0"/>
                </a:moveTo>
                <a:lnTo>
                  <a:pt x="3496569" y="0"/>
                </a:lnTo>
                <a:lnTo>
                  <a:pt x="3496569" y="1435100"/>
                </a:lnTo>
                <a:lnTo>
                  <a:pt x="0" y="1435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999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999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999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999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999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64225" y="14780"/>
            <a:ext cx="4490564" cy="995229"/>
            <a:chOff x="13453" y="19707"/>
            <a:chExt cx="5987419" cy="1326971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2992404" y="139756"/>
              <a:ext cx="1132744" cy="1097731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734923" y="19707"/>
              <a:ext cx="1265949" cy="1321199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999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372124" y="92399"/>
            <a:ext cx="2767301" cy="917609"/>
            <a:chOff x="13453" y="123200"/>
            <a:chExt cx="3689735" cy="122347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423142" y="128968"/>
              <a:ext cx="802084" cy="1211939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193020">
              <a:off x="2570444" y="242951"/>
              <a:ext cx="1132744" cy="1097731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4" name="Freeform 54"/>
          <p:cNvSpPr/>
          <p:nvPr/>
        </p:nvSpPr>
        <p:spPr>
          <a:xfrm rot="1650267">
            <a:off x="12817699" y="3374241"/>
            <a:ext cx="1652220" cy="1652220"/>
          </a:xfrm>
          <a:custGeom>
            <a:avLst/>
            <a:gdLst/>
            <a:ahLst/>
            <a:cxnLst/>
            <a:rect l="l" t="t" r="r" b="b"/>
            <a:pathLst>
              <a:path w="1652220" h="1652220">
                <a:moveTo>
                  <a:pt x="0" y="0"/>
                </a:moveTo>
                <a:lnTo>
                  <a:pt x="1652220" y="0"/>
                </a:lnTo>
                <a:lnTo>
                  <a:pt x="1652220" y="1652219"/>
                </a:lnTo>
                <a:lnTo>
                  <a:pt x="0" y="16522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9831" y="2933700"/>
            <a:ext cx="17346764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4000" dirty="0"/>
              <a:t>Постановою КМУ від 04 червня 2025 р. № 658 «Про затвердження Типової програми унеможливлення насильства та жорстокого поводження з дітьми» </a:t>
            </a:r>
            <a:r>
              <a:rPr lang="en-US" sz="4000" dirty="0">
                <a:hlinkClick r:id="rId10"/>
              </a:rPr>
              <a:t>https://bit.ly/4jG2Rdg</a:t>
            </a:r>
            <a:r>
              <a:rPr lang="uk-UA" sz="4000" dirty="0"/>
              <a:t> </a:t>
            </a:r>
            <a:r>
              <a:rPr lang="en-US" sz="4000" dirty="0"/>
              <a:t> </a:t>
            </a:r>
            <a:r>
              <a:rPr lang="uk-UA" sz="4000" dirty="0"/>
              <a:t>передбачено, що це документ, який має застосовуватися усіма закладами (які працюють з дітьми та молоддю) для: </a:t>
            </a:r>
          </a:p>
          <a:p>
            <a:r>
              <a:rPr lang="uk-UA" sz="3600" dirty="0"/>
              <a:t>- створення середовища, вільного від насильства та жорстокого поводження з дитиною; </a:t>
            </a:r>
          </a:p>
          <a:p>
            <a:r>
              <a:rPr lang="uk-UA" sz="3600" dirty="0"/>
              <a:t>- запровадження системи інформування про випадки (або підозру на випадки) насильства та жорстокого поводження з дітьми у суб’єкті; </a:t>
            </a:r>
          </a:p>
          <a:p>
            <a:r>
              <a:rPr lang="uk-UA" sz="3600" dirty="0"/>
              <a:t>- забезпечення оперативного розгляду цих випадків та реагування на них.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4000" dirty="0"/>
              <a:t>Затвердження цієї Типової програми визначалося частиною 6 статті 10 Закону України «Про охорону дитинства».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06278" y="1030357"/>
            <a:ext cx="18290218" cy="1809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Про затвердження Типової програми унеможливлення насильства та жорстокого поводження з дітьми</a:t>
            </a:r>
          </a:p>
        </p:txBody>
      </p:sp>
    </p:spTree>
    <p:extLst>
      <p:ext uri="{BB962C8B-B14F-4D97-AF65-F5344CB8AC3E}">
        <p14:creationId xmlns:p14="http://schemas.microsoft.com/office/powerpoint/2010/main" xmlns="" val="45106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9831" y="1939456"/>
            <a:ext cx="17346764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Проводити регулярні корекційні заходи для здобувачів освіти, які потребують допомоги, з урахуванням особливостей їхніх проблем та психофізичного розвитку.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Залучати до роботи з учнями батьків та педагогів, надаючи рекомендації щодо підтримки дитини вдома та в класі.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Застосовувати інноваційні методи психологічної допомоги, такі як арт-терапія, ігрова терапія для роботи із здобувачами освіти з психоемоційними проблемами.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Постійно вдосконалювати свою кваліфікацію та застосовувати різні методи корекційної роботи, щоб відповідати новим викликам, які виникають у сучасному освітньому середовищі.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593756" y="1036749"/>
            <a:ext cx="6146298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Корекційна робота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56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9831" y="2171700"/>
            <a:ext cx="17346764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Інтервізія та колегіальна підтримка є важливими інструментами професійного розвитку практичних психологів, особливо в умовах постійного стресу. Вони сприяють емоційній стійкості, обміну досвідом та ефективному розв’язанню складних професійних ситуацій.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З метою формування відповідних компетентностей розроблено Програму тематичного спецкурсу з методики інтервізійної підтримки практичних психологів, які здійснюють постковідну соціально-психологічну реабілітацію учасників освітнього процесу / за наук. ред. В. Г. Панка. – Київ: УНМЦ практичної психології і соціальної роботи, 2024. 53 с.</a:t>
            </a:r>
            <a:r>
              <a:rPr lang="en-US" sz="4000" dirty="0"/>
              <a:t>: </a:t>
            </a:r>
            <a:r>
              <a:rPr lang="en-US" sz="4000" dirty="0">
                <a:hlinkClick r:id="rId10"/>
              </a:rPr>
              <a:t>https://lib.iitta.gov.ua/id/eprint/743114</a:t>
            </a:r>
            <a:r>
              <a:rPr lang="uk-UA" sz="4000" dirty="0"/>
              <a:t> </a:t>
            </a:r>
            <a:r>
              <a:rPr lang="en-US" sz="4000" dirty="0"/>
              <a:t>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931617" y="1036749"/>
            <a:ext cx="11470576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Інтервізія та колегіальна підтримка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04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9831" y="2171700"/>
            <a:ext cx="17346764" cy="7263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/>
              <a:t>Рекомендовано планувати у своїй діяльності онлайн-консультування як вид роботи і запроваджувати його у своїй професійній діяльності (як додатковий засіб, або як незалежний процес впроваджуючи «Кабінет психолога/соціального педагога».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/>
              <a:t>Фахівці психологічної служби здійснюють індивідуальні, групові та сімейні консультації з урахуванням етичних норм, принципів конфіденційності, добровільності звернення та поваги до гідності кожної людини. У процесі консультування застосовують сучасні психологічні методи й технології, які відповідають запиту учасника освітнього процесу, віковим особливостям, а також його психоемоційному стану.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/>
              <a:t>Консультаційну роботу можна здійснювати у співпраці з педагогами, адміністрацією закладу освіти, соціальними партнерами (медичними працівниками, службами у справах дітей, інклюзивно-ресурсними центрами тощо).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ru-RU" sz="40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887747" y="1036749"/>
            <a:ext cx="5558316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Консультування 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95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9831" y="2171700"/>
            <a:ext cx="17346764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інформування громадськості через сайти закладів освіти, «Кабінет психолога/соціального педагога», соціальні мережі, інформаційні стенди;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організація та проведення просвітницьких заходів (тренінгів, батьківських зустрічей, круглих столів, конференцій, вебінарів);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участь у громадських та професійних ініціативах на місцевому та національному рівнях;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взаємодія зі ЗМІ для висвітлення важливих соціально-психологічних питань;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участь у соціальних проєктах, які спрямовані на підтримку дітей, сімей, педагогів та інших учасників освітнього процесу. </a:t>
            </a:r>
          </a:p>
          <a:p>
            <a:pPr algn="just"/>
            <a:endParaRPr lang="ru-RU" sz="40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592584" y="1036749"/>
            <a:ext cx="8148642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Зв’язки з громадськістю 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9831" y="2171700"/>
            <a:ext cx="17346764" cy="6709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/>
              <a:t>планування діяльності фахівців служби (річне, місячне, тематичне);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/>
              <a:t>розроблення методичних матеріалів: рекомендацій, пам’яток, інформаційних буклетів, програм тренінгів, консультацій, профілактичних заходів тощо;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/>
              <a:t>аналіз результатів роботи за період (звітність, самооцінювання, моніторинг ефективності);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/>
              <a:t>участь у методичних об’єднаннях, супервізіях, професійних спільнотах, конференціях, семінарах, тренінгах;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/>
              <a:t>організація методичного супроводу освітнього процесу з урахуванням психологічних та соціальних аспектів;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/>
              <a:t>координація взаємодії з іншими фахівцями закладу освіти для впровадження інноваційних, профілактичних та корекційно-розвивальних програм. </a:t>
            </a:r>
          </a:p>
          <a:p>
            <a:pPr algn="just"/>
            <a:endParaRPr lang="ru-RU" sz="40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219003" y="1036749"/>
            <a:ext cx="10895804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Організаційно-методична робота 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09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9831" y="2324100"/>
            <a:ext cx="17346764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Працівники психологічної служби закладу освіти (практичні психологи та соціальні педагоги) виконують свою роботу: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uk-UA" sz="4000" dirty="0"/>
              <a:t>у закладі освіти (психологічна просвіта, діагностична, консультативна, освітня діяльність, обробка результатів досліджень тощо), 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uk-UA" sz="4000" dirty="0"/>
              <a:t>за його межами (підготовка до проведення заходів, оформлення робочої документації, планування, звітність, самоосвіта, робота у навчально-методичних та наукових центрах, громадських організаціях тощо. </a:t>
            </a:r>
          </a:p>
          <a:p>
            <a:pPr algn="just"/>
            <a:endParaRPr lang="ru-RU" sz="40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89395" y="1181685"/>
            <a:ext cx="17774546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Здійснення діяльності у закладі освіти та поза межами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24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601246" y="5905500"/>
            <a:ext cx="1734676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hlinkClick r:id="rId10"/>
              </a:rPr>
              <a:t>https://imzo.gov.ua/psyholohichnyj-suprovid-ta-sotsialno-pedahohichna-robota/informatsijna-baza-psyholohiv-ta-sotsialnyh-pedahohi/najkraschi-rozrobky-metodyky-treninhy-zhurnaly/</a:t>
            </a:r>
            <a:r>
              <a:rPr lang="uk-UA" sz="4400" dirty="0"/>
              <a:t>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01246" y="1037112"/>
            <a:ext cx="17123205" cy="1809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Матеріали для використання в роботі</a:t>
            </a:r>
          </a:p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працівниками психологічної служби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49" y="3419061"/>
            <a:ext cx="1765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264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308818" y="3022372"/>
            <a:ext cx="17346764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/>
              <a:t>Авторські програми переможців Всеукраїнського конкурсу 2023/2024 навчального року розміщено на вебсайті ДНУ «Інститут модернізації змісту освіти» </a:t>
            </a:r>
            <a:r>
              <a:rPr lang="uk-UA" sz="3600" dirty="0">
                <a:hlinkClick r:id="rId10"/>
              </a:rPr>
              <a:t>https://surl.lu/ytipjw</a:t>
            </a:r>
            <a:r>
              <a:rPr lang="uk-UA" sz="3600" dirty="0"/>
              <a:t>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/>
              <a:t>Експозиція авторських програм Всеукраїнського конкурсу «Нові технології у новій школі» у номінації «Профілактичні програми» 2022/2023 </a:t>
            </a:r>
            <a:r>
              <a:rPr lang="uk-UA" sz="3600" dirty="0">
                <a:hlinkClick r:id="rId11"/>
              </a:rPr>
              <a:t>https://clipr.cc/sQ13r</a:t>
            </a:r>
            <a:r>
              <a:rPr lang="uk-UA" sz="3600" dirty="0"/>
              <a:t> 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/>
              <a:t>Експозиція авторських програм Всеукраїнського конкурсу «Нові технології у новій школі» у номінації «Просвітницькі програми» 2021/2022 </a:t>
            </a:r>
            <a:r>
              <a:rPr lang="uk-UA" sz="3600" dirty="0">
                <a:hlinkClick r:id="rId12"/>
              </a:rPr>
              <a:t>https://clipr.cc/53yQB</a:t>
            </a:r>
            <a:endParaRPr lang="uk-UA" sz="3600" dirty="0"/>
          </a:p>
          <a:p>
            <a:pPr algn="just"/>
            <a:endParaRPr lang="uk-UA" sz="3600" dirty="0"/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>
                <a:solidFill>
                  <a:schemeClr val="accent5">
                    <a:lumMod val="75000"/>
                  </a:schemeClr>
                </a:solidFill>
              </a:rPr>
              <a:t>Конкурс у 2025/2026 н.р. у номінації «Просвітницькі програми, спрямовані на формування психологічних знань, підвищення рівня психологічної культури і психологічної компетентності учасників освітнього процесу».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019327" y="1181685"/>
            <a:ext cx="10314682" cy="1809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Професійна майстерність</a:t>
            </a:r>
          </a:p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фахівців психологічної служби </a:t>
            </a:r>
          </a:p>
        </p:txBody>
      </p:sp>
    </p:spTree>
    <p:extLst>
      <p:ext uri="{BB962C8B-B14F-4D97-AF65-F5344CB8AC3E}">
        <p14:creationId xmlns:p14="http://schemas.microsoft.com/office/powerpoint/2010/main" xmlns="" val="4190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308818" y="4076700"/>
            <a:ext cx="17346764" cy="4555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29-31 жовтня 2025 року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3600" dirty="0"/>
              <a:t>Тематичні номінації:</a:t>
            </a:r>
          </a:p>
          <a:p>
            <a:pPr indent="360363"/>
            <a:r>
              <a:rPr lang="uk-UA" sz="3200" dirty="0"/>
              <a:t>6.	Інноваційні підходи до навчання: використання імерсивних технологій у закладах освіти.</a:t>
            </a:r>
          </a:p>
          <a:p>
            <a:pPr indent="360363"/>
            <a:r>
              <a:rPr lang="uk-UA" sz="3200" dirty="0"/>
              <a:t>8.	Шляхи розвитку творчих здібностей дошкільників у процесі дослідницької діяльності.</a:t>
            </a:r>
          </a:p>
          <a:p>
            <a:pPr indent="360363"/>
            <a:r>
              <a:rPr lang="uk-UA" sz="3200" dirty="0"/>
              <a:t>9.	Здоров’язбережувальна складова освіти як механізм підготовки здобувачів освіти до успішної самореалізації та розбудови суспільства.</a:t>
            </a:r>
          </a:p>
          <a:p>
            <a:pPr indent="360363"/>
            <a:r>
              <a:rPr lang="uk-UA" sz="3200" dirty="0"/>
              <a:t>10.	Рівний доступ до якісної освіти: практики адаптації освітнього середовища до потреб осіб з ООП.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3200" dirty="0"/>
              <a:t>Докладніше про вимоги: </a:t>
            </a:r>
            <a:r>
              <a:rPr lang="en-US" sz="3200" dirty="0">
                <a:hlinkClick r:id="rId10"/>
              </a:rPr>
              <a:t>https://innovosvita.com.ua/index.php/uk/contest</a:t>
            </a:r>
            <a:r>
              <a:rPr lang="uk-UA" sz="3200" dirty="0"/>
              <a:t>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0" y="1181685"/>
            <a:ext cx="18287999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ХVII Міжнародна виставка «Інноватика в сучасній освіті»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748" y="2210337"/>
            <a:ext cx="10400904" cy="234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923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8194" y="1067672"/>
            <a:ext cx="7922469" cy="3101839"/>
            <a:chOff x="0" y="0"/>
            <a:chExt cx="3001554" cy="6250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01554" cy="625010"/>
            </a:xfrm>
            <a:custGeom>
              <a:avLst/>
              <a:gdLst/>
              <a:ahLst/>
              <a:cxnLst/>
              <a:rect l="l" t="t" r="r" b="b"/>
              <a:pathLst>
                <a:path w="3001554" h="625010">
                  <a:moveTo>
                    <a:pt x="23776" y="0"/>
                  </a:moveTo>
                  <a:lnTo>
                    <a:pt x="2977777" y="0"/>
                  </a:lnTo>
                  <a:cubicBezTo>
                    <a:pt x="2984083" y="0"/>
                    <a:pt x="2990131" y="2505"/>
                    <a:pt x="2994590" y="6964"/>
                  </a:cubicBezTo>
                  <a:cubicBezTo>
                    <a:pt x="2999049" y="11423"/>
                    <a:pt x="3001554" y="17470"/>
                    <a:pt x="3001554" y="23776"/>
                  </a:cubicBezTo>
                  <a:lnTo>
                    <a:pt x="3001554" y="601234"/>
                  </a:lnTo>
                  <a:cubicBezTo>
                    <a:pt x="3001554" y="614365"/>
                    <a:pt x="2990909" y="625010"/>
                    <a:pt x="2977777" y="625010"/>
                  </a:cubicBezTo>
                  <a:lnTo>
                    <a:pt x="23776" y="625010"/>
                  </a:lnTo>
                  <a:cubicBezTo>
                    <a:pt x="10645" y="625010"/>
                    <a:pt x="0" y="614365"/>
                    <a:pt x="0" y="601234"/>
                  </a:cubicBezTo>
                  <a:lnTo>
                    <a:pt x="0" y="23776"/>
                  </a:lnTo>
                  <a:cubicBezTo>
                    <a:pt x="0" y="10645"/>
                    <a:pt x="10645" y="0"/>
                    <a:pt x="23776" y="0"/>
                  </a:cubicBez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98345"/>
              <a:ext cx="2272179" cy="278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699"/>
                </a:lnSpc>
              </a:pPr>
              <a:r>
                <a:rPr lang="uk-UA" sz="2800" b="1" dirty="0">
                  <a:solidFill>
                    <a:srgbClr val="FFFFFF"/>
                  </a:solidFill>
                  <a:latin typeface="Geologica 2 Bold"/>
                  <a:ea typeface="Geologica 2 Bold"/>
                  <a:cs typeface="Geologica 2 Bold"/>
                  <a:sym typeface="Geologica 2 Bold"/>
                </a:rPr>
                <a:t>Пріоритетні напрями роботи </a:t>
              </a:r>
              <a:r>
                <a:rPr lang="uk-UA" sz="2800" b="1" dirty="0" err="1">
                  <a:solidFill>
                    <a:srgbClr val="FFFFFF"/>
                  </a:solidFill>
                  <a:latin typeface="Geologica 2 Bold"/>
                  <a:ea typeface="Geologica 2 Bold"/>
                  <a:cs typeface="Geologica 2 Bold"/>
                  <a:sym typeface="Geologica 2 Bold"/>
                </a:rPr>
                <a:t>психоогічної</a:t>
              </a:r>
              <a:r>
                <a:rPr lang="uk-UA" sz="2800" b="1" dirty="0">
                  <a:solidFill>
                    <a:srgbClr val="FFFFFF"/>
                  </a:solidFill>
                  <a:latin typeface="Geologica 2 Bold"/>
                  <a:ea typeface="Geologica 2 Bold"/>
                  <a:cs typeface="Geologica 2 Bold"/>
                  <a:sym typeface="Geologica 2 Bold"/>
                </a:rPr>
                <a:t> служби в 2025/2026 навчальному році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64225" y="14780"/>
            <a:ext cx="4490564" cy="995229"/>
            <a:chOff x="13453" y="19707"/>
            <a:chExt cx="5987419" cy="1326971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2992404" y="139756"/>
              <a:ext cx="1132744" cy="1097731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734923" y="19707"/>
              <a:ext cx="1265949" cy="1321199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372124" y="92399"/>
            <a:ext cx="2767301" cy="917609"/>
            <a:chOff x="13453" y="123200"/>
            <a:chExt cx="3689735" cy="122347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423142" y="128968"/>
              <a:ext cx="802084" cy="1211939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193020">
              <a:off x="2570444" y="242951"/>
              <a:ext cx="1132744" cy="1097731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41AE4B0-DD0E-4EC6-A6C1-1CBA7F80F4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0601" y="1255640"/>
            <a:ext cx="9338440" cy="79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6F4D9B8D-A290-43D7-B797-96EC45DD57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043" y="4285877"/>
            <a:ext cx="5306635" cy="292033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9CACF3AD-055F-4328-B144-0D30137C74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1607" y="4251128"/>
            <a:ext cx="4586517" cy="22545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6D583D1-115C-46C2-95FB-7199A5345E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1288" y="6505719"/>
            <a:ext cx="4954663" cy="260530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13D4BB56-0C02-4A5F-B434-B53001A88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438" y="6962197"/>
            <a:ext cx="4724040" cy="22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37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358408" y="3769073"/>
            <a:ext cx="17346764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4000" dirty="0"/>
              <a:t>«EmoUp: відновлення» для педагогічних працівників ЗО міста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4000" dirty="0"/>
              <a:t>«ОПОРА»: група психологічної підтримки для педагогів-дружин діючих військослужбовців</a:t>
            </a:r>
            <a:endParaRPr lang="uk-UA" sz="4000" dirty="0">
              <a:ea typeface="Calibri"/>
              <a:cs typeface="Times New Roman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Відновлення психологічного здоров'я для вчителів закладів ЗЗСО</a:t>
            </a:r>
            <a:endParaRPr lang="uk-UA" sz="4000" dirty="0">
              <a:ea typeface="Calibri"/>
              <a:cs typeface="Times New Roman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«PSY-старт» для практичних психологів і соціальних педагогів зі стажем роботи до 3-х років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Психологічний супровід учасників освітнього процесу під час війни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Всеукраїнський фестиваль PRO PSY 2026 «Простір психолога»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uk-UA" sz="4000" dirty="0">
              <a:ea typeface="Calibri"/>
              <a:cs typeface="Times New Roman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85098" y="2015544"/>
            <a:ext cx="16396348" cy="1887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Проєкти підвищення професійної компетентності</a:t>
            </a:r>
          </a:p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і психологічної підтримки 2025-2026 н.р.</a:t>
            </a:r>
          </a:p>
        </p:txBody>
      </p:sp>
      <p:pic>
        <p:nvPicPr>
          <p:cNvPr id="2049" name="Picture 1" descr="D:\21.08.2025 підготовка\пси супр. лого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6782" y="2425776"/>
            <a:ext cx="2389582" cy="18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21.08.2025 підготовка\PSY_старт.лого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8687" y="4289612"/>
            <a:ext cx="25527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reeform 12"/>
          <p:cNvSpPr/>
          <p:nvPr/>
        </p:nvSpPr>
        <p:spPr>
          <a:xfrm>
            <a:off x="7032023" y="1104900"/>
            <a:ext cx="2979389" cy="1135391"/>
          </a:xfrm>
          <a:custGeom>
            <a:avLst/>
            <a:gdLst/>
            <a:ahLst/>
            <a:cxnLst/>
            <a:rect l="l" t="t" r="r" b="b"/>
            <a:pathLst>
              <a:path w="3561857" h="1375767">
                <a:moveTo>
                  <a:pt x="0" y="0"/>
                </a:moveTo>
                <a:lnTo>
                  <a:pt x="3561857" y="0"/>
                </a:lnTo>
                <a:lnTo>
                  <a:pt x="3561857" y="1375767"/>
                </a:lnTo>
                <a:lnTo>
                  <a:pt x="0" y="137576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pic>
        <p:nvPicPr>
          <p:cNvPr id="2051" name="Picture 3" descr="D:\21.08.2025 підготовка\лого_ПРОСТІР_2019_европа_украина копия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29520" y="6612550"/>
            <a:ext cx="2175652" cy="29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4895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308818" y="1948281"/>
            <a:ext cx="17346764" cy="7360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8159"/>
              </a:lnSpc>
              <a:buFont typeface="Arial" pitchFamily="34" charset="0"/>
              <a:buChar char="•"/>
            </a:pPr>
            <a:r>
              <a:rPr lang="uk-UA" sz="4400" dirty="0">
                <a:solidFill>
                  <a:srgbClr val="303030"/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КУ "ЦПРПП" ЗМР вивчає стан особистісного і професійного благополуччя освітян, а також факторів, які на нього впливають. </a:t>
            </a:r>
          </a:p>
          <a:p>
            <a:pPr marL="571500" indent="-571500" algn="just">
              <a:lnSpc>
                <a:spcPts val="8159"/>
              </a:lnSpc>
              <a:buFont typeface="Arial" pitchFamily="34" charset="0"/>
              <a:buChar char="•"/>
            </a:pPr>
            <a:r>
              <a:rPr lang="uk-UA" sz="4400" dirty="0">
                <a:solidFill>
                  <a:srgbClr val="303030"/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Участь у анонімному опитуванні дозволить ефективніше планувати діяльність психологічної служби у відповідності до потреб педагогічної спільноти Запоріжжя:</a:t>
            </a:r>
          </a:p>
          <a:p>
            <a:pPr marL="571500" indent="-571500">
              <a:lnSpc>
                <a:spcPts val="8159"/>
              </a:lnSpc>
              <a:buFont typeface="Arial" pitchFamily="34" charset="0"/>
              <a:buChar char="•"/>
            </a:pPr>
            <a:r>
              <a:rPr lang="en-US" sz="4400" dirty="0">
                <a:solidFill>
                  <a:srgbClr val="303030"/>
                </a:solidFill>
                <a:latin typeface="Actay Wide Bold"/>
                <a:ea typeface="Actay Wide Bold"/>
                <a:cs typeface="Actay Wide Bold"/>
                <a:sym typeface="Actay Wide Bold"/>
                <a:hlinkClick r:id="rId10"/>
              </a:rPr>
              <a:t>https://forms.gle/B4bMck44X4inqgvF6</a:t>
            </a:r>
            <a:r>
              <a:rPr lang="uk-UA" sz="4400" b="1" dirty="0">
                <a:solidFill>
                  <a:srgbClr val="303030"/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 </a:t>
            </a:r>
            <a:r>
              <a:rPr lang="en-US" sz="4400" b="1" dirty="0">
                <a:solidFill>
                  <a:srgbClr val="303030"/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636326" y="1036749"/>
            <a:ext cx="14061157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Дослідження стану благополуччя педагогів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292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8" name="Прямоугольник 57"/>
          <p:cNvSpPr/>
          <p:nvPr/>
        </p:nvSpPr>
        <p:spPr>
          <a:xfrm>
            <a:off x="6129862" y="1036749"/>
            <a:ext cx="5074081" cy="93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Соціальні мережі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AE53BB0-4347-4D6C-9207-57803EB24192}"/>
              </a:ext>
            </a:extLst>
          </p:cNvPr>
          <p:cNvSpPr/>
          <p:nvPr/>
        </p:nvSpPr>
        <p:spPr>
          <a:xfrm>
            <a:off x="398355" y="1946772"/>
            <a:ext cx="79166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400" dirty="0">
                <a:solidFill>
                  <a:srgbClr val="00B0F0"/>
                </a:solidFill>
              </a:rPr>
              <a:t>https://t.me/+dW6tkeyWT9FjZGM6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5AD3834-5562-45EF-B674-B02157EC1373}"/>
              </a:ext>
            </a:extLst>
          </p:cNvPr>
          <p:cNvSpPr/>
          <p:nvPr/>
        </p:nvSpPr>
        <p:spPr>
          <a:xfrm>
            <a:off x="8176000" y="2032539"/>
            <a:ext cx="10092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4000" dirty="0">
                <a:solidFill>
                  <a:srgbClr val="00B0F0"/>
                </a:solidFill>
              </a:rPr>
              <a:t>https://www.facebook.com/share/1JDqMgjf1x/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2A30981-E5DA-417D-884B-2523021F89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1079" y="2748346"/>
            <a:ext cx="3839153" cy="34258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3500BFF-5F64-4154-92D9-9B4429019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788" y="2911626"/>
            <a:ext cx="4663473" cy="35054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DDF5C2C-6BA5-4C89-8764-636C47396D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22061" y="3036184"/>
            <a:ext cx="5034056" cy="31379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849C542-F180-49C6-BF77-90267B79DC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3232" y="2580070"/>
            <a:ext cx="3976546" cy="3976546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32D69DE-2933-4B19-96D6-88283F13D294}"/>
              </a:ext>
            </a:extLst>
          </p:cNvPr>
          <p:cNvSpPr/>
          <p:nvPr/>
        </p:nvSpPr>
        <p:spPr>
          <a:xfrm>
            <a:off x="3618213" y="6646166"/>
            <a:ext cx="9550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https://www.facebook.com/groups/1837122172997004</a:t>
            </a:r>
            <a:endParaRPr lang="x-none" sz="3200" dirty="0">
              <a:solidFill>
                <a:srgbClr val="00B0F0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BFC0D73-EB74-4A3A-BDC3-6E2437FBF2E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52593" y="7170749"/>
            <a:ext cx="4343807" cy="197045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85C1609-3DE4-417D-A75A-5145A1382F9C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501192" y="7028608"/>
            <a:ext cx="2135245" cy="21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10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3827" y="2095500"/>
            <a:ext cx="17346764" cy="6914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uk-UA" sz="4400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збереження і зміцнення психічного здоров’я всіх учасників освітнього процесу: здобувачів освіти, їхніх батьків або законних представників та педагогічних працівників.</a:t>
            </a:r>
          </a:p>
          <a:p>
            <a:pPr algn="just"/>
            <a:r>
              <a:rPr lang="uk-UA" sz="4400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 </a:t>
            </a:r>
          </a:p>
          <a:p>
            <a:pPr marL="571500" indent="-571500" algn="just">
              <a:lnSpc>
                <a:spcPts val="8159"/>
              </a:lnSpc>
              <a:buFont typeface="Arial" pitchFamily="34" charset="0"/>
              <a:buChar char="•"/>
            </a:pPr>
            <a:r>
              <a:rPr lang="uk-UA" sz="4400" dirty="0">
                <a:solidFill>
                  <a:srgbClr val="303030"/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Спеціалісти психологічної служби здійснюють свою діяльність з усіма учасниками освітнього процесу, окрім чисельності вихованців та учнів, необхідно враховувати й чисельність педагогічних працівників та батьків здобувачів освіти.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465382" y="1036749"/>
            <a:ext cx="14403045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Пріоритетне завдання психологічної служби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08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3827" y="1879583"/>
            <a:ext cx="17346764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631825" algn="just">
              <a:buFont typeface="Wingdings" pitchFamily="2" charset="2"/>
              <a:buChar char="§"/>
            </a:pPr>
            <a:r>
              <a:rPr lang="uk-UA" sz="4000" dirty="0"/>
              <a:t>Практичні психологи та соціальні педагоги реалізують навчальну діяльність через: </a:t>
            </a:r>
          </a:p>
          <a:p>
            <a:pPr indent="631825" algn="just"/>
            <a:r>
              <a:rPr lang="uk-UA" sz="4000" dirty="0"/>
              <a:t>- тренінги і розвивальні заняття, факультативи; </a:t>
            </a:r>
          </a:p>
          <a:p>
            <a:pPr indent="631825" algn="just"/>
            <a:r>
              <a:rPr lang="uk-UA" sz="4000" dirty="0"/>
              <a:t>- освітні програми з формування безпечного освітнього середовища; </a:t>
            </a:r>
          </a:p>
          <a:p>
            <a:pPr indent="631825" algn="just"/>
            <a:r>
              <a:rPr lang="uk-UA" sz="4000" dirty="0"/>
              <a:t>- програми розвитку життєвих компетентностей в умовах викликів війни, зокрема переміщення, втрати та травматичні події тощо. </a:t>
            </a:r>
          </a:p>
          <a:p>
            <a:pPr marL="571500" indent="-571500" algn="just">
              <a:buFontTx/>
              <a:buChar char="-"/>
            </a:pPr>
            <a:r>
              <a:rPr lang="uk-UA" sz="4000" dirty="0"/>
              <a:t>лекції, інтерактивні заняття та інформаційні години для батьків і педагогів</a:t>
            </a:r>
          </a:p>
          <a:p>
            <a:pPr algn="just"/>
            <a:endParaRPr lang="uk-UA" sz="4000" dirty="0"/>
          </a:p>
          <a:p>
            <a:pPr indent="631825" algn="just">
              <a:buFont typeface="Wingdings" pitchFamily="2" charset="2"/>
              <a:buChar char="§"/>
            </a:pPr>
            <a:r>
              <a:rPr lang="uk-UA" sz="4000" i="1" dirty="0"/>
              <a:t>Під час воєнного стану особливу увагу потрібно приділяти адаптації навчального контенту до потреб дітей, які набули травматичного досвіду, а також підвищенню рівня знань педагогів про методи психологічної підтримки в умовах кризи.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970412" y="1036749"/>
            <a:ext cx="7392985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Навчальна діяльність 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97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3827" y="1879583"/>
            <a:ext cx="17346764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4000" dirty="0"/>
              <a:t>Методики роботи фахівців щодо компенсації психологічних втрат для різних закладів освіти та для здобувачів різного віку можуть відрізнятися.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4000" dirty="0"/>
              <a:t>Крім діагностики, просвіти, профілактики, це організація індивідуальних і групових занять/консультацій (з дітьми чи класами, які мають високі показники рівня тривоги, стресу або інші ознаки психологічних втрат відповідно до діагностичних показників).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4000" dirty="0"/>
              <a:t>Організація інтерактивних занять для педагогів та батьків учнів з питань збереження психічного здоров’я, попередження професійного вигорання, підтримки дітей у кризових ситуаціях.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uk-UA" sz="4000" dirty="0"/>
              <a:t>Чіткий розподіл ролей та обов’язків, узгоджених заздалегідь між фахівцями психологічної служби та педагогами закладу освіти.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384162" y="1036749"/>
            <a:ext cx="8565486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Подолання освітніх втрат 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23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3827" y="2095500"/>
            <a:ext cx="17346764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Просвітницька діяльність має профілактичний, мотиваційний та підтримувальний характер, є системною, цілеспрямованою, що адаптується до потреб певної групи людей певного закладу освіти. Її реалізація має сприяти зменшенню рівня соціально-психологічних ризиків та створенню безпечного, підтримувального середовища у закладі освіти.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Просвітницькі відео на сторінці центру здоров’я та розвитку «Коло сім’ї»</a:t>
            </a:r>
            <a:r>
              <a:rPr lang="en-US" sz="4000" dirty="0"/>
              <a:t>: </a:t>
            </a:r>
            <a:r>
              <a:rPr lang="en-US" sz="4000" dirty="0">
                <a:hlinkClick r:id="rId10"/>
              </a:rPr>
              <a:t>https://k-s.org.ua/resources/online-specialists/</a:t>
            </a:r>
            <a:r>
              <a:rPr lang="uk-UA" sz="4000" dirty="0"/>
              <a:t> </a:t>
            </a:r>
            <a:r>
              <a:rPr lang="en-US" sz="4000" dirty="0"/>
              <a:t>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Практичні інструменти для піклування про ментальне здоров'я та плекання стійкості на сторінці Всеукраїнської програми ментального здоров’я «Ти як?»: </a:t>
            </a:r>
            <a:r>
              <a:rPr lang="ru-RU" sz="4000" dirty="0">
                <a:hlinkClick r:id="rId11"/>
              </a:rPr>
              <a:t>https://howareu.com/produkty</a:t>
            </a:r>
            <a:r>
              <a:rPr lang="ru-RU" sz="4000" dirty="0"/>
              <a:t> </a:t>
            </a:r>
            <a:endParaRPr lang="uk-UA" sz="40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011289" y="1036749"/>
            <a:ext cx="7311232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Просвітницька робота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15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3827" y="2324100"/>
            <a:ext cx="17346764" cy="6367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/>
              <a:t>UNICEF – </a:t>
            </a:r>
            <a:r>
              <a:rPr lang="uk-UA" sz="4000" dirty="0"/>
              <a:t>психосоціальна підтримка дітей: </a:t>
            </a:r>
            <a:r>
              <a:rPr lang="en-US" sz="4000" dirty="0">
                <a:hlinkClick r:id="rId10"/>
              </a:rPr>
              <a:t>https://www.unicef.org/ukraine/</a:t>
            </a:r>
            <a:r>
              <a:rPr lang="uk-UA" sz="4000" dirty="0"/>
              <a:t> </a:t>
            </a:r>
            <a:r>
              <a:rPr lang="en-US" sz="4000" dirty="0"/>
              <a:t> 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/>
              <a:t>Центр </a:t>
            </a:r>
            <a:r>
              <a:rPr lang="ru-RU" sz="4000" dirty="0" err="1"/>
              <a:t>психічного</a:t>
            </a:r>
            <a:r>
              <a:rPr lang="ru-RU" sz="4000" dirty="0"/>
              <a:t> </a:t>
            </a:r>
            <a:r>
              <a:rPr lang="ru-RU" sz="4000" dirty="0" err="1"/>
              <a:t>здоров'я</a:t>
            </a:r>
            <a:r>
              <a:rPr lang="ru-RU" sz="4000" dirty="0"/>
              <a:t> при МОЗ: </a:t>
            </a:r>
            <a:r>
              <a:rPr lang="ru-RU" sz="4000" dirty="0">
                <a:hlinkClick r:id="rId11"/>
              </a:rPr>
              <a:t>https://mentalhealth.gov.ua</a:t>
            </a:r>
            <a:r>
              <a:rPr lang="ru-RU" sz="4000" dirty="0"/>
              <a:t>  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 err="1"/>
              <a:t>Державна</a:t>
            </a:r>
            <a:r>
              <a:rPr lang="ru-RU" sz="4000" dirty="0"/>
              <a:t> служба у справах </a:t>
            </a:r>
            <a:r>
              <a:rPr lang="ru-RU" sz="4000" dirty="0" err="1"/>
              <a:t>ветеранів</a:t>
            </a:r>
            <a:r>
              <a:rPr lang="ru-RU" sz="4000" dirty="0"/>
              <a:t>: </a:t>
            </a:r>
            <a:r>
              <a:rPr lang="ru-RU" sz="4000" dirty="0">
                <a:hlinkClick r:id="rId12"/>
              </a:rPr>
              <a:t>https://veterans.gov.ua</a:t>
            </a:r>
            <a:r>
              <a:rPr lang="ru-RU" sz="4000" dirty="0"/>
              <a:t>  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/>
              <a:t>ДНУ «</a:t>
            </a:r>
            <a:r>
              <a:rPr lang="ru-RU" sz="4000" dirty="0" err="1"/>
              <a:t>Інститут</a:t>
            </a:r>
            <a:r>
              <a:rPr lang="ru-RU" sz="4000" dirty="0"/>
              <a:t> </a:t>
            </a:r>
            <a:r>
              <a:rPr lang="ru-RU" sz="4000" dirty="0" err="1"/>
              <a:t>модернізації</a:t>
            </a:r>
            <a:r>
              <a:rPr lang="ru-RU" sz="4000" dirty="0"/>
              <a:t> </a:t>
            </a:r>
            <a:r>
              <a:rPr lang="ru-RU" sz="4000" dirty="0" err="1"/>
              <a:t>змісту</a:t>
            </a:r>
            <a:r>
              <a:rPr lang="ru-RU" sz="4000" dirty="0"/>
              <a:t> освіти», </a:t>
            </a:r>
            <a:r>
              <a:rPr lang="ru-RU" sz="4000" dirty="0" err="1"/>
              <a:t>матеріали</a:t>
            </a:r>
            <a:r>
              <a:rPr lang="ru-RU" sz="4000" dirty="0"/>
              <a:t> за темою: 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4000" dirty="0"/>
              <a:t>«Я повернувся» </a:t>
            </a:r>
            <a:r>
              <a:rPr lang="en-US" sz="4000" dirty="0">
                <a:hlinkClick r:id="rId13"/>
              </a:rPr>
              <a:t>https://clipr.cc/kQK3Q</a:t>
            </a:r>
            <a:r>
              <a:rPr lang="uk-UA" sz="4000" dirty="0"/>
              <a:t> 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/>
              <a:t> </a:t>
            </a:r>
            <a:r>
              <a:rPr lang="ru-RU" sz="4000" dirty="0"/>
              <a:t>«Як ти, ветеране» </a:t>
            </a:r>
            <a:r>
              <a:rPr lang="ru-RU" sz="4000" dirty="0">
                <a:hlinkClick r:id="rId14"/>
              </a:rPr>
              <a:t>https://clipr.cc/wvY3C</a:t>
            </a:r>
            <a:r>
              <a:rPr lang="ru-RU" sz="4000" dirty="0"/>
              <a:t>  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4000" dirty="0"/>
              <a:t>«</a:t>
            </a:r>
            <a:r>
              <a:rPr lang="ru-RU" sz="4000" dirty="0" err="1"/>
              <a:t>Діти</a:t>
            </a:r>
            <a:r>
              <a:rPr lang="ru-RU" sz="4000" dirty="0"/>
              <a:t> та </a:t>
            </a:r>
            <a:r>
              <a:rPr lang="ru-RU" sz="4000" dirty="0" err="1"/>
              <a:t>війна</a:t>
            </a:r>
            <a:r>
              <a:rPr lang="ru-RU" sz="4000" dirty="0"/>
              <a:t>» </a:t>
            </a:r>
            <a:r>
              <a:rPr lang="ru-RU" sz="4000" dirty="0">
                <a:hlinkClick r:id="rId15"/>
              </a:rPr>
              <a:t>https://clipr.cc/0v4Yy</a:t>
            </a:r>
            <a:r>
              <a:rPr lang="ru-RU" sz="4000" dirty="0"/>
              <a:t>  </a:t>
            </a:r>
            <a:endParaRPr lang="uk-UA" sz="40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001216" y="1181100"/>
            <a:ext cx="15331378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Ресурси для роботи з дітьми із сімей ветеранів</a:t>
            </a:r>
          </a:p>
        </p:txBody>
      </p:sp>
    </p:spTree>
    <p:extLst>
      <p:ext uri="{BB962C8B-B14F-4D97-AF65-F5344CB8AC3E}">
        <p14:creationId xmlns:p14="http://schemas.microsoft.com/office/powerpoint/2010/main" xmlns="" val="322722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9831" y="1939456"/>
            <a:ext cx="17346764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Проводити системне психодіагностичне обстеження здобувачів освіти та педагогів, особливо в умовах воєнного стану, для своєчасного виявлення та корекції проблем.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У разі виявлення ризиків розвитку психічних розладів або соціальних проблем у здобувачів освіти, надавати необхідну допомогу та корекційні заходи.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Забезпечувати конфіденційність і дотримання етичних норм під час проведення діагностичної роботи, зокрема із здобувачами освіти з особливими потребами чи такими, які пережили травматичні ситуації.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Для надання комплексної допомоги дітям, які потребують підтримки, співпрацювати з іншими фахівцями: педагогами, медичними працівниками, соціальними працівниками тощо.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269372" y="1036749"/>
            <a:ext cx="6795065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Діагностична робота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16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629650" y="628650"/>
            <a:ext cx="1028700" cy="18288000"/>
            <a:chOff x="0" y="0"/>
            <a:chExt cx="270933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68A3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629650" y="-8629650"/>
            <a:ext cx="1028700" cy="18288000"/>
            <a:chOff x="0" y="0"/>
            <a:chExt cx="270933" cy="4816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" cy="4816592"/>
            </a:xfrm>
            <a:custGeom>
              <a:avLst/>
              <a:gdLst/>
              <a:ahLst/>
              <a:cxnLst/>
              <a:rect l="l" t="t" r="r" b="b"/>
              <a:pathLst>
                <a:path w="270933" h="4816592">
                  <a:moveTo>
                    <a:pt x="0" y="0"/>
                  </a:moveTo>
                  <a:lnTo>
                    <a:pt x="270933" y="0"/>
                  </a:lnTo>
                  <a:lnTo>
                    <a:pt x="27093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B7B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" cy="4845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87605" y="9258300"/>
            <a:ext cx="4678656" cy="1020779"/>
            <a:chOff x="0" y="0"/>
            <a:chExt cx="6238208" cy="1361038"/>
          </a:xfrm>
        </p:grpSpPr>
        <p:sp>
          <p:nvSpPr>
            <p:cNvPr id="15" name="Freeform 1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667383" y="9258300"/>
            <a:ext cx="4678656" cy="1020779"/>
            <a:chOff x="0" y="0"/>
            <a:chExt cx="6238208" cy="1361038"/>
          </a:xfrm>
        </p:grpSpPr>
        <p:sp>
          <p:nvSpPr>
            <p:cNvPr id="20" name="Freeform 2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0850864" y="9266221"/>
            <a:ext cx="4678656" cy="1020779"/>
            <a:chOff x="0" y="0"/>
            <a:chExt cx="6238208" cy="1361038"/>
          </a:xfrm>
        </p:grpSpPr>
        <p:sp>
          <p:nvSpPr>
            <p:cNvPr id="25" name="Freeform 2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16044435" y="9334015"/>
            <a:ext cx="1911929" cy="950136"/>
            <a:chOff x="13453" y="79830"/>
            <a:chExt cx="2549239" cy="1266848"/>
          </a:xfrm>
        </p:grpSpPr>
        <p:sp>
          <p:nvSpPr>
            <p:cNvPr id="30" name="Freeform 3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267438" y="0"/>
            <a:ext cx="4678656" cy="1020779"/>
            <a:chOff x="0" y="0"/>
            <a:chExt cx="6238208" cy="1361038"/>
          </a:xfrm>
        </p:grpSpPr>
        <p:sp>
          <p:nvSpPr>
            <p:cNvPr id="35" name="Freeform 3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5410786" y="0"/>
            <a:ext cx="4678656" cy="1020779"/>
            <a:chOff x="0" y="0"/>
            <a:chExt cx="6238208" cy="1361038"/>
          </a:xfrm>
        </p:grpSpPr>
        <p:sp>
          <p:nvSpPr>
            <p:cNvPr id="40" name="Freeform 4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0554135" y="0"/>
            <a:ext cx="4678656" cy="1020779"/>
            <a:chOff x="0" y="0"/>
            <a:chExt cx="6238208" cy="1361038"/>
          </a:xfrm>
        </p:grpSpPr>
        <p:sp>
          <p:nvSpPr>
            <p:cNvPr id="45" name="Freeform 45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193020">
              <a:off x="3377806" y="186073"/>
              <a:ext cx="1132744" cy="1097732"/>
            </a:xfrm>
            <a:custGeom>
              <a:avLst/>
              <a:gdLst/>
              <a:ahLst/>
              <a:cxnLst/>
              <a:rect l="l" t="t" r="r" b="b"/>
              <a:pathLst>
                <a:path w="1132744" h="1097732">
                  <a:moveTo>
                    <a:pt x="0" y="0"/>
                  </a:moveTo>
                  <a:lnTo>
                    <a:pt x="1132744" y="0"/>
                  </a:lnTo>
                  <a:lnTo>
                    <a:pt x="1132744" y="1097732"/>
                  </a:lnTo>
                  <a:lnTo>
                    <a:pt x="0" y="1097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4972259" y="0"/>
              <a:ext cx="1265949" cy="1321200"/>
            </a:xfrm>
            <a:custGeom>
              <a:avLst/>
              <a:gdLst/>
              <a:ahLst/>
              <a:cxnLst/>
              <a:rect l="l" t="t" r="r" b="b"/>
              <a:pathLst>
                <a:path w="1265949" h="1321200">
                  <a:moveTo>
                    <a:pt x="0" y="0"/>
                  </a:moveTo>
                  <a:lnTo>
                    <a:pt x="1265949" y="0"/>
                  </a:lnTo>
                  <a:lnTo>
                    <a:pt x="1265949" y="1321200"/>
                  </a:lnTo>
                  <a:lnTo>
                    <a:pt x="0" y="132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999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9"/>
          <p:cNvGrpSpPr/>
          <p:nvPr/>
        </p:nvGrpSpPr>
        <p:grpSpPr>
          <a:xfrm>
            <a:off x="15707573" y="59873"/>
            <a:ext cx="1911929" cy="950136"/>
            <a:chOff x="13453" y="79830"/>
            <a:chExt cx="2549239" cy="1266848"/>
          </a:xfrm>
        </p:grpSpPr>
        <p:sp>
          <p:nvSpPr>
            <p:cNvPr id="50" name="Freeform 50"/>
            <p:cNvSpPr/>
            <p:nvPr/>
          </p:nvSpPr>
          <p:spPr>
            <a:xfrm rot="76516">
              <a:off x="13453" y="123200"/>
              <a:ext cx="1304095" cy="1223478"/>
            </a:xfrm>
            <a:custGeom>
              <a:avLst/>
              <a:gdLst/>
              <a:ahLst/>
              <a:cxnLst/>
              <a:rect l="l" t="t" r="r" b="b"/>
              <a:pathLst>
                <a:path w="1304095" h="1223478">
                  <a:moveTo>
                    <a:pt x="0" y="0"/>
                  </a:moveTo>
                  <a:lnTo>
                    <a:pt x="1304095" y="0"/>
                  </a:lnTo>
                  <a:lnTo>
                    <a:pt x="1304095" y="1223478"/>
                  </a:lnTo>
                  <a:lnTo>
                    <a:pt x="0" y="1223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60608" y="79830"/>
              <a:ext cx="802084" cy="1211940"/>
            </a:xfrm>
            <a:custGeom>
              <a:avLst/>
              <a:gdLst/>
              <a:ahLst/>
              <a:cxnLst/>
              <a:rect l="l" t="t" r="r" b="b"/>
              <a:pathLst>
                <a:path w="802084" h="1211940">
                  <a:moveTo>
                    <a:pt x="0" y="0"/>
                  </a:moveTo>
                  <a:lnTo>
                    <a:pt x="802084" y="0"/>
                  </a:lnTo>
                  <a:lnTo>
                    <a:pt x="802084" y="1211940"/>
                  </a:lnTo>
                  <a:lnTo>
                    <a:pt x="0" y="121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5" name="TextBox 43"/>
          <p:cNvSpPr txBox="1"/>
          <p:nvPr/>
        </p:nvSpPr>
        <p:spPr>
          <a:xfrm>
            <a:off x="249831" y="1939456"/>
            <a:ext cx="17346764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Профілактика особливо актуальна в умовах воєнного стану та кризових ситуацій, коли учасники освітнього процесу постійно знаходяться у стресових ситуаціях.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Проведення психоосвітніх заходів: лекцій, семінарів, тренінгів для здобувачів освіти, педагогів і батьків.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Впровадження програм психоосвітніх заходів, спрямованих на підвищення рівня психічної стійкості та здоров’я.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Розроблення та поширення інформаційних матеріалів (буклети, плакати, відео), що інформують учасників освітнього процесу про способи збереження психічного здоров’я.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uk-UA" sz="4000" dirty="0"/>
              <a:t>Проведення тренінгів з розвитку емоційної грамотності, навичок саморегуляції та соціальної адаптації тощо.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928510" y="1036749"/>
            <a:ext cx="7476790" cy="911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  <a:spcBef>
                <a:spcPct val="0"/>
              </a:spcBef>
            </a:pPr>
            <a:r>
              <a:rPr lang="uk-UA" sz="5000" b="1" dirty="0">
                <a:solidFill>
                  <a:schemeClr val="accent5">
                    <a:lumMod val="75000"/>
                  </a:schemeClr>
                </a:solidFill>
                <a:latin typeface="Actay Wide Bold"/>
                <a:ea typeface="Actay Wide Bold"/>
                <a:cs typeface="Actay Wide Bold"/>
                <a:sym typeface="Actay Wide Bold"/>
              </a:rPr>
              <a:t>Профілактична робота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Actay Wide Bold"/>
              <a:ea typeface="Actay Wide Bold"/>
              <a:cs typeface="Actay Wide Bold"/>
              <a:sym typeface="Actay Wid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74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1487</Words>
  <Application>Microsoft Office PowerPoint</Application>
  <PresentationFormat>Произвольный</PresentationFormat>
  <Paragraphs>112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Actay Wide Bold</vt:lpstr>
      <vt:lpstr>Geologica 2 Bold</vt:lpstr>
      <vt:lpstr>Wingdings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Заставка НМТ</dc:title>
  <cp:lastModifiedBy>Пользователь</cp:lastModifiedBy>
  <cp:revision>19</cp:revision>
  <dcterms:created xsi:type="dcterms:W3CDTF">2006-08-16T00:00:00Z</dcterms:created>
  <dcterms:modified xsi:type="dcterms:W3CDTF">2025-10-06T18:12:33Z</dcterms:modified>
  <dc:identifier>DAGm2NyHQ8k</dc:identifier>
</cp:coreProperties>
</file>