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1" r:id="rId3"/>
    <p:sldId id="257" r:id="rId4"/>
    <p:sldId id="258"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6600"/>
    <a:srgbClr val="CC0000"/>
    <a:srgbClr val="EE9012"/>
    <a:srgbClr val="E4161B"/>
    <a:srgbClr val="368E47"/>
    <a:srgbClr val="EB31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718" autoAdjust="0"/>
  </p:normalViewPr>
  <p:slideViewPr>
    <p:cSldViewPr>
      <p:cViewPr varScale="1">
        <p:scale>
          <a:sx n="76" d="100"/>
          <a:sy n="76" d="100"/>
        </p:scale>
        <p:origin x="1484" y="6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02.09.2024</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02.09.2024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02.09.2024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02.09.2024</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02.09.2024</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02.09.2024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02.09.2024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02.09.2024</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02.09.2024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02.09.2024</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02.09.2024</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02.09.2024</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8" Type="http://schemas.openxmlformats.org/officeDocument/2006/relationships/hyperlink" Target="https://uk.wikipedia.org/wiki/%D0%9F%D0%BE%D0%BB%D1%96%D0%BC%D0%B5%D1%80" TargetMode="External"/><Relationship Id="rId3" Type="http://schemas.openxmlformats.org/officeDocument/2006/relationships/hyperlink" Target="https://uk.wikipedia.org/wiki/%D0%A8%D0%BA%D1%96%D1%80%D1%8F%D0%BD%D0%B0_%D0%BF%D1%80%D0%BE%D0%BC%D0%B8%D1%81%D0%BB%D0%BE%D0%B2%D1%96%D1%81%D1%82%D1%8C" TargetMode="External"/><Relationship Id="rId7" Type="http://schemas.openxmlformats.org/officeDocument/2006/relationships/hyperlink" Target="https://uk.wikipedia.org/wiki/%D0%90%D0%BC%D1%96%D0%BD%D0%BE%D0%BA%D0%B8%D1%81%D0%BB%D0%BE%D1%82%D0%B0" TargetMode="External"/><Relationship Id="rId12" Type="http://schemas.openxmlformats.org/officeDocument/2006/relationships/image" Target="../media/image26.jpeg"/><Relationship Id="rId2" Type="http://schemas.openxmlformats.org/officeDocument/2006/relationships/hyperlink" Target="https://uk.wikipedia.org/wiki/%D0%90%D0%BD%D0%B3%D0%BB%D1%96%D0%B9%D1%81%D1%8C%D0%BA%D0%B0_%D0%BC%D0%BE%D0%B2%D0%B0" TargetMode="External"/><Relationship Id="rId1" Type="http://schemas.openxmlformats.org/officeDocument/2006/relationships/slideLayout" Target="../slideLayouts/slideLayout2.xml"/><Relationship Id="rId6" Type="http://schemas.openxmlformats.org/officeDocument/2006/relationships/hyperlink" Target="https://uk.wikipedia.org/wiki/%D0%A5%D1%83%D1%82%D1%80%D0%BE" TargetMode="External"/><Relationship Id="rId11" Type="http://schemas.openxmlformats.org/officeDocument/2006/relationships/image" Target="../media/image25.jpeg"/><Relationship Id="rId5" Type="http://schemas.openxmlformats.org/officeDocument/2006/relationships/hyperlink" Target="https://uk.wikipedia.org/wiki/%D0%A8%D0%BA%D1%96%D1%80%D0%B0" TargetMode="External"/><Relationship Id="rId10" Type="http://schemas.openxmlformats.org/officeDocument/2006/relationships/hyperlink" Target="https://uk.wikipedia.org/wiki/%D0%9A%D0%BE%D0%BB%D0%B0%D0%B3%D0%B5%D0%BD" TargetMode="External"/><Relationship Id="rId4" Type="http://schemas.openxmlformats.org/officeDocument/2006/relationships/hyperlink" Target="https://uk.wikipedia.org/wiki/%D0%94%D1%83%D0%B1%D0%B8%D0%BB%D1%8C%D0%BD%D1%96_%D1%80%D0%B5%D1%87%D0%BE%D0%B2%D0%B8%D0%BD%D0%B8" TargetMode="External"/><Relationship Id="rId9" Type="http://schemas.openxmlformats.org/officeDocument/2006/relationships/hyperlink" Target="https://uk.wikipedia.org/wiki/%D0%9C%D0%BE%D0%BB%D0%B5%D0%BA%D1%83%D0%BB%D0%B0"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404664"/>
            <a:ext cx="9144000" cy="1152128"/>
          </a:xfrm>
        </p:spPr>
        <p:txBody>
          <a:bodyPr>
            <a:normAutofit fontScale="90000"/>
          </a:bodyPr>
          <a:lstStyle/>
          <a:p>
            <a:r>
              <a:rPr lang="uk-UA" sz="4000" dirty="0">
                <a:solidFill>
                  <a:srgbClr val="E4161B"/>
                </a:solidFill>
                <a:latin typeface="Times New Roman" pitchFamily="18" charset="0"/>
                <a:cs typeface="Times New Roman" pitchFamily="18" charset="0"/>
              </a:rPr>
              <a:t>ТЕМА 1.</a:t>
            </a:r>
            <a:r>
              <a:rPr lang="uk-UA" sz="4000" cap="all" dirty="0">
                <a:solidFill>
                  <a:srgbClr val="E4161B"/>
                </a:solidFill>
                <a:latin typeface="Times New Roman" pitchFamily="18" charset="0"/>
                <a:cs typeface="Times New Roman" pitchFamily="18" charset="0"/>
              </a:rPr>
              <a:t> Вступ до ЗАГАЛЬНОЇ хімії</a:t>
            </a:r>
            <a:br>
              <a:rPr lang="ru-RU" dirty="0">
                <a:solidFill>
                  <a:schemeClr val="accent3">
                    <a:lumMod val="60000"/>
                    <a:lumOff val="40000"/>
                  </a:schemeClr>
                </a:solidFill>
              </a:rPr>
            </a:br>
            <a:endParaRPr lang="ru-RU" dirty="0">
              <a:solidFill>
                <a:schemeClr val="accent3">
                  <a:lumMod val="60000"/>
                  <a:lumOff val="40000"/>
                </a:schemeClr>
              </a:solidFill>
            </a:endParaRPr>
          </a:p>
        </p:txBody>
      </p:sp>
      <p:sp>
        <p:nvSpPr>
          <p:cNvPr id="3" name="Подзаголовок 2"/>
          <p:cNvSpPr>
            <a:spLocks noGrp="1"/>
          </p:cNvSpPr>
          <p:nvPr>
            <p:ph type="subTitle" idx="1"/>
          </p:nvPr>
        </p:nvSpPr>
        <p:spPr>
          <a:xfrm>
            <a:off x="1763688" y="1628800"/>
            <a:ext cx="6694512" cy="4746122"/>
          </a:xfrm>
        </p:spPr>
        <p:txBody>
          <a:bodyPr/>
          <a:lstStyle/>
          <a:p>
            <a:pPr algn="just"/>
            <a:r>
              <a:rPr lang="uk-UA" sz="4000" dirty="0">
                <a:solidFill>
                  <a:srgbClr val="7030A0"/>
                </a:solidFill>
                <a:latin typeface="Times New Roman" pitchFamily="18" charset="0"/>
                <a:cs typeface="Times New Roman" pitchFamily="18" charset="0"/>
              </a:rPr>
              <a:t>Мета:</a:t>
            </a:r>
            <a:r>
              <a:rPr lang="uk-UA" sz="4000" dirty="0">
                <a:solidFill>
                  <a:schemeClr val="tx1"/>
                </a:solidFill>
                <a:latin typeface="Times New Roman" pitchFamily="18" charset="0"/>
                <a:cs typeface="Times New Roman" pitchFamily="18" charset="0"/>
              </a:rPr>
              <a:t> </a:t>
            </a:r>
            <a:r>
              <a:rPr lang="uk-UA" sz="3600" b="0" dirty="0">
                <a:solidFill>
                  <a:schemeClr val="tx1"/>
                </a:solidFill>
                <a:latin typeface="Times New Roman" pitchFamily="18" charset="0"/>
                <a:cs typeface="Times New Roman" pitchFamily="18" charset="0"/>
              </a:rPr>
              <a:t>розширити уявлення про предмет хімії; ознайомитися з історією розвитку хімії; усвідомити роль сучасної хімії у виробничій і господарській діяльності людини.</a:t>
            </a:r>
            <a:endParaRPr lang="ru-RU" sz="3600" b="0" dirty="0">
              <a:solidFill>
                <a:schemeClr val="tx1"/>
              </a:solidFill>
              <a:latin typeface="Times New Roman" pitchFamily="18" charset="0"/>
              <a:cs typeface="Times New Roman" pitchFamily="18" charset="0"/>
            </a:endParaRPr>
          </a:p>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0"/>
            <a:ext cx="8820472" cy="6473952"/>
          </a:xfrm>
        </p:spPr>
        <p:txBody>
          <a:bodyPr/>
          <a:lstStyle/>
          <a:p>
            <a:r>
              <a:rPr lang="uk-UA" b="1" dirty="0"/>
              <a:t>Формування хімії як точної науки в сучасному розумінні розпочалося лише в XVII-XVIII ст. </a:t>
            </a:r>
          </a:p>
          <a:p>
            <a:r>
              <a:rPr lang="uk-UA" i="1" dirty="0"/>
              <a:t>Народно-науковий етап</a:t>
            </a:r>
            <a:r>
              <a:rPr lang="uk-UA" dirty="0"/>
              <a:t> (до XVIІ ст.) ґрунтується на античних філософських уявленнях про хімічні елементи. Він тісно пов’язаний </a:t>
            </a:r>
            <a:br>
              <a:rPr lang="uk-UA" dirty="0"/>
            </a:br>
            <a:r>
              <a:rPr lang="uk-UA" dirty="0"/>
              <a:t>з астрологією, містикою, </a:t>
            </a:r>
            <a:r>
              <a:rPr lang="uk-UA" i="1" dirty="0"/>
              <a:t>алхімією.</a:t>
            </a:r>
            <a:r>
              <a:rPr lang="uk-UA" dirty="0"/>
              <a:t> Антична філософія й природознавство сприяли зародженню ідей про атомарну, дискретну будову матерії (Демокрит, </a:t>
            </a:r>
            <a:r>
              <a:rPr lang="uk-UA" dirty="0" err="1"/>
              <a:t>Епікур</a:t>
            </a:r>
            <a:r>
              <a:rPr lang="uk-UA" dirty="0"/>
              <a:t>, </a:t>
            </a:r>
            <a:r>
              <a:rPr lang="uk-UA" dirty="0" err="1"/>
              <a:t>Лукрецій</a:t>
            </a:r>
            <a:r>
              <a:rPr lang="uk-UA" dirty="0"/>
              <a:t> Кар, V-ІV ст. до н.е.);</a:t>
            </a:r>
            <a:endParaRPr lang="ru-RU" dirty="0"/>
          </a:p>
        </p:txBody>
      </p:sp>
      <p:pic>
        <p:nvPicPr>
          <p:cNvPr id="16386" name="Picture 2" descr="Ð ÐµÐ·ÑÐ»ÑÑÐ°Ñ Ð¿Ð¾ÑÑÐºÑ Ð·Ð¾Ð±ÑÐ°Ð¶ÐµÐ½Ñ Ð·Ð° Ð·Ð°Ð¿Ð¸ÑÐ¾Ð¼ &quot;ÐÐµÐ¼Ð¾ÐºÑÐ¸Ñ&quot;"/>
          <p:cNvPicPr>
            <a:picLocks noChangeAspect="1" noChangeArrowheads="1"/>
          </p:cNvPicPr>
          <p:nvPr/>
        </p:nvPicPr>
        <p:blipFill>
          <a:blip r:embed="rId2" cstate="print"/>
          <a:srcRect/>
          <a:stretch>
            <a:fillRect/>
          </a:stretch>
        </p:blipFill>
        <p:spPr bwMode="auto">
          <a:xfrm>
            <a:off x="167972" y="3573016"/>
            <a:ext cx="2579873" cy="3117347"/>
          </a:xfrm>
          <a:prstGeom prst="rect">
            <a:avLst/>
          </a:prstGeom>
          <a:noFill/>
        </p:spPr>
      </p:pic>
      <p:pic>
        <p:nvPicPr>
          <p:cNvPr id="16388" name="Picture 4" descr="Ð ÐµÐ·ÑÐ»ÑÑÐ°Ñ Ð¿Ð¾ÑÑÐºÑ Ð·Ð¾Ð±ÑÐ°Ð¶ÐµÐ½Ñ Ð·Ð° Ð·Ð°Ð¿Ð¸ÑÐ¾Ð¼ &quot;Ð­Ð¿Ð¸ÐºÑÑ&quot;"/>
          <p:cNvPicPr>
            <a:picLocks noChangeAspect="1" noChangeArrowheads="1"/>
          </p:cNvPicPr>
          <p:nvPr/>
        </p:nvPicPr>
        <p:blipFill>
          <a:blip r:embed="rId3" cstate="print"/>
          <a:srcRect/>
          <a:stretch>
            <a:fillRect/>
          </a:stretch>
        </p:blipFill>
        <p:spPr bwMode="auto">
          <a:xfrm>
            <a:off x="2908006" y="3600443"/>
            <a:ext cx="3089920" cy="3089920"/>
          </a:xfrm>
          <a:prstGeom prst="rect">
            <a:avLst/>
          </a:prstGeom>
          <a:noFill/>
        </p:spPr>
      </p:pic>
      <p:pic>
        <p:nvPicPr>
          <p:cNvPr id="16390" name="Picture 6" descr="Ð ÐµÐ·ÑÐ»ÑÑÐ°Ñ Ð¿Ð¾ÑÑÐºÑ Ð·Ð¾Ð±ÑÐ°Ð¶ÐµÐ½Ñ Ð·Ð° Ð·Ð°Ð¿Ð¸ÑÐ¾Ð¼ &quot;Ð»ÑÐºÑÐµÑÐ¸Ð¹ ÐºÐ°Ñ&quot;"/>
          <p:cNvPicPr>
            <a:picLocks noChangeAspect="1" noChangeArrowheads="1"/>
          </p:cNvPicPr>
          <p:nvPr/>
        </p:nvPicPr>
        <p:blipFill>
          <a:blip r:embed="rId4" cstate="print"/>
          <a:srcRect/>
          <a:stretch>
            <a:fillRect/>
          </a:stretch>
        </p:blipFill>
        <p:spPr bwMode="auto">
          <a:xfrm>
            <a:off x="6181156" y="3600672"/>
            <a:ext cx="2376264" cy="312478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0"/>
            <a:ext cx="3635896" cy="6858000"/>
          </a:xfrm>
        </p:spPr>
        <p:txBody>
          <a:bodyPr/>
          <a:lstStyle/>
          <a:p>
            <a:r>
              <a:rPr lang="uk-UA" dirty="0"/>
              <a:t>Евклід започаткував оптику, Архімед – статику (правило важеля, центр ваги) та гідростатику (закон Архімеда); було відкрито найпростіші електричні та магнітні явища (Фалес </a:t>
            </a:r>
            <a:r>
              <a:rPr lang="uk-UA" dirty="0" err="1"/>
              <a:t>Мілетський</a:t>
            </a:r>
            <a:r>
              <a:rPr lang="uk-UA" dirty="0"/>
              <a:t>, VІ ст. до н.е.), закладено основи пневматичної та гідравлічної техніки (</a:t>
            </a:r>
            <a:r>
              <a:rPr lang="uk-UA" dirty="0" err="1"/>
              <a:t>Ктесибій</a:t>
            </a:r>
            <a:r>
              <a:rPr lang="uk-UA" dirty="0"/>
              <a:t>, ІІІ ст. до н.е.).</a:t>
            </a:r>
            <a:endParaRPr lang="ru-RU" dirty="0"/>
          </a:p>
          <a:p>
            <a:endParaRPr lang="ru-RU" dirty="0"/>
          </a:p>
        </p:txBody>
      </p:sp>
      <p:pic>
        <p:nvPicPr>
          <p:cNvPr id="15366" name="Picture 6" descr="Ð ÐµÐ·ÑÐ»ÑÑÐ°Ñ Ð¿Ð¾ÑÑÐºÑ Ð·Ð¾Ð±ÑÐ°Ð¶ÐµÐ½Ñ Ð·Ð° Ð·Ð°Ð¿Ð¸ÑÐ¾Ð¼ &quot;ÐÑÑÐ¸Ð¼ÐµÐ´&quot;"/>
          <p:cNvPicPr>
            <a:picLocks noChangeAspect="1" noChangeArrowheads="1"/>
          </p:cNvPicPr>
          <p:nvPr/>
        </p:nvPicPr>
        <p:blipFill>
          <a:blip r:embed="rId2" cstate="print"/>
          <a:srcRect/>
          <a:stretch>
            <a:fillRect/>
          </a:stretch>
        </p:blipFill>
        <p:spPr bwMode="auto">
          <a:xfrm>
            <a:off x="6287233" y="0"/>
            <a:ext cx="2856768" cy="3501008"/>
          </a:xfrm>
          <a:prstGeom prst="rect">
            <a:avLst/>
          </a:prstGeom>
          <a:noFill/>
        </p:spPr>
      </p:pic>
      <p:pic>
        <p:nvPicPr>
          <p:cNvPr id="15368" name="Picture 8" descr="Ð ÐµÐ·ÑÐ»ÑÑÐ°Ñ Ð¿Ð¾ÑÑÐºÑ Ð·Ð¾Ð±ÑÐ°Ð¶ÐµÐ½Ñ Ð·Ð° Ð·Ð°Ð¿Ð¸ÑÐ¾Ð¼ &quot;ÑÐ°Ð»ÐµÑ Ð¼ÑÐ»ÐµÑÑÑÐºÐ¸Ð¹&quot;"/>
          <p:cNvPicPr>
            <a:picLocks noChangeAspect="1" noChangeArrowheads="1"/>
          </p:cNvPicPr>
          <p:nvPr/>
        </p:nvPicPr>
        <p:blipFill>
          <a:blip r:embed="rId3" cstate="print"/>
          <a:srcRect/>
          <a:stretch>
            <a:fillRect/>
          </a:stretch>
        </p:blipFill>
        <p:spPr bwMode="auto">
          <a:xfrm>
            <a:off x="3419872" y="3473624"/>
            <a:ext cx="2880320" cy="3384376"/>
          </a:xfrm>
          <a:prstGeom prst="rect">
            <a:avLst/>
          </a:prstGeom>
          <a:noFill/>
        </p:spPr>
      </p:pic>
      <p:pic>
        <p:nvPicPr>
          <p:cNvPr id="15370" name="Picture 10" descr="Ð ÐµÐ·ÑÐ»ÑÑÐ°Ñ Ð¿Ð¾ÑÑÐºÑ Ð·Ð¾Ð±ÑÐ°Ð¶ÐµÐ½Ñ Ð·Ð° Ð·Ð°Ð¿Ð¸ÑÐ¾Ð¼ &quot;ÐÑÐµÑÐ¸Ð±Ð¸Ð¹ ÑÑÐµÐ½ÑÐ¹&quot;"/>
          <p:cNvPicPr>
            <a:picLocks noChangeAspect="1" noChangeArrowheads="1"/>
          </p:cNvPicPr>
          <p:nvPr/>
        </p:nvPicPr>
        <p:blipFill>
          <a:blip r:embed="rId4" cstate="print"/>
          <a:srcRect/>
          <a:stretch>
            <a:fillRect/>
          </a:stretch>
        </p:blipFill>
        <p:spPr bwMode="auto">
          <a:xfrm>
            <a:off x="6411565" y="3501008"/>
            <a:ext cx="2732435" cy="3356992"/>
          </a:xfrm>
          <a:prstGeom prst="rect">
            <a:avLst/>
          </a:prstGeom>
          <a:noFill/>
        </p:spPr>
      </p:pic>
      <p:pic>
        <p:nvPicPr>
          <p:cNvPr id="15372" name="Picture 12" descr="Ð ÐµÐ·ÑÐ»ÑÑÐ°Ñ Ð¿Ð¾ÑÑÐºÑ Ð·Ð¾Ð±ÑÐ°Ð¶ÐµÐ½Ñ Ð·Ð° Ð·Ð°Ð¿Ð¸ÑÐ¾Ð¼ &quot;ÑÐ²ÐºÐ»Ð¸Ð´&quot;"/>
          <p:cNvPicPr>
            <a:picLocks noChangeAspect="1" noChangeArrowheads="1"/>
          </p:cNvPicPr>
          <p:nvPr/>
        </p:nvPicPr>
        <p:blipFill>
          <a:blip r:embed="rId5" cstate="print"/>
          <a:srcRect/>
          <a:stretch>
            <a:fillRect/>
          </a:stretch>
        </p:blipFill>
        <p:spPr bwMode="auto">
          <a:xfrm>
            <a:off x="3419872" y="0"/>
            <a:ext cx="2880320" cy="348185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0"/>
            <a:ext cx="4499992" cy="6858000"/>
          </a:xfrm>
        </p:spPr>
        <p:txBody>
          <a:bodyPr>
            <a:normAutofit fontScale="92500"/>
          </a:bodyPr>
          <a:lstStyle/>
          <a:p>
            <a:r>
              <a:rPr lang="uk-UA" dirty="0"/>
              <a:t>Алхімічний етап тривав близько дванадцяти століть. Хибність уявлень і спроб перетворення металів (заліза, міді, ртуті) у золото не применшує здобутків цього часу. У період панування алхімії з’являються зачатки хімії лікарських речовин. Завдяки вдосконаленню методів хімічного аналізу (перегонка, фільтрування, осаджування, екстракція, кристалізація тощо), алхімікам вдалося виділяти достатньо чисті хімічні сполуки. Висока культура виготовлення рослинних ліків існувала і в Київській Русі. </a:t>
            </a:r>
          </a:p>
          <a:p>
            <a:r>
              <a:rPr lang="uk-UA" dirty="0"/>
              <a:t>У V-Х ст. тут готувати хлібне вино, займалися дубленням шкіри тощо.</a:t>
            </a:r>
            <a:endParaRPr lang="ru-RU" dirty="0"/>
          </a:p>
          <a:p>
            <a:endParaRPr lang="ru-RU" dirty="0"/>
          </a:p>
        </p:txBody>
      </p:sp>
      <p:pic>
        <p:nvPicPr>
          <p:cNvPr id="14340" name="Picture 4" descr="Ð ÐµÐ·ÑÐ»ÑÑÐ°Ñ Ð¿Ð¾ÑÑÐºÑ Ð·Ð¾Ð±ÑÐ°Ð¶ÐµÐ½Ñ Ð·Ð° Ð·Ð°Ð¿Ð¸ÑÐ¾Ð¼ &quot;Ð¿ÐµÑÐµÐ³Ð¾Ð½ÐºÐ°&quot;"/>
          <p:cNvPicPr>
            <a:picLocks noChangeAspect="1" noChangeArrowheads="1"/>
          </p:cNvPicPr>
          <p:nvPr/>
        </p:nvPicPr>
        <p:blipFill>
          <a:blip r:embed="rId2" cstate="print"/>
          <a:srcRect/>
          <a:stretch>
            <a:fillRect/>
          </a:stretch>
        </p:blipFill>
        <p:spPr bwMode="auto">
          <a:xfrm>
            <a:off x="4719948" y="0"/>
            <a:ext cx="4424052" cy="3501008"/>
          </a:xfrm>
          <a:prstGeom prst="rect">
            <a:avLst/>
          </a:prstGeom>
          <a:noFill/>
        </p:spPr>
      </p:pic>
      <p:pic>
        <p:nvPicPr>
          <p:cNvPr id="14342" name="Picture 6" descr="ÐÐ¾Ð²âÑÐ·Ð°Ð½Ðµ Ð·Ð¾Ð±ÑÐ°Ð¶ÐµÐ½Ð½Ñ"/>
          <p:cNvPicPr>
            <a:picLocks noChangeAspect="1" noChangeArrowheads="1"/>
          </p:cNvPicPr>
          <p:nvPr/>
        </p:nvPicPr>
        <p:blipFill>
          <a:blip r:embed="rId3" cstate="print"/>
          <a:srcRect/>
          <a:stretch>
            <a:fillRect/>
          </a:stretch>
        </p:blipFill>
        <p:spPr bwMode="auto">
          <a:xfrm>
            <a:off x="5580112" y="3789040"/>
            <a:ext cx="3563888" cy="306896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dirty="0"/>
          </a:p>
        </p:txBody>
      </p:sp>
      <p:pic>
        <p:nvPicPr>
          <p:cNvPr id="13314" name="Picture 2" descr="Ð ÐµÐ·ÑÐ»ÑÑÐ°Ñ Ð¿Ð¾ÑÑÐºÑ Ð·Ð¾Ð±ÑÐ°Ð¶ÐµÐ½Ñ Ð·Ð° Ð·Ð°Ð¿Ð¸ÑÐ¾Ð¼ &quot;Ð¾ÑÐ°Ð¶Ð´ÐµÐ½Ð¸Ðµ&quot;"/>
          <p:cNvPicPr>
            <a:picLocks noChangeAspect="1" noChangeArrowheads="1"/>
          </p:cNvPicPr>
          <p:nvPr/>
        </p:nvPicPr>
        <p:blipFill>
          <a:blip r:embed="rId2" cstate="print"/>
          <a:srcRect/>
          <a:stretch>
            <a:fillRect/>
          </a:stretch>
        </p:blipFill>
        <p:spPr bwMode="auto">
          <a:xfrm>
            <a:off x="467544" y="188640"/>
            <a:ext cx="3960440" cy="2970331"/>
          </a:xfrm>
          <a:prstGeom prst="rect">
            <a:avLst/>
          </a:prstGeom>
          <a:noFill/>
        </p:spPr>
      </p:pic>
      <p:pic>
        <p:nvPicPr>
          <p:cNvPr id="13316" name="Picture 4" descr="ÐÐ¾Ð²âÑÐ·Ð°Ð½Ðµ Ð·Ð¾Ð±ÑÐ°Ð¶ÐµÐ½Ð½Ñ"/>
          <p:cNvPicPr>
            <a:picLocks noChangeAspect="1" noChangeArrowheads="1"/>
          </p:cNvPicPr>
          <p:nvPr/>
        </p:nvPicPr>
        <p:blipFill>
          <a:blip r:embed="rId3" cstate="print"/>
          <a:srcRect/>
          <a:stretch>
            <a:fillRect/>
          </a:stretch>
        </p:blipFill>
        <p:spPr bwMode="auto">
          <a:xfrm>
            <a:off x="4572000" y="188640"/>
            <a:ext cx="4176464" cy="2952328"/>
          </a:xfrm>
          <a:prstGeom prst="rect">
            <a:avLst/>
          </a:prstGeom>
          <a:noFill/>
        </p:spPr>
      </p:pic>
      <p:pic>
        <p:nvPicPr>
          <p:cNvPr id="13318" name="Picture 6" descr="Ð ÐµÐ·ÑÐ»ÑÑÐ°Ñ Ð¿Ð¾ÑÑÐºÑ Ð·Ð¾Ð±ÑÐ°Ð¶ÐµÐ½Ñ Ð·Ð° Ð·Ð°Ð¿Ð¸ÑÐ¾Ð¼ &quot;ÐºÑÐ¸ÑÑÐ°Ð»Ð»Ð¸Ð·Ð°ÑÐ¸Ñ&quot;"/>
          <p:cNvPicPr>
            <a:picLocks noChangeAspect="1" noChangeArrowheads="1"/>
          </p:cNvPicPr>
          <p:nvPr/>
        </p:nvPicPr>
        <p:blipFill>
          <a:blip r:embed="rId4" cstate="print"/>
          <a:srcRect/>
          <a:stretch>
            <a:fillRect/>
          </a:stretch>
        </p:blipFill>
        <p:spPr bwMode="auto">
          <a:xfrm>
            <a:off x="467544" y="3356992"/>
            <a:ext cx="3969672" cy="3096344"/>
          </a:xfrm>
          <a:prstGeom prst="rect">
            <a:avLst/>
          </a:prstGeom>
          <a:noFill/>
        </p:spPr>
      </p:pic>
      <p:pic>
        <p:nvPicPr>
          <p:cNvPr id="13320" name="Picture 8" descr="ÐÐ¾Ð²âÑÐ·Ð°Ð½Ðµ Ð·Ð¾Ð±ÑÐ°Ð¶ÐµÐ½Ð½Ñ"/>
          <p:cNvPicPr>
            <a:picLocks noChangeAspect="1" noChangeArrowheads="1"/>
          </p:cNvPicPr>
          <p:nvPr/>
        </p:nvPicPr>
        <p:blipFill>
          <a:blip r:embed="rId5" cstate="print"/>
          <a:srcRect/>
          <a:stretch>
            <a:fillRect/>
          </a:stretch>
        </p:blipFill>
        <p:spPr bwMode="auto">
          <a:xfrm>
            <a:off x="4543499" y="3356992"/>
            <a:ext cx="4204965" cy="311721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0"/>
            <a:ext cx="9144000" cy="3140968"/>
          </a:xfrm>
        </p:spPr>
        <p:txBody>
          <a:bodyPr/>
          <a:lstStyle/>
          <a:p>
            <a:r>
              <a:rPr lang="ru-RU" b="1" dirty="0"/>
              <a:t>Д</a:t>
            </a:r>
            <a:r>
              <a:rPr lang="vi-VN" b="1" dirty="0"/>
              <a:t>ублення</a:t>
            </a:r>
            <a:r>
              <a:rPr lang="vi-VN" dirty="0"/>
              <a:t> також </a:t>
            </a:r>
            <a:r>
              <a:rPr lang="vi-VN" i="1" dirty="0"/>
              <a:t>заст.</a:t>
            </a:r>
            <a:r>
              <a:rPr lang="vi-VN" dirty="0"/>
              <a:t> </a:t>
            </a:r>
            <a:r>
              <a:rPr lang="vi-VN" b="1" dirty="0"/>
              <a:t>гарбування</a:t>
            </a:r>
            <a:r>
              <a:rPr lang="vi-VN" dirty="0"/>
              <a:t> (</a:t>
            </a:r>
            <a:r>
              <a:rPr lang="vi-VN" dirty="0">
                <a:hlinkClick r:id="rId2" tooltip="Англійська мова"/>
              </a:rPr>
              <a:t>англ.</a:t>
            </a:r>
            <a:r>
              <a:rPr lang="vi-VN" dirty="0"/>
              <a:t> </a:t>
            </a:r>
            <a:r>
              <a:rPr lang="en-US" i="1" dirty="0"/>
              <a:t>tanning</a:t>
            </a:r>
            <a:r>
              <a:rPr lang="en-US" dirty="0"/>
              <a:t>) </a:t>
            </a:r>
            <a:r>
              <a:rPr lang="vi-VN" dirty="0"/>
              <a:t>в </a:t>
            </a:r>
            <a:r>
              <a:rPr lang="vi-VN" dirty="0">
                <a:hlinkClick r:id="rId3" tooltip="Шкіряна промисловість"/>
              </a:rPr>
              <a:t>шкіряній промисловості</a:t>
            </a:r>
            <a:r>
              <a:rPr lang="vi-VN" dirty="0"/>
              <a:t> — оброблення шкіри </a:t>
            </a:r>
            <a:r>
              <a:rPr lang="vi-VN" dirty="0">
                <a:hlinkClick r:id="rId4" tooltip="Дубильні речовини"/>
              </a:rPr>
              <a:t>дубильними речовинами</a:t>
            </a:r>
            <a:r>
              <a:rPr lang="vi-VN" dirty="0"/>
              <a:t> задля надання їй пластичності, міцності, зносостійкості й інших властивостей, доконечних при виготовленні </a:t>
            </a:r>
            <a:r>
              <a:rPr lang="vi-VN" dirty="0">
                <a:hlinkClick r:id="rId5" tooltip="Шкіра"/>
              </a:rPr>
              <a:t>шкіряних</a:t>
            </a:r>
            <a:r>
              <a:rPr lang="vi-VN" dirty="0"/>
              <a:t> та </a:t>
            </a:r>
            <a:r>
              <a:rPr lang="vi-VN" dirty="0">
                <a:hlinkClick r:id="rId6" tooltip="Хутро"/>
              </a:rPr>
              <a:t>хутряних</a:t>
            </a:r>
            <a:r>
              <a:rPr lang="vi-VN" dirty="0"/>
              <a:t> виробів. Взаємодія гарбників із функціональними групами лінійних </a:t>
            </a:r>
            <a:r>
              <a:rPr lang="vi-VN" dirty="0">
                <a:hlinkClick r:id="rId7" tooltip="Амінокислота"/>
              </a:rPr>
              <a:t>амінокислотних</a:t>
            </a:r>
            <a:r>
              <a:rPr lang="vi-VN" dirty="0"/>
              <a:t> </a:t>
            </a:r>
            <a:r>
              <a:rPr lang="vi-VN" dirty="0">
                <a:hlinkClick r:id="rId8" tooltip="Полімер"/>
              </a:rPr>
              <a:t>полімерів</a:t>
            </a:r>
            <a:r>
              <a:rPr lang="vi-VN" dirty="0"/>
              <a:t> з утворенням стійких поперечних зв'язків </a:t>
            </a:r>
            <a:r>
              <a:rPr lang="vi-VN" dirty="0">
                <a:hlinkClick r:id="rId9" tooltip="Молекула"/>
              </a:rPr>
              <a:t>молекул</a:t>
            </a:r>
            <a:r>
              <a:rPr lang="vi-VN" dirty="0"/>
              <a:t> </a:t>
            </a:r>
            <a:r>
              <a:rPr lang="vi-VN" dirty="0">
                <a:hlinkClick r:id="rId10" tooltip="Колаген"/>
              </a:rPr>
              <a:t>колагену</a:t>
            </a:r>
            <a:r>
              <a:rPr lang="vi-VN" dirty="0"/>
              <a:t> між собою.</a:t>
            </a:r>
            <a:endParaRPr lang="ru-RU" dirty="0"/>
          </a:p>
        </p:txBody>
      </p:sp>
      <p:pic>
        <p:nvPicPr>
          <p:cNvPr id="12290" name="Picture 2" descr="Ð ÐµÐ·ÑÐ»ÑÑÐ°Ñ Ð¿Ð¾ÑÑÐºÑ Ð·Ð¾Ð±ÑÐ°Ð¶ÐµÐ½Ñ Ð·Ð° Ð·Ð°Ð¿Ð¸ÑÐ¾Ð¼ &quot;Ð´ÑÐ±Ð»ÐµÐ½Ð¸Ðµ ÐºÐ¾Ð¶Ð¸&quot;"/>
          <p:cNvPicPr>
            <a:picLocks noChangeAspect="1" noChangeArrowheads="1"/>
          </p:cNvPicPr>
          <p:nvPr/>
        </p:nvPicPr>
        <p:blipFill>
          <a:blip r:embed="rId11" cstate="print"/>
          <a:srcRect/>
          <a:stretch>
            <a:fillRect/>
          </a:stretch>
        </p:blipFill>
        <p:spPr bwMode="auto">
          <a:xfrm>
            <a:off x="251520" y="2996952"/>
            <a:ext cx="4176464" cy="2781526"/>
          </a:xfrm>
          <a:prstGeom prst="rect">
            <a:avLst/>
          </a:prstGeom>
          <a:noFill/>
        </p:spPr>
      </p:pic>
      <p:pic>
        <p:nvPicPr>
          <p:cNvPr id="12292" name="Picture 4" descr="Ð ÐµÐ·ÑÐ»ÑÑÐ°Ñ Ð¿Ð¾ÑÑÐºÑ Ð·Ð¾Ð±ÑÐ°Ð¶ÐµÐ½Ñ Ð·Ð° Ð·Ð°Ð¿Ð¸ÑÐ¾Ð¼ &quot;Ð´ÑÐ±Ð»ÐµÐ½Ð¸Ðµ ÐºÐ¾Ð¶Ð¸&quot;"/>
          <p:cNvPicPr>
            <a:picLocks noChangeAspect="1" noChangeArrowheads="1"/>
          </p:cNvPicPr>
          <p:nvPr/>
        </p:nvPicPr>
        <p:blipFill>
          <a:blip r:embed="rId12" cstate="print"/>
          <a:srcRect/>
          <a:stretch>
            <a:fillRect/>
          </a:stretch>
        </p:blipFill>
        <p:spPr bwMode="auto">
          <a:xfrm>
            <a:off x="4644008" y="2996952"/>
            <a:ext cx="4032448" cy="285312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51520" y="260648"/>
            <a:ext cx="8496944" cy="6213304"/>
          </a:xfrm>
        </p:spPr>
        <p:txBody>
          <a:bodyPr/>
          <a:lstStyle/>
          <a:p>
            <a:r>
              <a:rPr lang="uk-UA" dirty="0"/>
              <a:t>В алхімії епохи Відродження (ХV-ХVІ ст.) почали  переважати практичні напрями: металургія, виготовлення кераміки, фарб, виробів зі скла. Найяскравішим представником цієї епохи був німецький металург і мінералог </a:t>
            </a:r>
            <a:r>
              <a:rPr lang="uk-UA" dirty="0" err="1"/>
              <a:t>Агрікола</a:t>
            </a:r>
            <a:r>
              <a:rPr lang="uk-UA" dirty="0"/>
              <a:t> (1494-1555 рр.), який узагальнив досвід добування металів із руд, виготовлення скла. Крім того, в епоху Відродження було розроблено й удосконалено методи очищення речовин, конструкції печей і лабораторних приладів, одержано низку хімічних препаратів.</a:t>
            </a:r>
            <a:endParaRPr lang="ru-RU" dirty="0"/>
          </a:p>
          <a:p>
            <a:endParaRPr lang="ru-RU" dirty="0"/>
          </a:p>
        </p:txBody>
      </p:sp>
      <p:pic>
        <p:nvPicPr>
          <p:cNvPr id="11266" name="Picture 2" descr="Ð ÐµÐ·ÑÐ»ÑÑÐ°Ñ Ð¿Ð¾ÑÑÐºÑ Ð·Ð¾Ð±ÑÐ°Ð¶ÐµÐ½Ñ Ð·Ð° Ð·Ð°Ð¿Ð¸ÑÐ¾Ð¼ &quot;ÐÐµÐ¾ÑÐ³Ð¸Ð¹ ÐÐ³ÑÐ¸ÐºÐ¾Ð»Ð°&quot;"/>
          <p:cNvPicPr>
            <a:picLocks noChangeAspect="1" noChangeArrowheads="1"/>
          </p:cNvPicPr>
          <p:nvPr/>
        </p:nvPicPr>
        <p:blipFill>
          <a:blip r:embed="rId2" cstate="print"/>
          <a:srcRect/>
          <a:stretch>
            <a:fillRect/>
          </a:stretch>
        </p:blipFill>
        <p:spPr bwMode="auto">
          <a:xfrm>
            <a:off x="2771800" y="3573016"/>
            <a:ext cx="2793114" cy="328498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0"/>
            <a:ext cx="9144000" cy="3212976"/>
          </a:xfrm>
        </p:spPr>
        <p:txBody>
          <a:bodyPr>
            <a:normAutofit fontScale="92500"/>
          </a:bodyPr>
          <a:lstStyle/>
          <a:p>
            <a:r>
              <a:rPr lang="uk-UA" i="1" dirty="0"/>
              <a:t>Науковий етап</a:t>
            </a:r>
            <a:r>
              <a:rPr lang="uk-UA" dirty="0"/>
              <a:t> еволюції світової хімії розпочався </a:t>
            </a:r>
            <a:r>
              <a:rPr lang="uk-UA" i="1" dirty="0"/>
              <a:t>фазою становлення науки</a:t>
            </a:r>
            <a:r>
              <a:rPr lang="uk-UA" dirty="0"/>
              <a:t> (друга половина XVII-XVIII ст.), яка характеризувалася широким упровадженням експериментальних методів досліджень. Саме в цей час було  відкрито закони </a:t>
            </a:r>
            <a:r>
              <a:rPr lang="uk-UA" dirty="0" err="1"/>
              <a:t>Бойля-Маріотта</a:t>
            </a:r>
            <a:r>
              <a:rPr lang="uk-UA" dirty="0"/>
              <a:t>, створено теорію флогістону, розроблено систему природної класифікації мінералів; створено перше хімічне джерело постійного електричного струму. Антуан Лавуазьє ввів у хімію кількісні методи дослідження, Ніколя </a:t>
            </a:r>
            <a:r>
              <a:rPr lang="uk-UA" dirty="0" err="1"/>
              <a:t>Леблан</a:t>
            </a:r>
            <a:r>
              <a:rPr lang="uk-UA" dirty="0"/>
              <a:t> розробив спосіб отримання соди, Михайло Ломоносов розробив основи атомно-корпускулярного вчення тощо.</a:t>
            </a:r>
            <a:endParaRPr lang="ru-RU" dirty="0"/>
          </a:p>
          <a:p>
            <a:endParaRPr lang="ru-RU" dirty="0"/>
          </a:p>
        </p:txBody>
      </p:sp>
      <p:pic>
        <p:nvPicPr>
          <p:cNvPr id="10242" name="Picture 2" descr="Ð ÐµÐ·ÑÐ»ÑÑÐ°Ñ Ð¿Ð¾ÑÑÐºÑ Ð·Ð¾Ð±ÑÐ°Ð¶ÐµÐ½Ñ Ð·Ð° Ð·Ð°Ð¿Ð¸ÑÐ¾Ð¼ &quot;Ð±Ð¾Ð¹Ð»Ñ Ð¼Ð°ÑÑÐ¾Ñ&quot;"/>
          <p:cNvPicPr>
            <a:picLocks noChangeAspect="1" noChangeArrowheads="1"/>
          </p:cNvPicPr>
          <p:nvPr/>
        </p:nvPicPr>
        <p:blipFill>
          <a:blip r:embed="rId2" cstate="print"/>
          <a:srcRect/>
          <a:stretch>
            <a:fillRect/>
          </a:stretch>
        </p:blipFill>
        <p:spPr bwMode="auto">
          <a:xfrm>
            <a:off x="1" y="3645024"/>
            <a:ext cx="2203416" cy="2665422"/>
          </a:xfrm>
          <a:prstGeom prst="rect">
            <a:avLst/>
          </a:prstGeom>
          <a:noFill/>
        </p:spPr>
      </p:pic>
      <p:pic>
        <p:nvPicPr>
          <p:cNvPr id="10244" name="Picture 4" descr="Ð ÐµÐ·ÑÐ»ÑÑÐ°Ñ Ð¿Ð¾ÑÑÐºÑ Ð·Ð¾Ð±ÑÐ°Ð¶ÐµÐ½Ñ Ð·Ð° Ð·Ð°Ð¿Ð¸ÑÐ¾Ð¼ &quot;ÐÐ°Ð²ÑÐ°Ð·ÑÑ&quot;"/>
          <p:cNvPicPr>
            <a:picLocks noChangeAspect="1" noChangeArrowheads="1"/>
          </p:cNvPicPr>
          <p:nvPr/>
        </p:nvPicPr>
        <p:blipFill>
          <a:blip r:embed="rId3" cstate="print"/>
          <a:srcRect/>
          <a:stretch>
            <a:fillRect/>
          </a:stretch>
        </p:blipFill>
        <p:spPr bwMode="auto">
          <a:xfrm>
            <a:off x="2195737" y="3645024"/>
            <a:ext cx="2376264" cy="2667000"/>
          </a:xfrm>
          <a:prstGeom prst="rect">
            <a:avLst/>
          </a:prstGeom>
          <a:noFill/>
        </p:spPr>
      </p:pic>
      <p:pic>
        <p:nvPicPr>
          <p:cNvPr id="10246" name="Picture 6" descr="Ð ÐµÐ·ÑÐ»ÑÑÐ°Ñ Ð¿Ð¾ÑÑÐºÑ Ð·Ð¾Ð±ÑÐ°Ð¶ÐµÐ½Ñ Ð·Ð° Ð·Ð°Ð¿Ð¸ÑÐ¾Ð¼ &quot;ÐÐµÐ±Ð»Ð°Ð½ ÑÐ¸Ð¼Ð¸Ðº&quot;"/>
          <p:cNvPicPr>
            <a:picLocks noChangeAspect="1" noChangeArrowheads="1"/>
          </p:cNvPicPr>
          <p:nvPr/>
        </p:nvPicPr>
        <p:blipFill>
          <a:blip r:embed="rId4" cstate="print"/>
          <a:srcRect/>
          <a:stretch>
            <a:fillRect/>
          </a:stretch>
        </p:blipFill>
        <p:spPr bwMode="auto">
          <a:xfrm>
            <a:off x="4572000" y="3645024"/>
            <a:ext cx="2232248" cy="2747106"/>
          </a:xfrm>
          <a:prstGeom prst="rect">
            <a:avLst/>
          </a:prstGeom>
          <a:noFill/>
        </p:spPr>
      </p:pic>
      <p:pic>
        <p:nvPicPr>
          <p:cNvPr id="10248" name="Picture 8" descr="Ð ÐµÐ·ÑÐ»ÑÑÐ°Ñ Ð¿Ð¾ÑÑÐºÑ Ð·Ð¾Ð±ÑÐ°Ð¶ÐµÐ½Ñ Ð·Ð° Ð·Ð°Ð¿Ð¸ÑÐ¾Ð¼ &quot;Ð¼ Ð»Ð¾Ð¼Ð¾Ð½Ð¾ÑÐ¾Ð²&quot;"/>
          <p:cNvPicPr>
            <a:picLocks noChangeAspect="1" noChangeArrowheads="1"/>
          </p:cNvPicPr>
          <p:nvPr/>
        </p:nvPicPr>
        <p:blipFill>
          <a:blip r:embed="rId5" cstate="print"/>
          <a:srcRect/>
          <a:stretch>
            <a:fillRect/>
          </a:stretch>
        </p:blipFill>
        <p:spPr bwMode="auto">
          <a:xfrm>
            <a:off x="6732240" y="3573016"/>
            <a:ext cx="2411760" cy="280831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0"/>
            <a:ext cx="9144000" cy="4221088"/>
          </a:xfrm>
        </p:spPr>
        <p:txBody>
          <a:bodyPr>
            <a:normAutofit fontScale="92500"/>
          </a:bodyPr>
          <a:lstStyle/>
          <a:p>
            <a:r>
              <a:rPr lang="uk-UA" dirty="0"/>
              <a:t>Наступною фазою еволюції хімічної науки стало обґрунтування кількісних законів атомно-молекулярної теорії (перша половина ХІХ ст.). Це сприяло остаточному завершенню процесу трансформації хімії в точну науку, що базується  на спостереженнях і вимірюваннях. У </a:t>
            </a:r>
            <a:r>
              <a:rPr lang="uk-UA" i="1" dirty="0"/>
              <a:t>фазу класичної хімії </a:t>
            </a:r>
            <a:r>
              <a:rPr lang="uk-UA" dirty="0"/>
              <a:t>(друга половина XIX ст.) було відкрито періодичну систему елементів,  сформульовано теорію валентності та хімічної будови молекул. Набули прогресивного розвитку різноманітні хімічні галузі (стереохімія, хімічна термодинаміка, хімічна кінетика). Значних успіхів вдалося досягти у прикладній неорганічній хімії та органічному синтезі. Саме в цей період </a:t>
            </a:r>
            <a:r>
              <a:rPr lang="uk-UA" dirty="0" err="1"/>
              <a:t>Амадео</a:t>
            </a:r>
            <a:r>
              <a:rPr lang="uk-UA" dirty="0"/>
              <a:t> </a:t>
            </a:r>
            <a:r>
              <a:rPr lang="uk-UA" dirty="0" err="1"/>
              <a:t>Авогадро</a:t>
            </a:r>
            <a:r>
              <a:rPr lang="uk-UA" dirty="0"/>
              <a:t> заклав основи молекулярної теорії (закон </a:t>
            </a:r>
            <a:r>
              <a:rPr lang="uk-UA" dirty="0" err="1"/>
              <a:t>Авогадро</a:t>
            </a:r>
            <a:r>
              <a:rPr lang="uk-UA" dirty="0"/>
              <a:t>); </a:t>
            </a:r>
            <a:r>
              <a:rPr lang="uk-UA" dirty="0" err="1"/>
              <a:t>Сванте</a:t>
            </a:r>
            <a:r>
              <a:rPr lang="uk-UA" dirty="0"/>
              <a:t> </a:t>
            </a:r>
            <a:r>
              <a:rPr lang="uk-UA" dirty="0" err="1"/>
              <a:t>Ареніус</a:t>
            </a:r>
            <a:r>
              <a:rPr lang="uk-UA" dirty="0"/>
              <a:t> став одним із основоположників фізичної хімії, Микола </a:t>
            </a:r>
            <a:r>
              <a:rPr lang="uk-UA" dirty="0" err="1"/>
              <a:t>Бекетов</a:t>
            </a:r>
            <a:r>
              <a:rPr lang="uk-UA" dirty="0"/>
              <a:t> – фізичної хімії, </a:t>
            </a:r>
            <a:endParaRPr lang="ru-RU" dirty="0"/>
          </a:p>
        </p:txBody>
      </p:sp>
      <p:pic>
        <p:nvPicPr>
          <p:cNvPr id="9218" name="Picture 2" descr="Ð ÐµÐ·ÑÐ»ÑÑÐ°Ñ Ð¿Ð¾ÑÑÐºÑ Ð·Ð¾Ð±ÑÐ°Ð¶ÐµÐ½Ñ Ð·Ð° Ð·Ð°Ð¿Ð¸ÑÐ¾Ð¼ &quot;ÐÐ²Ð¾Ð³Ð°Ð´ÑÐ¾&quot;"/>
          <p:cNvPicPr>
            <a:picLocks noChangeAspect="1" noChangeArrowheads="1"/>
          </p:cNvPicPr>
          <p:nvPr/>
        </p:nvPicPr>
        <p:blipFill>
          <a:blip r:embed="rId2" cstate="print"/>
          <a:srcRect/>
          <a:stretch>
            <a:fillRect/>
          </a:stretch>
        </p:blipFill>
        <p:spPr bwMode="auto">
          <a:xfrm>
            <a:off x="323528" y="4105076"/>
            <a:ext cx="1982105" cy="2752924"/>
          </a:xfrm>
          <a:prstGeom prst="rect">
            <a:avLst/>
          </a:prstGeom>
          <a:noFill/>
        </p:spPr>
      </p:pic>
      <p:pic>
        <p:nvPicPr>
          <p:cNvPr id="9220" name="Picture 4" descr="Ð ÐµÐ·ÑÐ»ÑÑÐ°Ñ Ð¿Ð¾ÑÑÐºÑ Ð·Ð¾Ð±ÑÐ°Ð¶ÐµÐ½Ñ Ð·Ð° Ð·Ð°Ð¿Ð¸ÑÐ¾Ð¼ &quot;ÐÑÑÐµÐ½ÑÑÑ&quot;"/>
          <p:cNvPicPr>
            <a:picLocks noChangeAspect="1" noChangeArrowheads="1"/>
          </p:cNvPicPr>
          <p:nvPr/>
        </p:nvPicPr>
        <p:blipFill>
          <a:blip r:embed="rId3" cstate="print"/>
          <a:srcRect/>
          <a:stretch>
            <a:fillRect/>
          </a:stretch>
        </p:blipFill>
        <p:spPr bwMode="auto">
          <a:xfrm>
            <a:off x="2987824" y="4147136"/>
            <a:ext cx="2165226" cy="2710864"/>
          </a:xfrm>
          <a:prstGeom prst="rect">
            <a:avLst/>
          </a:prstGeom>
          <a:noFill/>
        </p:spPr>
      </p:pic>
      <p:pic>
        <p:nvPicPr>
          <p:cNvPr id="9222" name="Picture 6" descr="Ð ÐµÐ·ÑÐ»ÑÑÐ°Ñ Ð¿Ð¾ÑÑÐºÑ Ð·Ð¾Ð±ÑÐ°Ð¶ÐµÐ½Ñ Ð·Ð° Ð·Ð°Ð¿Ð¸ÑÐ¾Ð¼ &quot;ÐÐµÐºÐµÑÐ¾Ð²&quot;"/>
          <p:cNvPicPr>
            <a:picLocks noChangeAspect="1" noChangeArrowheads="1"/>
          </p:cNvPicPr>
          <p:nvPr/>
        </p:nvPicPr>
        <p:blipFill>
          <a:blip r:embed="rId4" cstate="print"/>
          <a:srcRect/>
          <a:stretch>
            <a:fillRect/>
          </a:stretch>
        </p:blipFill>
        <p:spPr bwMode="auto">
          <a:xfrm>
            <a:off x="5436096" y="4114799"/>
            <a:ext cx="2543175" cy="274320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0"/>
            <a:ext cx="9144000" cy="4149080"/>
          </a:xfrm>
        </p:spPr>
        <p:txBody>
          <a:bodyPr>
            <a:normAutofit fontScale="85000" lnSpcReduction="20000"/>
          </a:bodyPr>
          <a:lstStyle/>
          <a:p>
            <a:r>
              <a:rPr lang="ru-RU" dirty="0" err="1"/>
              <a:t>П'єр</a:t>
            </a:r>
            <a:r>
              <a:rPr lang="uk-UA" dirty="0"/>
              <a:t> </a:t>
            </a:r>
            <a:r>
              <a:rPr lang="uk-UA" dirty="0" err="1"/>
              <a:t>Бертло</a:t>
            </a:r>
            <a:r>
              <a:rPr lang="uk-UA" dirty="0"/>
              <a:t> – синтетичного напряму в органічній хімії; наукові дослідження </a:t>
            </a:r>
            <a:r>
              <a:rPr lang="uk-UA" dirty="0" err="1"/>
              <a:t>Єнса</a:t>
            </a:r>
            <a:r>
              <a:rPr lang="uk-UA" dirty="0"/>
              <a:t> </a:t>
            </a:r>
            <a:r>
              <a:rPr lang="uk-UA" dirty="0" err="1"/>
              <a:t>Берцеліуса</a:t>
            </a:r>
            <a:r>
              <a:rPr lang="uk-UA" dirty="0"/>
              <a:t> торкнулися всіх ключових проблем загальної хімії першої половини ХІХ ст.; Олександр Бутлеров створив теорію хімічної будови органічних речовин тощо.</a:t>
            </a:r>
            <a:endParaRPr lang="ru-RU" dirty="0"/>
          </a:p>
          <a:p>
            <a:r>
              <a:rPr lang="uk-UA" dirty="0"/>
              <a:t>Завдяки накопиченню й суттєвому розширенню наукових поглядів і знань про речовини, їх властивості та процеси у ХХ-ХХІ ст. настала </a:t>
            </a:r>
            <a:r>
              <a:rPr lang="uk-UA" i="1" dirty="0"/>
              <a:t>фаза диференціації, гібридизації та інтеграції сучасної хімії.</a:t>
            </a:r>
            <a:r>
              <a:rPr lang="uk-UA" dirty="0"/>
              <a:t> Диференціація хімії обумовила виділення окремих її розділів (неорганічна хімія, органічна хімія, термохімія, електрохімія, хімічна кінетика, ензимологія тощо), гібридизація окремих хімічних напрямів сприяла появі на їх перетині гібридних хімічних галузей (координаційна хімія, </a:t>
            </a:r>
            <a:r>
              <a:rPr lang="uk-UA" dirty="0" err="1"/>
              <a:t>хімія</a:t>
            </a:r>
            <a:r>
              <a:rPr lang="uk-UA" dirty="0"/>
              <a:t> елементоорганічних сполук тощо). В результаті інтеграції різних природничих наук виникли біохімія, геохімія та ін., які набувають рис самостійних наук або вже ними стали. За короткий проміжок часу вони перетворилися в галузі пізнання молекулярної логіки хімічних процесів неорганічного та органічного світу – самої сутності явищ життя.</a:t>
            </a:r>
            <a:endParaRPr lang="ru-RU" dirty="0"/>
          </a:p>
          <a:p>
            <a:endParaRPr lang="ru-RU" dirty="0"/>
          </a:p>
        </p:txBody>
      </p:sp>
      <p:pic>
        <p:nvPicPr>
          <p:cNvPr id="8194" name="Picture 2" descr="Ð ÐµÐ·ÑÐ»ÑÑÐ°Ñ Ð¿Ð¾ÑÑÐºÑ Ð·Ð¾Ð±ÑÐ°Ð¶ÐµÐ½Ñ Ð·Ð° Ð·Ð°Ð¿Ð¸ÑÐ¾Ð¼ &quot;ÐÐµÑÑÐ»Ð¾ Ð&quot;"/>
          <p:cNvPicPr>
            <a:picLocks noChangeAspect="1" noChangeArrowheads="1"/>
          </p:cNvPicPr>
          <p:nvPr/>
        </p:nvPicPr>
        <p:blipFill>
          <a:blip r:embed="rId2" cstate="print"/>
          <a:srcRect/>
          <a:stretch>
            <a:fillRect/>
          </a:stretch>
        </p:blipFill>
        <p:spPr bwMode="auto">
          <a:xfrm>
            <a:off x="395536" y="3761656"/>
            <a:ext cx="2213992" cy="3096344"/>
          </a:xfrm>
          <a:prstGeom prst="rect">
            <a:avLst/>
          </a:prstGeom>
          <a:noFill/>
        </p:spPr>
      </p:pic>
      <p:pic>
        <p:nvPicPr>
          <p:cNvPr id="8196" name="Picture 4" descr="Ð ÐµÐ·ÑÐ»ÑÑÐ°Ñ Ð¿Ð¾ÑÑÐºÑ Ð·Ð¾Ð±ÑÐ°Ð¶ÐµÐ½Ñ Ð·Ð° Ð·Ð°Ð¿Ð¸ÑÐ¾Ð¼ &quot;ÐÑÑÐ»ÐµÑÐ¾Ð²&quot;"/>
          <p:cNvPicPr>
            <a:picLocks noChangeAspect="1" noChangeArrowheads="1"/>
          </p:cNvPicPr>
          <p:nvPr/>
        </p:nvPicPr>
        <p:blipFill>
          <a:blip r:embed="rId3" cstate="print"/>
          <a:srcRect/>
          <a:stretch>
            <a:fillRect/>
          </a:stretch>
        </p:blipFill>
        <p:spPr bwMode="auto">
          <a:xfrm>
            <a:off x="5796136" y="3789040"/>
            <a:ext cx="2347755" cy="3068960"/>
          </a:xfrm>
          <a:prstGeom prst="rect">
            <a:avLst/>
          </a:prstGeom>
          <a:noFill/>
        </p:spPr>
      </p:pic>
      <p:pic>
        <p:nvPicPr>
          <p:cNvPr id="8198" name="Picture 6" descr="Ð ÐµÐ·ÑÐ»ÑÑÐ°Ñ Ð¿Ð¾ÑÑÐºÑ Ð·Ð¾Ð±ÑÐ°Ð¶ÐµÐ½Ñ Ð·Ð° Ð·Ð°Ð¿Ð¸ÑÐ¾Ð¼ &quot;ÐÐµÑÑÐµÐ»ÑÑÑ&quot;"/>
          <p:cNvPicPr>
            <a:picLocks noChangeAspect="1" noChangeArrowheads="1"/>
          </p:cNvPicPr>
          <p:nvPr/>
        </p:nvPicPr>
        <p:blipFill>
          <a:blip r:embed="rId4" cstate="print"/>
          <a:srcRect/>
          <a:stretch>
            <a:fillRect/>
          </a:stretch>
        </p:blipFill>
        <p:spPr bwMode="auto">
          <a:xfrm>
            <a:off x="2915816" y="3789041"/>
            <a:ext cx="2543642" cy="3068959"/>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23528" y="188640"/>
            <a:ext cx="7601272" cy="6285312"/>
          </a:xfrm>
        </p:spPr>
        <p:txBody>
          <a:bodyPr>
            <a:normAutofit lnSpcReduction="10000"/>
          </a:bodyPr>
          <a:lstStyle/>
          <a:p>
            <a:r>
              <a:rPr lang="uk-UA" dirty="0"/>
              <a:t>Завдяки накопиченню й суттєвому розширенню наукових поглядів і знань про речовини, їх властивості та процеси у ХХ-ХХІ ст. настала </a:t>
            </a:r>
            <a:r>
              <a:rPr lang="uk-UA" i="1" dirty="0"/>
              <a:t>фаза диференціації, гібридизації та інтеграції сучасної хімії.</a:t>
            </a:r>
            <a:r>
              <a:rPr lang="uk-UA" dirty="0"/>
              <a:t> Диференціація хімії обумовила виділення окремих її розділів (неорганічна хімія, органічна хімія, термохімія, електрохімія, хімічна кінетика, ензимологія тощо), гібридизація окремих хімічних напрямів сприяла появі на їх перетині гібридних хімічних галузей (координаційна хімія, </a:t>
            </a:r>
            <a:r>
              <a:rPr lang="uk-UA" dirty="0" err="1"/>
              <a:t>хімія</a:t>
            </a:r>
            <a:r>
              <a:rPr lang="uk-UA" dirty="0"/>
              <a:t> елементоорганічних сполук тощо). В результаті інтеграції різних природничих наук виникли біохімія, геохімія та ін., які набувають рис самостійних наук або вже ними стали. За короткий проміжок часу вони перетворилися в галузі пізнання молекулярної логіки хімічних процесів неорганічного та органічного світу – самої сутності явищ життя.</a:t>
            </a:r>
            <a:endParaRPr lang="ru-RU" dirty="0"/>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467600" cy="1628800"/>
          </a:xfrm>
        </p:spPr>
        <p:txBody>
          <a:bodyPr>
            <a:normAutofit/>
          </a:bodyPr>
          <a:lstStyle/>
          <a:p>
            <a:pPr algn="ctr"/>
            <a:r>
              <a:rPr lang="uk-UA" sz="4000" b="1" i="1" cap="none" dirty="0">
                <a:solidFill>
                  <a:srgbClr val="368E47"/>
                </a:solidFill>
                <a:latin typeface="Times New Roman" pitchFamily="18" charset="0"/>
                <a:cs typeface="Times New Roman" pitchFamily="18" charset="0"/>
              </a:rPr>
              <a:t>План</a:t>
            </a:r>
            <a:br>
              <a:rPr lang="ru-RU" dirty="0">
                <a:latin typeface="Times New Roman" pitchFamily="18" charset="0"/>
                <a:cs typeface="Times New Roman" pitchFamily="18" charset="0"/>
              </a:rPr>
            </a:br>
            <a:endParaRPr lang="ru-RU" dirty="0"/>
          </a:p>
        </p:txBody>
      </p:sp>
      <p:sp>
        <p:nvSpPr>
          <p:cNvPr id="3" name="Содержимое 2"/>
          <p:cNvSpPr>
            <a:spLocks noGrp="1"/>
          </p:cNvSpPr>
          <p:nvPr>
            <p:ph sz="quarter" idx="1"/>
          </p:nvPr>
        </p:nvSpPr>
        <p:spPr>
          <a:xfrm>
            <a:off x="457200" y="1700808"/>
            <a:ext cx="7467600" cy="4773144"/>
          </a:xfrm>
        </p:spPr>
        <p:txBody>
          <a:bodyPr>
            <a:normAutofit lnSpcReduction="10000"/>
          </a:bodyPr>
          <a:lstStyle/>
          <a:p>
            <a:pPr lvl="0"/>
            <a:r>
              <a:rPr lang="uk-UA" sz="3600" dirty="0">
                <a:latin typeface="Times New Roman" pitchFamily="18" charset="0"/>
                <a:cs typeface="Times New Roman" pitchFamily="18" charset="0"/>
              </a:rPr>
              <a:t>Предмет хімії. Речовина та її властивості.</a:t>
            </a:r>
            <a:endParaRPr lang="ru-RU" sz="3600" dirty="0">
              <a:latin typeface="Times New Roman" pitchFamily="18" charset="0"/>
              <a:cs typeface="Times New Roman" pitchFamily="18" charset="0"/>
            </a:endParaRPr>
          </a:p>
          <a:p>
            <a:pPr lvl="0"/>
            <a:r>
              <a:rPr lang="uk-UA" sz="3600" dirty="0">
                <a:latin typeface="Times New Roman" pitchFamily="18" charset="0"/>
                <a:cs typeface="Times New Roman" pitchFamily="18" charset="0"/>
              </a:rPr>
              <a:t>Історія розвитку хімії.</a:t>
            </a:r>
            <a:endParaRPr lang="ru-RU" sz="3600" dirty="0">
              <a:latin typeface="Times New Roman" pitchFamily="18" charset="0"/>
              <a:cs typeface="Times New Roman" pitchFamily="18" charset="0"/>
            </a:endParaRPr>
          </a:p>
          <a:p>
            <a:pPr lvl="0"/>
            <a:r>
              <a:rPr lang="uk-UA" sz="3600" dirty="0">
                <a:latin typeface="Times New Roman" pitchFamily="18" charset="0"/>
                <a:cs typeface="Times New Roman" pitchFamily="18" charset="0"/>
              </a:rPr>
              <a:t>Значення хімії у виробничій і господарській діяльності людини.</a:t>
            </a:r>
          </a:p>
          <a:p>
            <a:pPr lvl="0"/>
            <a:endParaRPr lang="ru-RU" sz="3600" dirty="0">
              <a:latin typeface="Times New Roman" pitchFamily="18" charset="0"/>
              <a:cs typeface="Times New Roman" pitchFamily="18" charset="0"/>
            </a:endParaRPr>
          </a:p>
          <a:p>
            <a:r>
              <a:rPr lang="uk-UA" sz="2800" b="1" dirty="0">
                <a:solidFill>
                  <a:schemeClr val="accent2">
                    <a:lumMod val="50000"/>
                  </a:schemeClr>
                </a:solidFill>
                <a:latin typeface="Times New Roman" pitchFamily="18" charset="0"/>
                <a:cs typeface="Times New Roman" pitchFamily="18" charset="0"/>
              </a:rPr>
              <a:t>Ключові терміни та поняття: </a:t>
            </a:r>
            <a:r>
              <a:rPr lang="uk-UA" sz="2800" dirty="0">
                <a:latin typeface="Times New Roman" pitchFamily="18" charset="0"/>
                <a:cs typeface="Times New Roman" pitchFamily="18" charset="0"/>
              </a:rPr>
              <a:t>матерія, рух, речовина, властивості речовини, закон переходу кількісних змін у якісні</a:t>
            </a:r>
            <a:r>
              <a:rPr lang="uk-UA" sz="2800" dirty="0"/>
              <a:t>.</a:t>
            </a:r>
            <a:endParaRPr lang="ru-RU" sz="2800" dirty="0"/>
          </a:p>
          <a:p>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51520" y="260648"/>
            <a:ext cx="8424936" cy="1944216"/>
          </a:xfrm>
        </p:spPr>
        <p:txBody>
          <a:bodyPr/>
          <a:lstStyle/>
          <a:p>
            <a:r>
              <a:rPr lang="uk-UA" dirty="0"/>
              <a:t>Найбільш вагомі відкриття цього періоду:  </a:t>
            </a:r>
            <a:r>
              <a:rPr lang="uk-UA" dirty="0" err="1"/>
              <a:t>Хар</a:t>
            </a:r>
            <a:r>
              <a:rPr lang="uk-UA" dirty="0"/>
              <a:t> </a:t>
            </a:r>
            <a:r>
              <a:rPr lang="uk-UA" dirty="0" err="1"/>
              <a:t>Корана</a:t>
            </a:r>
            <a:r>
              <a:rPr lang="uk-UA" dirty="0"/>
              <a:t> та Андрій </a:t>
            </a:r>
            <a:r>
              <a:rPr lang="uk-UA" dirty="0" err="1"/>
              <a:t>Білозерський</a:t>
            </a:r>
            <a:r>
              <a:rPr lang="uk-UA" dirty="0"/>
              <a:t> – ґрунтовно вивчали  нуклеїнові кислоти; Нільс Бор створив квантову теорію атома; В. </a:t>
            </a:r>
            <a:r>
              <a:rPr lang="uk-UA" dirty="0" err="1"/>
              <a:t>Клечковський</a:t>
            </a:r>
            <a:r>
              <a:rPr lang="uk-UA" dirty="0"/>
              <a:t> дослідив особливості застосування методу мічених атомів у агрохімії; </a:t>
            </a:r>
            <a:endParaRPr lang="ru-RU" dirty="0"/>
          </a:p>
        </p:txBody>
      </p:sp>
      <p:pic>
        <p:nvPicPr>
          <p:cNvPr id="6146" name="Picture 2" descr="Ð ÐµÐ·ÑÐ»ÑÑÐ°Ñ Ð¿Ð¾ÑÑÐºÑ Ð·Ð¾Ð±ÑÐ°Ð¶ÐµÐ½Ñ Ð·Ð° Ð·Ð°Ð¿Ð¸ÑÐ¾Ð¼ &quot;Ð¥.Â ÐÐ¾ÑÐ°Ð½Ð°&quot;"/>
          <p:cNvPicPr>
            <a:picLocks noChangeAspect="1" noChangeArrowheads="1"/>
          </p:cNvPicPr>
          <p:nvPr/>
        </p:nvPicPr>
        <p:blipFill>
          <a:blip r:embed="rId2" cstate="print"/>
          <a:srcRect/>
          <a:stretch>
            <a:fillRect/>
          </a:stretch>
        </p:blipFill>
        <p:spPr bwMode="auto">
          <a:xfrm>
            <a:off x="251520" y="2204864"/>
            <a:ext cx="2381250" cy="3352801"/>
          </a:xfrm>
          <a:prstGeom prst="rect">
            <a:avLst/>
          </a:prstGeom>
          <a:noFill/>
        </p:spPr>
      </p:pic>
      <p:pic>
        <p:nvPicPr>
          <p:cNvPr id="6148" name="Picture 4" descr="Ð ÐµÐ·ÑÐ»ÑÑÐ°Ñ Ð¿Ð¾ÑÑÐºÑ Ð·Ð¾Ð±ÑÐ°Ð¶ÐµÐ½Ñ Ð·Ð° Ð·Ð°Ð¿Ð¸ÑÐ¾Ð¼ &quot;ÐÐµÐ»Ð¾Ð·ÐµÑÑÐºÐ¸Ð¹, ÐÐ½Ð´ÑÐµÐ¹ ÐÐ¸ÐºÐ¾Ð»Ð°ÐµÐ²Ð¸Ñ&quot;"/>
          <p:cNvPicPr>
            <a:picLocks noChangeAspect="1" noChangeArrowheads="1"/>
          </p:cNvPicPr>
          <p:nvPr/>
        </p:nvPicPr>
        <p:blipFill>
          <a:blip r:embed="rId3" cstate="print"/>
          <a:srcRect/>
          <a:stretch>
            <a:fillRect/>
          </a:stretch>
        </p:blipFill>
        <p:spPr bwMode="auto">
          <a:xfrm>
            <a:off x="2843808" y="2204864"/>
            <a:ext cx="2686050" cy="3314700"/>
          </a:xfrm>
          <a:prstGeom prst="rect">
            <a:avLst/>
          </a:prstGeom>
          <a:noFill/>
        </p:spPr>
      </p:pic>
      <p:pic>
        <p:nvPicPr>
          <p:cNvPr id="6150" name="Picture 6" descr="Ð ÐµÐ·ÑÐ»ÑÑÐ°Ñ Ð¿Ð¾ÑÑÐºÑ Ð·Ð¾Ð±ÑÐ°Ð¶ÐµÐ½Ñ Ð·Ð° Ð·Ð°Ð¿Ð¸ÑÐ¾Ð¼ &quot;Ð.Â ÐÐ¾Ñ&quot;"/>
          <p:cNvPicPr>
            <a:picLocks noChangeAspect="1" noChangeArrowheads="1"/>
          </p:cNvPicPr>
          <p:nvPr/>
        </p:nvPicPr>
        <p:blipFill>
          <a:blip r:embed="rId4" cstate="print"/>
          <a:srcRect/>
          <a:stretch>
            <a:fillRect/>
          </a:stretch>
        </p:blipFill>
        <p:spPr bwMode="auto">
          <a:xfrm>
            <a:off x="5724128" y="2204864"/>
            <a:ext cx="2448272" cy="3312368"/>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0"/>
            <a:ext cx="4139952" cy="4005064"/>
          </a:xfrm>
        </p:spPr>
        <p:txBody>
          <a:bodyPr>
            <a:normAutofit fontScale="92500" lnSpcReduction="10000"/>
          </a:bodyPr>
          <a:lstStyle/>
          <a:p>
            <a:r>
              <a:rPr lang="uk-UA" dirty="0" err="1"/>
              <a:t>Ханс</a:t>
            </a:r>
            <a:r>
              <a:rPr lang="uk-UA" dirty="0"/>
              <a:t> Кребс дослідив шлях окислювальних перетворень </a:t>
            </a:r>
            <a:r>
              <a:rPr lang="uk-UA" dirty="0" err="1"/>
              <a:t>ди-</a:t>
            </a:r>
            <a:r>
              <a:rPr lang="uk-UA" dirty="0"/>
              <a:t> і </a:t>
            </a:r>
            <a:r>
              <a:rPr lang="uk-UA" dirty="0" err="1"/>
              <a:t>трикарбонових</a:t>
            </a:r>
            <a:r>
              <a:rPr lang="uk-UA" dirty="0"/>
              <a:t> кислот (цикл Кребса); Мелвін </a:t>
            </a:r>
            <a:r>
              <a:rPr lang="uk-UA" dirty="0" err="1"/>
              <a:t>Калвін</a:t>
            </a:r>
            <a:r>
              <a:rPr lang="uk-UA" dirty="0"/>
              <a:t> вивчав фотосинтез; </a:t>
            </a:r>
            <a:r>
              <a:rPr lang="uk-UA" dirty="0" err="1"/>
              <a:t>Френсіс</a:t>
            </a:r>
            <a:r>
              <a:rPr lang="uk-UA" dirty="0"/>
              <a:t> </a:t>
            </a:r>
            <a:r>
              <a:rPr lang="uk-UA" dirty="0" err="1"/>
              <a:t>Крік</a:t>
            </a:r>
            <a:r>
              <a:rPr lang="uk-UA" dirty="0"/>
              <a:t>  і Джеймс </a:t>
            </a:r>
            <a:r>
              <a:rPr lang="uk-UA" dirty="0" err="1"/>
              <a:t>Уотсон</a:t>
            </a:r>
            <a:r>
              <a:rPr lang="uk-UA" dirty="0"/>
              <a:t> запропонували модель вторинної структури ДНК; Д. </a:t>
            </a:r>
            <a:r>
              <a:rPr lang="uk-UA" dirty="0" err="1"/>
              <a:t>Прянишников</a:t>
            </a:r>
            <a:r>
              <a:rPr lang="uk-UA" dirty="0"/>
              <a:t> – розвинув теорію живлення рослин, вивчав проблему ефективного використання добрив тощо. </a:t>
            </a:r>
            <a:endParaRPr lang="ru-RU" dirty="0"/>
          </a:p>
          <a:p>
            <a:endParaRPr lang="ru-RU" dirty="0"/>
          </a:p>
        </p:txBody>
      </p:sp>
      <p:pic>
        <p:nvPicPr>
          <p:cNvPr id="5122" name="Picture 2" descr="Ð ÐµÐ·ÑÐ»ÑÑÐ°Ñ Ð¿Ð¾ÑÑÐºÑ Ð·Ð¾Ð±ÑÐ°Ð¶ÐµÐ½Ñ Ð·Ð° Ð·Ð°Ð¿Ð¸ÑÐ¾Ð¼ &quot;Ð¥. ÐÑÐµÐ±Ñ&quot;"/>
          <p:cNvPicPr>
            <a:picLocks noChangeAspect="1" noChangeArrowheads="1"/>
          </p:cNvPicPr>
          <p:nvPr/>
        </p:nvPicPr>
        <p:blipFill>
          <a:blip r:embed="rId2" cstate="print"/>
          <a:srcRect/>
          <a:stretch>
            <a:fillRect/>
          </a:stretch>
        </p:blipFill>
        <p:spPr bwMode="auto">
          <a:xfrm>
            <a:off x="4354659" y="231560"/>
            <a:ext cx="2161556" cy="3053423"/>
          </a:xfrm>
          <a:prstGeom prst="rect">
            <a:avLst/>
          </a:prstGeom>
          <a:noFill/>
        </p:spPr>
      </p:pic>
      <p:pic>
        <p:nvPicPr>
          <p:cNvPr id="5124" name="Picture 4" descr="Melvin Calvin.jpg"/>
          <p:cNvPicPr>
            <a:picLocks noChangeAspect="1" noChangeArrowheads="1"/>
          </p:cNvPicPr>
          <p:nvPr/>
        </p:nvPicPr>
        <p:blipFill>
          <a:blip r:embed="rId3" cstate="print"/>
          <a:srcRect/>
          <a:stretch>
            <a:fillRect/>
          </a:stretch>
        </p:blipFill>
        <p:spPr bwMode="auto">
          <a:xfrm>
            <a:off x="6659882" y="291092"/>
            <a:ext cx="2161556" cy="2993892"/>
          </a:xfrm>
          <a:prstGeom prst="rect">
            <a:avLst/>
          </a:prstGeom>
          <a:noFill/>
        </p:spPr>
      </p:pic>
      <p:pic>
        <p:nvPicPr>
          <p:cNvPr id="5126" name="Picture 6" descr="Ð ÐµÐ·ÑÐ»ÑÑÐ°Ñ Ð¿Ð¾ÑÑÐºÑ Ð·Ð¾Ð±ÑÐ°Ð¶ÐµÐ½Ñ Ð·Ð° Ð·Ð°Ð¿Ð¸ÑÐ¾Ð¼ &quot;Ð¤. ÐÑÑÐº&quot;"/>
          <p:cNvPicPr>
            <a:picLocks noChangeAspect="1" noChangeArrowheads="1"/>
          </p:cNvPicPr>
          <p:nvPr/>
        </p:nvPicPr>
        <p:blipFill>
          <a:blip r:embed="rId4" cstate="print"/>
          <a:srcRect/>
          <a:stretch>
            <a:fillRect/>
          </a:stretch>
        </p:blipFill>
        <p:spPr bwMode="auto">
          <a:xfrm>
            <a:off x="258846" y="4005064"/>
            <a:ext cx="3046197" cy="2492896"/>
          </a:xfrm>
          <a:prstGeom prst="rect">
            <a:avLst/>
          </a:prstGeom>
          <a:noFill/>
        </p:spPr>
      </p:pic>
      <p:pic>
        <p:nvPicPr>
          <p:cNvPr id="5128" name="Picture 8" descr="Ð ÐµÐ·ÑÐ»ÑÑÐ°Ñ Ð¿Ð¾ÑÑÐºÑ Ð·Ð¾Ð±ÑÐ°Ð¶ÐµÐ½Ñ Ð·Ð° Ð·Ð°Ð¿Ð¸ÑÐ¾Ð¼ &quot;ÐÐ¶ÐµÐ¹Ð¼Ñ Ð£Ð¾ÑÑÐ¾Ð½&quot;"/>
          <p:cNvPicPr>
            <a:picLocks noChangeAspect="1" noChangeArrowheads="1"/>
          </p:cNvPicPr>
          <p:nvPr/>
        </p:nvPicPr>
        <p:blipFill>
          <a:blip r:embed="rId5" cstate="print"/>
          <a:srcRect/>
          <a:stretch>
            <a:fillRect/>
          </a:stretch>
        </p:blipFill>
        <p:spPr bwMode="auto">
          <a:xfrm>
            <a:off x="3563889" y="3831825"/>
            <a:ext cx="2736304" cy="2839374"/>
          </a:xfrm>
          <a:prstGeom prst="rect">
            <a:avLst/>
          </a:prstGeom>
          <a:noFill/>
        </p:spPr>
      </p:pic>
      <p:pic>
        <p:nvPicPr>
          <p:cNvPr id="5130" name="Picture 10" descr="Ð ÐµÐ·ÑÐ»ÑÑÐ°Ñ Ð¿Ð¾ÑÑÐºÑ Ð·Ð¾Ð±ÑÐ°Ð¶ÐµÐ½Ñ Ð·Ð° Ð·Ð°Ð¿Ð¸ÑÐ¾Ð¼ &quot;Ð. ÐÑÑÐ½Ð¸ÑÐ½Ð¸ÐºÐ¾Ð²&quot;"/>
          <p:cNvPicPr>
            <a:picLocks noChangeAspect="1" noChangeArrowheads="1"/>
          </p:cNvPicPr>
          <p:nvPr/>
        </p:nvPicPr>
        <p:blipFill>
          <a:blip r:embed="rId6" cstate="print"/>
          <a:srcRect/>
          <a:stretch>
            <a:fillRect/>
          </a:stretch>
        </p:blipFill>
        <p:spPr bwMode="auto">
          <a:xfrm>
            <a:off x="6516216" y="3864109"/>
            <a:ext cx="2275069" cy="2860087"/>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79512" y="260648"/>
            <a:ext cx="8496944" cy="6408712"/>
          </a:xfrm>
        </p:spPr>
        <p:txBody>
          <a:bodyPr/>
          <a:lstStyle/>
          <a:p>
            <a:r>
              <a:rPr lang="uk-UA" sz="2800" dirty="0"/>
              <a:t>Стрімко зростаючі потреби людства та прогрес у науково-технічному забезпеченні науки ХХ ст. (широке використання потужних центрифуг, спектрофотометрів та мас-спектрофотометрів, рентгеноструктурного аналізу, радіоізотопних методів тощо) дали змогу глибше вивчати будову атома, ядра, просторову структуру </a:t>
            </a:r>
            <a:r>
              <a:rPr lang="uk-UA" sz="2800" dirty="0" err="1"/>
              <a:t>біомолекул</a:t>
            </a:r>
            <a:r>
              <a:rPr lang="uk-UA" sz="2800" dirty="0"/>
              <a:t>, різноманітних хімічних процесів.</a:t>
            </a:r>
            <a:endParaRPr lang="ru-RU" sz="2800" dirty="0"/>
          </a:p>
          <a:p>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44000" cy="1296144"/>
          </a:xfrm>
        </p:spPr>
        <p:txBody>
          <a:bodyPr>
            <a:normAutofit fontScale="90000"/>
          </a:bodyPr>
          <a:lstStyle/>
          <a:p>
            <a:pPr algn="ctr"/>
            <a:r>
              <a:rPr lang="uk-UA" b="1" dirty="0">
                <a:solidFill>
                  <a:srgbClr val="00B050"/>
                </a:solidFill>
                <a:latin typeface="+mn-lt"/>
              </a:rPr>
              <a:t>3.</a:t>
            </a:r>
            <a:r>
              <a:rPr lang="uk-UA" dirty="0">
                <a:solidFill>
                  <a:srgbClr val="00B050"/>
                </a:solidFill>
                <a:latin typeface="+mn-lt"/>
              </a:rPr>
              <a:t> </a:t>
            </a:r>
            <a:r>
              <a:rPr lang="uk-UA" b="1" dirty="0">
                <a:solidFill>
                  <a:srgbClr val="00B050"/>
                </a:solidFill>
                <a:latin typeface="+mn-lt"/>
              </a:rPr>
              <a:t>Значення хімії у виробничій </a:t>
            </a:r>
            <a:br>
              <a:rPr lang="uk-UA" b="1" dirty="0">
                <a:solidFill>
                  <a:srgbClr val="00B050"/>
                </a:solidFill>
                <a:latin typeface="+mn-lt"/>
              </a:rPr>
            </a:br>
            <a:r>
              <a:rPr lang="uk-UA" b="1" dirty="0">
                <a:solidFill>
                  <a:srgbClr val="00B050"/>
                </a:solidFill>
                <a:latin typeface="+mn-lt"/>
              </a:rPr>
              <a:t>та господарській діяльності людини </a:t>
            </a:r>
            <a:br>
              <a:rPr lang="ru-RU" dirty="0"/>
            </a:br>
            <a:endParaRPr lang="ru-RU" dirty="0"/>
          </a:p>
        </p:txBody>
      </p:sp>
      <p:sp>
        <p:nvSpPr>
          <p:cNvPr id="3" name="Содержимое 2"/>
          <p:cNvSpPr>
            <a:spLocks noGrp="1"/>
          </p:cNvSpPr>
          <p:nvPr>
            <p:ph sz="quarter" idx="1"/>
          </p:nvPr>
        </p:nvSpPr>
        <p:spPr>
          <a:xfrm>
            <a:off x="0" y="908720"/>
            <a:ext cx="9144000" cy="5949280"/>
          </a:xfrm>
        </p:spPr>
        <p:txBody>
          <a:bodyPr>
            <a:normAutofit fontScale="92500" lnSpcReduction="20000"/>
          </a:bodyPr>
          <a:lstStyle/>
          <a:p>
            <a:r>
              <a:rPr lang="uk-UA" dirty="0"/>
              <a:t>Науково-технічний прогрес у галузі хімії відбувається швидкими темпами. Якщо в середині XIX ст. на перетворення чорнового варіанта процесу електрохімічного одержання алюмінію (1854 р.) у промисловий метод потрібно було 35 років, то в 50-і роки минулого століття великомасштабне виробництво поліетилену низького тиску було налагоджено менше ніж за 4 роки. </a:t>
            </a:r>
            <a:br>
              <a:rPr lang="uk-UA" dirty="0"/>
            </a:br>
            <a:r>
              <a:rPr lang="uk-UA" dirty="0"/>
              <a:t>На впровадження в промисловість розробленого в лабораторії методу сьогодні потрібно в середньому 6-10 років, однак за сприятливих умов цей період може бути скорочений до 3-х років.</a:t>
            </a:r>
            <a:endParaRPr lang="ru-RU" dirty="0"/>
          </a:p>
          <a:p>
            <a:r>
              <a:rPr lang="uk-UA" dirty="0"/>
              <a:t>Розробка нових хімічних продуктів потребує значних матеріальних витрат. Наприклад, щоб створити кілька нових лікарських препаратів, потрібно виготовити не менше 4000 речовин. Для засобів захисту рослин ця цифра може зрости і до 10000. Попри такі колосальні витрати не більше 50% відібраних після проведення промислових іспитів продуктів підтверджували своє господарське значення. При цьому значення цих продуктів настільки вагоме, що повністю перекриває вартість непродуктивних розробок. Тому немає нічого дивного в тому, що в індустріальних країнах затрати на дослідження в галузі хімії в середньому вдвічі перевищують асигнування на інші галузі промисловості. Майже 20% світових патентів видаються на хімічні винаходи.</a:t>
            </a:r>
            <a:endParaRPr lang="ru-RU" dirty="0"/>
          </a:p>
          <a:p>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0"/>
            <a:ext cx="9144000" cy="6669360"/>
          </a:xfrm>
        </p:spPr>
        <p:txBody>
          <a:bodyPr>
            <a:normAutofit/>
          </a:bodyPr>
          <a:lstStyle/>
          <a:p>
            <a:r>
              <a:rPr lang="uk-UA" dirty="0"/>
              <a:t>Розвиток сучасного хімічного виробництва неможливий без розвитку й удосконалення методів монтажу установок, електроніки, вимірювальної, керуючої та регулюючої техніки, наукового приладобудування, а також без істотного поліпшення сировинної бази й енергетичного господарства.</a:t>
            </a:r>
            <a:endParaRPr lang="ru-RU" dirty="0"/>
          </a:p>
          <a:p>
            <a:r>
              <a:rPr lang="uk-UA" dirty="0"/>
              <a:t>У зв’язку з цим планування науково-технічного прогресу в хімії стає все більш складним процесом, який набуває комплексного характеру. Все починається із сировини та енергії. Споживання сировини збільшується, а запаси зменшуються. Найважливішою характеристикою кожного хімічного виробництва є перетворення сировини в більш цінні та корисні хімічні речовини. Вихідною точкою для кожного такого перетворення є природні ресурси. При досягнутому на сьогодні стані розвитку промисловості сировиною стає буквально все, що нас оточує.  </a:t>
            </a:r>
            <a:endParaRPr lang="ru-RU" dirty="0"/>
          </a:p>
          <a:p>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79512" y="0"/>
            <a:ext cx="8964488" cy="6473952"/>
          </a:xfrm>
        </p:spPr>
        <p:txBody>
          <a:bodyPr>
            <a:normAutofit/>
          </a:bodyPr>
          <a:lstStyle/>
          <a:p>
            <a:r>
              <a:rPr lang="uk-UA" dirty="0"/>
              <a:t>Запаси сировини</a:t>
            </a:r>
            <a:r>
              <a:rPr lang="uk-UA" i="1" dirty="0"/>
              <a:t>,</a:t>
            </a:r>
            <a:r>
              <a:rPr lang="uk-UA" dirty="0"/>
              <a:t> що добувається за допомогою сучасних технічних засобів у всьому світі, швидко вичерпуються</a:t>
            </a:r>
            <a:r>
              <a:rPr lang="uk-UA" i="1"/>
              <a:t>.</a:t>
            </a:r>
            <a:r>
              <a:rPr lang="uk-UA"/>
              <a:t> </a:t>
            </a:r>
          </a:p>
          <a:p>
            <a:r>
              <a:rPr lang="uk-UA"/>
              <a:t>Хімічні </a:t>
            </a:r>
            <a:r>
              <a:rPr lang="uk-UA" dirty="0"/>
              <a:t>елементи в природі, як би інтенсивно вони не експлуатувалися, не знищуються, а лише переходять в інші речовини. Понад 80% світових сировинних ресурсів і палива споживаються в наш час тільки 1/3 частиною населення Землі.</a:t>
            </a:r>
            <a:endParaRPr lang="ru-RU" dirty="0"/>
          </a:p>
          <a:p>
            <a:r>
              <a:rPr lang="uk-UA" dirty="0"/>
              <a:t>Хімія здатна забезпечити й забезпечує примноження матеріальних благ, зростання добробуту, синтез нових важливих матеріалів. Немає жодної галузі виробництва, де б не застосовувалася хімія чи її продукція. Розвиток хімічної промисловості – важлива передумова технічного прогресу. Хімічна промисловість виробляє синтетичні </a:t>
            </a:r>
            <a:r>
              <a:rPr lang="uk-UA" dirty="0" err="1"/>
              <a:t>хімічно-</a:t>
            </a:r>
            <a:r>
              <a:rPr lang="uk-UA" dirty="0"/>
              <a:t> і корозійностійкі полімерні матеріали. Вони широко використовуються у промисловості, транспорті, в будівництві, сільському господарстві, побуті, медицині тощо. Завдяки хімії створено високоефективне штучне хімічне паливо, різні термостійкі матеріали, надтверді й некородуючі сплави.</a:t>
            </a:r>
            <a:endParaRPr lang="ru-RU" dirty="0"/>
          </a:p>
          <a:p>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79512" y="260648"/>
            <a:ext cx="8784976" cy="6597352"/>
          </a:xfrm>
        </p:spPr>
        <p:txBody>
          <a:bodyPr/>
          <a:lstStyle/>
          <a:p>
            <a:r>
              <a:rPr lang="uk-UA" dirty="0"/>
              <a:t>Винятково велике значення хімії в сільському господарстві, де використовуються мінеральні добрива, засоби захисту рослин від шкідників, регулятори росту рослин, добавки й консерванти кормів для тварин та інші продукти. Застосування хімічних методів у сільському господарстві обумовило  появу деяких суміжних наук (наприклад агрохімії та біотехнології), досягнення яких широко застосовуються у виробництві сільськогосподарської продукції. Сьогодні  агрохімічні служби несуть відповідальність за ефективне використання мінеральних добрив та інших засобів хімізації сільського господарства.</a:t>
            </a:r>
            <a:endParaRPr lang="ru-RU" dirty="0"/>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147248" cy="1143000"/>
          </a:xfrm>
        </p:spPr>
        <p:txBody>
          <a:bodyPr>
            <a:normAutofit/>
          </a:bodyPr>
          <a:lstStyle/>
          <a:p>
            <a:pPr lvl="0"/>
            <a:r>
              <a:rPr lang="uk-UA" b="1" cap="none" dirty="0">
                <a:solidFill>
                  <a:schemeClr val="accent2">
                    <a:lumMod val="75000"/>
                  </a:schemeClr>
                </a:solidFill>
                <a:latin typeface="Times New Roman" pitchFamily="18" charset="0"/>
                <a:cs typeface="Times New Roman" pitchFamily="18" charset="0"/>
              </a:rPr>
              <a:t>1. Предмет хімії. Речовина та її властивості</a:t>
            </a:r>
            <a:br>
              <a:rPr lang="ru-RU" dirty="0"/>
            </a:br>
            <a:endParaRPr lang="ru-RU" dirty="0"/>
          </a:p>
        </p:txBody>
      </p:sp>
      <p:sp>
        <p:nvSpPr>
          <p:cNvPr id="3" name="Содержимое 2"/>
          <p:cNvSpPr>
            <a:spLocks noGrp="1"/>
          </p:cNvSpPr>
          <p:nvPr>
            <p:ph sz="quarter" idx="1"/>
          </p:nvPr>
        </p:nvSpPr>
        <p:spPr>
          <a:xfrm>
            <a:off x="0" y="980728"/>
            <a:ext cx="9144000" cy="5877272"/>
          </a:xfrm>
        </p:spPr>
        <p:txBody>
          <a:bodyPr>
            <a:normAutofit/>
          </a:bodyPr>
          <a:lstStyle/>
          <a:p>
            <a:r>
              <a:rPr lang="uk-UA" dirty="0"/>
              <a:t>Хімія належить до природничих наук, які вивчають матеріальний світ у всій різноманітності його існування й перетворень. Предметом природничих наук є матерія та рух у їх нерозривній єдності.</a:t>
            </a:r>
            <a:endParaRPr lang="ru-RU" dirty="0"/>
          </a:p>
          <a:p>
            <a:r>
              <a:rPr lang="uk-UA" b="1" i="1" dirty="0"/>
              <a:t>Матерія</a:t>
            </a:r>
            <a:r>
              <a:rPr lang="uk-UA" dirty="0"/>
              <a:t> – філософська категорія для позначення безлічі всіх наявних у світі об’єктів і систем, загальної основи всіх явищ, властивостей, зв’язків і відношень. Формами буття й розвитку матерії є </a:t>
            </a:r>
            <a:r>
              <a:rPr lang="uk-UA" b="1" i="1" dirty="0"/>
              <a:t>рух</a:t>
            </a:r>
            <a:r>
              <a:rPr lang="uk-UA" b="1" dirty="0"/>
              <a:t>, </a:t>
            </a:r>
            <a:r>
              <a:rPr lang="uk-UA" b="1" i="1" dirty="0"/>
              <a:t>простір</a:t>
            </a:r>
            <a:r>
              <a:rPr lang="uk-UA" b="1" dirty="0"/>
              <a:t> </a:t>
            </a:r>
            <a:r>
              <a:rPr lang="uk-UA" dirty="0"/>
              <a:t>і</a:t>
            </a:r>
            <a:r>
              <a:rPr lang="uk-UA" b="1" dirty="0"/>
              <a:t> </a:t>
            </a:r>
            <a:r>
              <a:rPr lang="uk-UA" b="1" i="1" dirty="0"/>
              <a:t>час</a:t>
            </a:r>
            <a:r>
              <a:rPr lang="uk-UA" dirty="0"/>
              <a:t>. </a:t>
            </a:r>
            <a:endParaRPr lang="ru-RU" dirty="0"/>
          </a:p>
          <a:p>
            <a:r>
              <a:rPr lang="uk-UA" dirty="0"/>
              <a:t>Джерело руху матерії міститься в ній самій як внутрішнє протиріччя предметів і явищ. Простір</a:t>
            </a:r>
            <a:r>
              <a:rPr lang="uk-UA" b="1" dirty="0"/>
              <a:t> </a:t>
            </a:r>
            <a:r>
              <a:rPr lang="uk-UA" dirty="0"/>
              <a:t>виражає співіснування й відокремленість матеріальних об’єктів один від одного, їх розміри, порядок розміщення. Час характеризує послідовність явищ, тривалість і швидкість матеріальних процесів.</a:t>
            </a:r>
            <a:endParaRPr lang="ru-RU" dirty="0"/>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0"/>
            <a:ext cx="9144000" cy="6858000"/>
          </a:xfrm>
        </p:spPr>
        <p:txBody>
          <a:bodyPr>
            <a:normAutofit/>
          </a:bodyPr>
          <a:lstStyle/>
          <a:p>
            <a:r>
              <a:rPr lang="uk-UA" dirty="0"/>
              <a:t>Основними видами матерії є </a:t>
            </a:r>
            <a:r>
              <a:rPr lang="uk-UA" b="1" i="1" dirty="0"/>
              <a:t>речовина</a:t>
            </a:r>
            <a:r>
              <a:rPr lang="uk-UA" b="1" dirty="0"/>
              <a:t> </a:t>
            </a:r>
            <a:r>
              <a:rPr lang="uk-UA" dirty="0"/>
              <a:t>(вода, повітря, земля, вугілля, водень, електрони, нейтрони тощо</a:t>
            </a:r>
            <a:r>
              <a:rPr lang="uk-UA" b="1" dirty="0"/>
              <a:t>) </a:t>
            </a:r>
            <a:r>
              <a:rPr lang="uk-UA" dirty="0"/>
              <a:t>та</a:t>
            </a:r>
            <a:r>
              <a:rPr lang="uk-UA" b="1" dirty="0"/>
              <a:t> </a:t>
            </a:r>
            <a:r>
              <a:rPr lang="uk-UA" b="1" i="1" dirty="0"/>
              <a:t>поле</a:t>
            </a:r>
            <a:r>
              <a:rPr lang="uk-UA" i="1" dirty="0"/>
              <a:t> </a:t>
            </a:r>
            <a:r>
              <a:rPr lang="uk-UA" dirty="0"/>
              <a:t>(електромагнітне, гравітаційне, ядерне та інші поля, різні мікрочастинки, які не мають маси спокою). </a:t>
            </a:r>
            <a:r>
              <a:rPr lang="uk-UA" b="1" i="1" dirty="0"/>
              <a:t>Основною властивістю матерії є її здатність рухатися та змінюватися.</a:t>
            </a:r>
            <a:r>
              <a:rPr lang="uk-UA" b="1" dirty="0"/>
              <a:t> </a:t>
            </a:r>
            <a:r>
              <a:rPr lang="uk-UA" dirty="0"/>
              <a:t>На різних стадіях організації матерії її видам притаманна своя форма руху. Наприклад, взаємодії атомів з утворенням молекул відповідає хімічна форма руху матерії.</a:t>
            </a:r>
            <a:endParaRPr lang="ru-RU" dirty="0"/>
          </a:p>
          <a:p>
            <a:r>
              <a:rPr lang="uk-UA" b="1" i="1" dirty="0"/>
              <a:t>Форми руху матерії</a:t>
            </a:r>
            <a:r>
              <a:rPr lang="uk-UA" b="1" dirty="0"/>
              <a:t> </a:t>
            </a:r>
            <a:r>
              <a:rPr lang="uk-UA" dirty="0"/>
              <a:t>різноманітні: механічні, хімічні,</a:t>
            </a:r>
            <a:r>
              <a:rPr lang="uk-UA" b="1" dirty="0"/>
              <a:t> </a:t>
            </a:r>
            <a:r>
              <a:rPr lang="uk-UA" dirty="0"/>
              <a:t>ядерні, електричні, біологічні, суспільні тощо. Одні форми руху можуть переходити в інші. </a:t>
            </a:r>
            <a:br>
              <a:rPr lang="uk-UA" dirty="0"/>
            </a:br>
            <a:r>
              <a:rPr lang="uk-UA" dirty="0"/>
              <a:t>Певні ступені організації матерії з їх специфічними формами руху вивчають окремі природничі науки – фізика, хімія, біологія та ін. </a:t>
            </a:r>
            <a:r>
              <a:rPr lang="uk-UA" u="sng" dirty="0"/>
              <a:t>Хімія вивчає хімічну форму руху матерії</a:t>
            </a:r>
            <a:r>
              <a:rPr lang="uk-UA" dirty="0"/>
              <a:t>, тобто перетворення одних речовин в інші з утворенням нових молекул, кристалів, іонів тощо, а також склад і властивості речовин.</a:t>
            </a:r>
            <a:endParaRPr lang="ru-RU" dirty="0"/>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0"/>
            <a:ext cx="8748464" cy="6858000"/>
          </a:xfrm>
        </p:spPr>
        <p:txBody>
          <a:bodyPr>
            <a:normAutofit/>
          </a:bodyPr>
          <a:lstStyle/>
          <a:p>
            <a:r>
              <a:rPr lang="uk-UA" b="1" i="1" dirty="0">
                <a:solidFill>
                  <a:schemeClr val="accent2">
                    <a:lumMod val="75000"/>
                  </a:schemeClr>
                </a:solidFill>
              </a:rPr>
              <a:t>Речовина</a:t>
            </a:r>
            <a:r>
              <a:rPr lang="uk-UA" dirty="0"/>
              <a:t> – вид матерії, якому притаманні певні хімічні та фізичні властивості за даних умов. Параметри, що характеризують фізичні властивості речовин, називаються </a:t>
            </a:r>
            <a:r>
              <a:rPr lang="uk-UA" i="1" dirty="0">
                <a:solidFill>
                  <a:srgbClr val="FF6600"/>
                </a:solidFill>
              </a:rPr>
              <a:t>фізичними константами</a:t>
            </a:r>
            <a:r>
              <a:rPr lang="uk-UA" dirty="0"/>
              <a:t>. Основними фізичними властивостями речовин є агрегатний стан, розчинність у воді, колір, запах, смак, густина, температура кипіння, температура плавлення, теплопровідність тощо.</a:t>
            </a:r>
            <a:endParaRPr lang="ru-RU" dirty="0"/>
          </a:p>
          <a:p>
            <a:r>
              <a:rPr lang="uk-UA" b="1" i="1" dirty="0">
                <a:solidFill>
                  <a:srgbClr val="CC0000"/>
                </a:solidFill>
              </a:rPr>
              <a:t>Тільки чиста речовина має сталі властивості</a:t>
            </a:r>
            <a:r>
              <a:rPr lang="uk-UA" i="1" dirty="0">
                <a:solidFill>
                  <a:srgbClr val="CC0000"/>
                </a:solidFill>
              </a:rPr>
              <a:t>.</a:t>
            </a:r>
            <a:r>
              <a:rPr lang="uk-UA" b="1" dirty="0">
                <a:solidFill>
                  <a:srgbClr val="CC0000"/>
                </a:solidFill>
              </a:rPr>
              <a:t> </a:t>
            </a:r>
            <a:r>
              <a:rPr lang="uk-UA" dirty="0"/>
              <a:t>Речовини у природі в чистому вигляді практично не зустрічаються, здебільшого поширені суміші різних речовин. На сьогодні відомо понад 20 </a:t>
            </a:r>
            <a:r>
              <a:rPr lang="uk-UA" dirty="0" err="1"/>
              <a:t>млн</a:t>
            </a:r>
            <a:r>
              <a:rPr lang="uk-UA" dirty="0"/>
              <a:t> сполук.</a:t>
            </a:r>
            <a:endParaRPr lang="ru-RU" dirty="0"/>
          </a:p>
          <a:p>
            <a:r>
              <a:rPr lang="uk-UA" dirty="0"/>
              <a:t>Якщо у природі відбулася якась якісна зміна, то це означає, що змінився або хімічний склад, або форма руху, або те й інше, тобто мала місце кількісна зміна. У цьому полягає сутність одного з основних законів діалектики – </a:t>
            </a:r>
            <a:r>
              <a:rPr lang="uk-UA" b="1" dirty="0"/>
              <a:t>закону переходу кількісних змін у якісні.</a:t>
            </a:r>
            <a:r>
              <a:rPr lang="uk-UA" dirty="0"/>
              <a:t> Отже, хімія вивчає речовини та їх перетворення.</a:t>
            </a:r>
            <a:endParaRPr lang="ru-RU" dirty="0"/>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7467600" cy="864096"/>
          </a:xfrm>
        </p:spPr>
        <p:txBody>
          <a:bodyPr>
            <a:normAutofit fontScale="90000"/>
          </a:bodyPr>
          <a:lstStyle/>
          <a:p>
            <a:pPr lvl="0" algn="ctr"/>
            <a:r>
              <a:rPr lang="uk-UA" sz="4000" b="1" dirty="0">
                <a:solidFill>
                  <a:srgbClr val="CC3300"/>
                </a:solidFill>
                <a:latin typeface="+mn-lt"/>
              </a:rPr>
              <a:t>2. Історія розвитку хімії</a:t>
            </a:r>
            <a:br>
              <a:rPr lang="ru-RU" dirty="0"/>
            </a:br>
            <a:endParaRPr lang="ru-RU" dirty="0"/>
          </a:p>
        </p:txBody>
      </p:sp>
      <p:sp>
        <p:nvSpPr>
          <p:cNvPr id="3" name="Содержимое 2"/>
          <p:cNvSpPr>
            <a:spLocks noGrp="1"/>
          </p:cNvSpPr>
          <p:nvPr>
            <p:ph sz="quarter" idx="1"/>
          </p:nvPr>
        </p:nvSpPr>
        <p:spPr>
          <a:xfrm>
            <a:off x="457200" y="908720"/>
            <a:ext cx="7467600" cy="5565232"/>
          </a:xfrm>
        </p:spPr>
        <p:txBody>
          <a:bodyPr/>
          <a:lstStyle/>
          <a:p>
            <a:r>
              <a:rPr lang="uk-UA" dirty="0"/>
              <a:t>Хімія пройшла довгий </a:t>
            </a:r>
            <a:r>
              <a:rPr lang="uk-UA" b="1" dirty="0"/>
              <a:t>шлях становлення та розвитку як наука</a:t>
            </a:r>
            <a:r>
              <a:rPr lang="uk-UA" dirty="0"/>
              <a:t>, коли походження властивостей речовини розглядалося з позицій народних знань, у контексті ідей алхімії та античної натурфілософії, а технологічні процеси з виплавляння </a:t>
            </a:r>
            <a:r>
              <a:rPr lang="uk-UA" dirty="0" err="1"/>
              <a:t>Купруму</a:t>
            </a:r>
            <a:r>
              <a:rPr lang="uk-UA" dirty="0"/>
              <a:t>, </a:t>
            </a:r>
            <a:r>
              <a:rPr lang="uk-UA" dirty="0" err="1"/>
              <a:t>Плюмбуму</a:t>
            </a:r>
            <a:r>
              <a:rPr lang="uk-UA" dirty="0"/>
              <a:t>, </a:t>
            </a:r>
            <a:endParaRPr lang="ru-RU" dirty="0"/>
          </a:p>
          <a:p>
            <a:endParaRPr lang="ru-RU" dirty="0"/>
          </a:p>
        </p:txBody>
      </p:sp>
      <p:pic>
        <p:nvPicPr>
          <p:cNvPr id="21506" name="Picture 2" descr="Ð ÐµÐ·ÑÐ»ÑÑÐ°Ñ Ð¿Ð¾ÑÑÐºÑ Ð·Ð¾Ð±ÑÐ°Ð¶ÐµÐ½Ñ Ð·Ð° Ð·Ð°Ð¿Ð¸ÑÐ¾Ð¼ &quot;ÐÑÐ¿Ð»Ð°Ð²Ð»ÐµÐ½Ð¸Ðµ ÐºÑÐ¿ÑÑÐ¼Ð°&quot;"/>
          <p:cNvPicPr>
            <a:picLocks noChangeAspect="1" noChangeArrowheads="1"/>
          </p:cNvPicPr>
          <p:nvPr/>
        </p:nvPicPr>
        <p:blipFill>
          <a:blip r:embed="rId2" cstate="print"/>
          <a:srcRect/>
          <a:stretch>
            <a:fillRect/>
          </a:stretch>
        </p:blipFill>
        <p:spPr bwMode="auto">
          <a:xfrm>
            <a:off x="5868144" y="3573016"/>
            <a:ext cx="2376264" cy="2209801"/>
          </a:xfrm>
          <a:prstGeom prst="rect">
            <a:avLst/>
          </a:prstGeom>
          <a:noFill/>
        </p:spPr>
      </p:pic>
      <p:pic>
        <p:nvPicPr>
          <p:cNvPr id="21508" name="Picture 4" descr="Ð ÐµÐ·ÑÐ»ÑÑÐ°Ñ Ð¿Ð¾ÑÑÐºÑ Ð·Ð¾Ð±ÑÐ°Ð¶ÐµÐ½Ñ Ð·Ð° Ð·Ð°Ð¿Ð¸ÑÐ¾Ð¼ &quot;ÐÑÐ¿Ð»Ð°Ð²Ð»ÐµÐ½Ð¸Ðµ ÐºÑÐ¿ÑÑÐ¼Ð°&quot;"/>
          <p:cNvPicPr>
            <a:picLocks noChangeAspect="1" noChangeArrowheads="1"/>
          </p:cNvPicPr>
          <p:nvPr/>
        </p:nvPicPr>
        <p:blipFill>
          <a:blip r:embed="rId3" cstate="print"/>
          <a:srcRect/>
          <a:stretch>
            <a:fillRect/>
          </a:stretch>
        </p:blipFill>
        <p:spPr bwMode="auto">
          <a:xfrm>
            <a:off x="179512" y="3573016"/>
            <a:ext cx="2857500" cy="2143125"/>
          </a:xfrm>
          <a:prstGeom prst="rect">
            <a:avLst/>
          </a:prstGeom>
          <a:noFill/>
        </p:spPr>
      </p:pic>
      <p:pic>
        <p:nvPicPr>
          <p:cNvPr id="21510" name="Picture 6" descr="Ð¡Ð²Ð¸Ð½ÐµÑ"/>
          <p:cNvPicPr>
            <a:picLocks noChangeAspect="1" noChangeArrowheads="1"/>
          </p:cNvPicPr>
          <p:nvPr/>
        </p:nvPicPr>
        <p:blipFill>
          <a:blip r:embed="rId4" cstate="print"/>
          <a:srcRect/>
          <a:stretch>
            <a:fillRect/>
          </a:stretch>
        </p:blipFill>
        <p:spPr bwMode="auto">
          <a:xfrm>
            <a:off x="3635896" y="3501008"/>
            <a:ext cx="1471020" cy="237626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0"/>
            <a:ext cx="9144000" cy="6669360"/>
          </a:xfrm>
        </p:spPr>
        <p:txBody>
          <a:bodyPr/>
          <a:lstStyle/>
          <a:p>
            <a:r>
              <a:rPr lang="uk-UA" dirty="0"/>
              <a:t>випалювання глиняних виробів, виготовлення скла, прикрас, барвників тощо були прерогативою ремісничої хімії та здійснювалися ремісниками-професіоналами. Власне хімії як такої ще не існувало, первісно вона формувалася як народна хімія у процесі отримання із природних джерел продуктів харчування, ліків, різноманітних речовин, які люди використовували у своєму побуті.</a:t>
            </a:r>
            <a:endParaRPr lang="ru-RU" dirty="0"/>
          </a:p>
        </p:txBody>
      </p:sp>
      <p:pic>
        <p:nvPicPr>
          <p:cNvPr id="19460" name="Picture 4" descr="ÐÐ¾Ð½ÑÐ°ÑÐ½ÑÐ¹ ÐºÑÑÐ³"/>
          <p:cNvPicPr>
            <a:picLocks noChangeAspect="1" noChangeArrowheads="1"/>
          </p:cNvPicPr>
          <p:nvPr/>
        </p:nvPicPr>
        <p:blipFill>
          <a:blip r:embed="rId2" cstate="print"/>
          <a:srcRect/>
          <a:stretch>
            <a:fillRect/>
          </a:stretch>
        </p:blipFill>
        <p:spPr bwMode="auto">
          <a:xfrm>
            <a:off x="827584" y="2564904"/>
            <a:ext cx="3600400" cy="2232248"/>
          </a:xfrm>
          <a:prstGeom prst="rect">
            <a:avLst/>
          </a:prstGeom>
          <a:noFill/>
        </p:spPr>
      </p:pic>
      <p:sp>
        <p:nvSpPr>
          <p:cNvPr id="19466" name="AutoShape 10" descr="Ð ÐµÐ·ÑÐ»ÑÑÐ°Ñ Ð¿Ð¾ÑÑÐºÑ Ð·Ð¾Ð±ÑÐ°Ð¶ÐµÐ½Ñ Ð·Ð° Ð·Ð°Ð¿Ð¸ÑÐ¾Ð¼ &quot;Ð¸Ð·Ð³Ð¾ÑÐ¾Ð²Ð»ÐµÐ½Ð¸Ðµ ÑÑÐµÐºÐ»Ð°&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9468" name="Picture 12" descr="Ð ÐµÐ·ÑÐ»ÑÑÐ°Ñ Ð¿Ð¾ÑÑÐºÑ Ð·Ð¾Ð±ÑÐ°Ð¶ÐµÐ½Ñ Ð·Ð° Ð·Ð°Ð¿Ð¸ÑÐ¾Ð¼ &quot;Ð¸Ð·Ð³Ð¾ÑÐ¾Ð²Ð»ÐµÐ½Ð¸Ðµ ÑÑÐµÐºÐ»Ð°&quot;"/>
          <p:cNvPicPr>
            <a:picLocks noChangeAspect="1" noChangeArrowheads="1"/>
          </p:cNvPicPr>
          <p:nvPr/>
        </p:nvPicPr>
        <p:blipFill>
          <a:blip r:embed="rId3" cstate="print"/>
          <a:srcRect/>
          <a:stretch>
            <a:fillRect/>
          </a:stretch>
        </p:blipFill>
        <p:spPr bwMode="auto">
          <a:xfrm>
            <a:off x="4427984" y="2564904"/>
            <a:ext cx="4320480" cy="2232247"/>
          </a:xfrm>
          <a:prstGeom prst="rect">
            <a:avLst/>
          </a:prstGeom>
          <a:noFill/>
        </p:spPr>
      </p:pic>
      <p:sp>
        <p:nvSpPr>
          <p:cNvPr id="19470" name="AutoShape 14" descr="Ð ÐµÐ·ÑÐ»ÑÑÐ°Ñ Ð¿Ð¾ÑÑÐºÑ Ð·Ð¾Ð±ÑÐ°Ð¶ÐµÐ½Ñ Ð·Ð° Ð·Ð°Ð¿Ð¸ÑÐ¾Ð¼ &quot;Ð¸Ð·Ð³Ð¾ÑÐ¾Ð²Ð»ÐµÐ½Ð¸Ðµ ÑÑÐµÐºÐ»Ð°&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9472" name="Picture 16" descr="Ð ÐµÐ·ÑÐ»ÑÑÐ°Ñ Ð¿Ð¾ÑÑÐºÑ Ð·Ð¾Ð±ÑÐ°Ð¶ÐµÐ½Ñ Ð·Ð° Ð·Ð°Ð¿Ð¸ÑÐ¾Ð¼ &quot;Ð¸Ð·Ð³Ð¾ÑÐ¾Ð²Ð»ÐµÐ½Ð¸Ðµ ÑÐºÑÐ°ÑÐµÐ½Ð¸Ð¹ Ð² ÑÑÐ°ÑÐ¸Ð½Ñ&quot;"/>
          <p:cNvPicPr>
            <a:picLocks noChangeAspect="1" noChangeArrowheads="1"/>
          </p:cNvPicPr>
          <p:nvPr/>
        </p:nvPicPr>
        <p:blipFill>
          <a:blip r:embed="rId4" cstate="print"/>
          <a:srcRect/>
          <a:stretch>
            <a:fillRect/>
          </a:stretch>
        </p:blipFill>
        <p:spPr bwMode="auto">
          <a:xfrm>
            <a:off x="827584" y="4797152"/>
            <a:ext cx="3600400" cy="2060848"/>
          </a:xfrm>
          <a:prstGeom prst="rect">
            <a:avLst/>
          </a:prstGeom>
          <a:noFill/>
        </p:spPr>
      </p:pic>
      <p:pic>
        <p:nvPicPr>
          <p:cNvPr id="19474" name="Picture 18" descr="http://www.vokrugsveta.ru/img/cmn/2007/08/13/008.jpg"/>
          <p:cNvPicPr>
            <a:picLocks noChangeAspect="1" noChangeArrowheads="1"/>
          </p:cNvPicPr>
          <p:nvPr/>
        </p:nvPicPr>
        <p:blipFill>
          <a:blip r:embed="rId5" cstate="print"/>
          <a:srcRect/>
          <a:stretch>
            <a:fillRect/>
          </a:stretch>
        </p:blipFill>
        <p:spPr bwMode="auto">
          <a:xfrm>
            <a:off x="4427984" y="4797152"/>
            <a:ext cx="4320480" cy="206084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0"/>
            <a:ext cx="9144000" cy="6473952"/>
          </a:xfrm>
        </p:spPr>
        <p:txBody>
          <a:bodyPr/>
          <a:lstStyle/>
          <a:p>
            <a:r>
              <a:rPr lang="uk-UA" sz="2000" dirty="0"/>
              <a:t>Задовго до нашої ери в Месопотамії, Єгипті, Китаї, Індії, Греції із рослинної, тваринної сировини виділяли барвники. Так, ще в 1500 р. до н.е. в Єгипті із листків </a:t>
            </a:r>
            <a:r>
              <a:rPr lang="uk-UA" sz="2000" dirty="0" err="1"/>
              <a:t>індигофери</a:t>
            </a:r>
            <a:r>
              <a:rPr lang="uk-UA" sz="2000" dirty="0"/>
              <a:t> добували індикан,</a:t>
            </a:r>
            <a:r>
              <a:rPr lang="uk-UA" sz="2000" i="1" dirty="0"/>
              <a:t> </a:t>
            </a:r>
            <a:r>
              <a:rPr lang="uk-UA" sz="2000" dirty="0"/>
              <a:t>який був попередником рослинного</a:t>
            </a:r>
            <a:r>
              <a:rPr lang="uk-UA" sz="2000" i="1" dirty="0"/>
              <a:t> </a:t>
            </a:r>
            <a:r>
              <a:rPr lang="uk-UA" sz="2000" dirty="0"/>
              <a:t>барвника індиго. У народній медицині широко застосовували препарати з мінеральної, рослинної та тваринної сировини, ефірні масла для бальзамування померлих, зокрема в Давньому Єгипті.</a:t>
            </a:r>
            <a:endParaRPr lang="ru-RU" sz="2000" dirty="0"/>
          </a:p>
          <a:p>
            <a:endParaRPr lang="ru-RU" dirty="0"/>
          </a:p>
        </p:txBody>
      </p:sp>
      <p:pic>
        <p:nvPicPr>
          <p:cNvPr id="18434" name="Picture 2" descr="Ð ÐµÐ·ÑÐ»ÑÑÐ°Ñ Ð¿Ð¾ÑÑÐºÑ Ð·Ð¾Ð±ÑÐ°Ð¶ÐµÐ½Ñ Ð·Ð° Ð·Ð°Ð¿Ð¸ÑÐ¾Ð¼ &quot;Ð¸Ð½Ð´Ð¸Ð³Ð¾ÑÐµÑÐ°&quot;"/>
          <p:cNvPicPr>
            <a:picLocks noChangeAspect="1" noChangeArrowheads="1"/>
          </p:cNvPicPr>
          <p:nvPr/>
        </p:nvPicPr>
        <p:blipFill>
          <a:blip r:embed="rId2" cstate="print"/>
          <a:srcRect/>
          <a:stretch>
            <a:fillRect/>
          </a:stretch>
        </p:blipFill>
        <p:spPr bwMode="auto">
          <a:xfrm>
            <a:off x="323528" y="2420888"/>
            <a:ext cx="3960440" cy="3312368"/>
          </a:xfrm>
          <a:prstGeom prst="rect">
            <a:avLst/>
          </a:prstGeom>
          <a:noFill/>
        </p:spPr>
      </p:pic>
      <p:pic>
        <p:nvPicPr>
          <p:cNvPr id="18436" name="Picture 4" descr="Ð ÐµÐ·ÑÐ»ÑÑÐ°Ñ Ð¿Ð¾ÑÑÐºÑ Ð·Ð¾Ð±ÑÐ°Ð¶ÐµÐ½Ñ Ð·Ð° Ð·Ð°Ð¿Ð¸ÑÐ¾Ð¼ &quot;Ð¸Ð½Ð´Ð¸ÐºÐ°Ð½&quot;"/>
          <p:cNvPicPr>
            <a:picLocks noChangeAspect="1" noChangeArrowheads="1"/>
          </p:cNvPicPr>
          <p:nvPr/>
        </p:nvPicPr>
        <p:blipFill>
          <a:blip r:embed="rId3" cstate="print"/>
          <a:srcRect/>
          <a:stretch>
            <a:fillRect/>
          </a:stretch>
        </p:blipFill>
        <p:spPr bwMode="auto">
          <a:xfrm>
            <a:off x="4572000" y="4797152"/>
            <a:ext cx="4076547" cy="2232248"/>
          </a:xfrm>
          <a:prstGeom prst="rect">
            <a:avLst/>
          </a:prstGeom>
          <a:noFill/>
        </p:spPr>
      </p:pic>
      <p:pic>
        <p:nvPicPr>
          <p:cNvPr id="18438" name="Picture 6" descr="ÐÐ¾Ð²âÑÐ·Ð°Ð½Ðµ Ð·Ð¾Ð±ÑÐ°Ð¶ÐµÐ½Ð½Ñ"/>
          <p:cNvPicPr>
            <a:picLocks noChangeAspect="1" noChangeArrowheads="1"/>
          </p:cNvPicPr>
          <p:nvPr/>
        </p:nvPicPr>
        <p:blipFill>
          <a:blip r:embed="rId4" cstate="print"/>
          <a:srcRect/>
          <a:stretch>
            <a:fillRect/>
          </a:stretch>
        </p:blipFill>
        <p:spPr bwMode="auto">
          <a:xfrm>
            <a:off x="4572000" y="1628800"/>
            <a:ext cx="4148752" cy="324036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0"/>
            <a:ext cx="8964488" cy="6858000"/>
          </a:xfrm>
        </p:spPr>
        <p:txBody>
          <a:bodyPr>
            <a:normAutofit fontScale="92500"/>
          </a:bodyPr>
          <a:lstStyle/>
          <a:p>
            <a:r>
              <a:rPr lang="uk-UA" dirty="0"/>
              <a:t>Розвитку перших хімічних знань сприяла поява керамічного виробництва. Посуд прикрашали фарбами природного походження на основі </a:t>
            </a:r>
            <a:r>
              <a:rPr lang="uk-UA" dirty="0" err="1"/>
              <a:t>охри</a:t>
            </a:r>
            <a:r>
              <a:rPr lang="uk-UA" dirty="0"/>
              <a:t>, крейди, Карбону. Унаслідок цього культурно-господарський комплекс із відповідними природничими знаннями й технологічними навичками в V тисячолітті до н.е. охопив територію, на якій сьогодні розташована Україна. Тут починається знайомство з металевими виробами, а не пізніше ІV тисячоліття до н.е. набувають поширення найпростіші методи переплавлення мідних речей, а також  розвиваються інші галузі кольорової металургії. У ІV тисячолітті до н.е. в Малій Азії зародилася металургія бронзи. На теренах майбутньої держави України розвиток металургії розпочався з ІІІ тисячоліття до н.е. (царство Великої </a:t>
            </a:r>
            <a:r>
              <a:rPr lang="uk-UA" dirty="0" err="1"/>
              <a:t>Скіфії</a:t>
            </a:r>
            <a:r>
              <a:rPr lang="uk-UA" dirty="0"/>
              <a:t>). Природничі знання східних слов’ян доби Київської Русі формувалися в субкультурах професійних груп металургів, гончарів, кожум’як, рибалок, мисливців, князів, бояр, купців тощо. Природничі уявлення вже не елементарного, а вищого рівня розвивалися завдяки тісним зв’язкам із Візантією після запровадження християнства. Носіями таких знань були нечисленні групи освічених людей (вище духовенство та чернецтво, князі, бояри).</a:t>
            </a:r>
            <a:endParaRPr lang="ru-RU" dirty="0"/>
          </a:p>
          <a:p>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318</TotalTime>
  <Words>2330</Words>
  <Application>Microsoft Office PowerPoint</Application>
  <PresentationFormat>Экран (4:3)</PresentationFormat>
  <Paragraphs>46</Paragraphs>
  <Slides>26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26</vt:i4>
      </vt:variant>
    </vt:vector>
  </HeadingPairs>
  <TitlesOfParts>
    <vt:vector size="31" baseType="lpstr">
      <vt:lpstr>Arial</vt:lpstr>
      <vt:lpstr>Times New Roman</vt:lpstr>
      <vt:lpstr>Wingdings</vt:lpstr>
      <vt:lpstr>Wingdings 2</vt:lpstr>
      <vt:lpstr>Эркер</vt:lpstr>
      <vt:lpstr>ТЕМА 1. Вступ до ЗАГАЛЬНОЇ хімії </vt:lpstr>
      <vt:lpstr>План </vt:lpstr>
      <vt:lpstr>1. Предмет хімії. Речовина та її властивості </vt:lpstr>
      <vt:lpstr>Презентация PowerPoint</vt:lpstr>
      <vt:lpstr>Презентация PowerPoint</vt:lpstr>
      <vt:lpstr>2. Історія розвитку хімії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3. Значення хімії у виробничій  та господарській діяльності людини  </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Elena Alexandrovna</dc:creator>
  <cp:lastModifiedBy>Gencheva.Viktoriia@renters.mans.edu.pl Gencheva</cp:lastModifiedBy>
  <cp:revision>53</cp:revision>
  <dcterms:created xsi:type="dcterms:W3CDTF">2018-09-03T16:43:08Z</dcterms:created>
  <dcterms:modified xsi:type="dcterms:W3CDTF">2024-09-02T20:38:35Z</dcterms:modified>
</cp:coreProperties>
</file>