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4624" autoAdjust="0"/>
  </p:normalViewPr>
  <p:slideViewPr>
    <p:cSldViewPr>
      <p:cViewPr>
        <p:scale>
          <a:sx n="118" d="100"/>
          <a:sy n="118" d="100"/>
        </p:scale>
        <p:origin x="-1434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8D3E2-9FE0-41E3-B148-7F83F3F74F60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1F5B3-C3ED-4D26-A349-7DA5FB62D2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8D3E2-9FE0-41E3-B148-7F83F3F74F60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1F5B3-C3ED-4D26-A349-7DA5FB62D2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8D3E2-9FE0-41E3-B148-7F83F3F74F60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1F5B3-C3ED-4D26-A349-7DA5FB62D2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8D3E2-9FE0-41E3-B148-7F83F3F74F60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1F5B3-C3ED-4D26-A349-7DA5FB62D2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8D3E2-9FE0-41E3-B148-7F83F3F74F60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1F5B3-C3ED-4D26-A349-7DA5FB62D2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8D3E2-9FE0-41E3-B148-7F83F3F74F60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1F5B3-C3ED-4D26-A349-7DA5FB62D2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8D3E2-9FE0-41E3-B148-7F83F3F74F60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1F5B3-C3ED-4D26-A349-7DA5FB62D2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8D3E2-9FE0-41E3-B148-7F83F3F74F60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1F5B3-C3ED-4D26-A349-7DA5FB62D2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8D3E2-9FE0-41E3-B148-7F83F3F74F60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1F5B3-C3ED-4D26-A349-7DA5FB62D2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8D3E2-9FE0-41E3-B148-7F83F3F74F60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1F5B3-C3ED-4D26-A349-7DA5FB62D2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B28D3E2-9FE0-41E3-B148-7F83F3F74F60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141F5B3-C3ED-4D26-A349-7DA5FB62D2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B28D3E2-9FE0-41E3-B148-7F83F3F74F60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141F5B3-C3ED-4D26-A349-7DA5FB62D29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500042"/>
            <a:ext cx="8077200" cy="167335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Становлення організованого туризму та формування туристичної Індустрії у </a:t>
            </a:r>
            <a:r>
              <a:rPr lang="en-US" dirty="0" smtClean="0"/>
              <a:t>XIX </a:t>
            </a:r>
            <a:r>
              <a:rPr lang="en-US" dirty="0"/>
              <a:t>- </a:t>
            </a:r>
            <a:r>
              <a:rPr lang="ru-RU" dirty="0"/>
              <a:t>початку </a:t>
            </a:r>
            <a:r>
              <a:rPr lang="en-US" dirty="0" smtClean="0"/>
              <a:t>XX</a:t>
            </a:r>
            <a:r>
              <a:rPr lang="uk-UA" dirty="0" smtClean="0"/>
              <a:t> </a:t>
            </a:r>
            <a:r>
              <a:rPr lang="ru-RU" dirty="0" smtClean="0"/>
              <a:t>ст</a:t>
            </a:r>
            <a:r>
              <a:rPr lang="ru-RU" dirty="0"/>
              <a:t>.</a:t>
            </a:r>
          </a:p>
        </p:txBody>
      </p:sp>
      <p:pic>
        <p:nvPicPr>
          <p:cNvPr id="35842" name="Picture 2" descr="Результат пошуку зображень за запитом &quot;Становлення організованого туризму та формування туристичної Індустрії у 19 на поч 20 ст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2500306"/>
            <a:ext cx="3938872" cy="250033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428596" y="5286388"/>
            <a:ext cx="721523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/>
              <a:t>Мета: Проаналізувати та виявити основні закономірності становлення організованого туризму</a:t>
            </a:r>
            <a:endParaRPr lang="ru-RU" sz="28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511329"/>
          </a:xfrm>
        </p:spPr>
        <p:txBody>
          <a:bodyPr>
            <a:normAutofit/>
          </a:bodyPr>
          <a:lstStyle/>
          <a:p>
            <a:r>
              <a:rPr lang="uk-UA" sz="2400" b="1" dirty="0" smtClean="0"/>
              <a:t>1. Розвиток інфраструктури для подорожуючих.</a:t>
            </a:r>
          </a:p>
          <a:p>
            <a:r>
              <a:rPr lang="uk-UA" sz="2400" b="1" dirty="0" smtClean="0"/>
              <a:t>2. Розширення географії туристичних подорожей.</a:t>
            </a:r>
          </a:p>
          <a:p>
            <a:r>
              <a:rPr lang="uk-UA" sz="2400" b="1" dirty="0" smtClean="0"/>
              <a:t>3. Поява та діяльність перших міжнародних туристичних організацій.</a:t>
            </a:r>
          </a:p>
          <a:p>
            <a:r>
              <a:rPr lang="uk-UA" sz="2400" b="1" dirty="0" smtClean="0"/>
              <a:t>4. Формування основних туристичних регіонів світу в </a:t>
            </a:r>
            <a:r>
              <a:rPr lang="en-US" sz="2400" b="1" dirty="0" smtClean="0"/>
              <a:t>XIX – </a:t>
            </a:r>
            <a:r>
              <a:rPr lang="ru-RU" sz="2400" b="1" dirty="0" err="1" smtClean="0"/>
              <a:t>першій</a:t>
            </a:r>
            <a:r>
              <a:rPr lang="ru-RU" sz="2400" b="1" dirty="0" smtClean="0"/>
              <a:t> пол.</a:t>
            </a:r>
            <a:r>
              <a:rPr lang="en-US" sz="2400" b="1" dirty="0" smtClean="0"/>
              <a:t>XX</a:t>
            </a:r>
            <a:r>
              <a:rPr lang="uk-UA" sz="2400" b="1" dirty="0" smtClean="0"/>
              <a:t> </a:t>
            </a:r>
            <a:r>
              <a:rPr lang="ru-RU" sz="2400" b="1" dirty="0" smtClean="0"/>
              <a:t>ст.</a:t>
            </a:r>
          </a:p>
          <a:p>
            <a:r>
              <a:rPr lang="uk-UA" sz="2400" b="1" dirty="0" smtClean="0"/>
              <a:t>5. Роль Томаса </a:t>
            </a:r>
            <a:r>
              <a:rPr lang="uk-UA" sz="2400" b="1" dirty="0" err="1" smtClean="0"/>
              <a:t>Кука</a:t>
            </a:r>
            <a:r>
              <a:rPr lang="uk-UA" sz="2400" b="1" dirty="0" smtClean="0"/>
              <a:t> в процесі становлення міжнародного туристичного бізнесу.</a:t>
            </a:r>
          </a:p>
          <a:p>
            <a:r>
              <a:rPr lang="uk-UA" sz="2400" b="1" dirty="0" smtClean="0"/>
              <a:t>6. Поява нових видів туризму.</a:t>
            </a:r>
          </a:p>
          <a:p>
            <a:r>
              <a:rPr lang="uk-UA" sz="2400" b="1" dirty="0" smtClean="0"/>
              <a:t>7. Поява нових курортів та туристичних центрів.</a:t>
            </a:r>
            <a:endParaRPr lang="ru-RU" sz="24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4800" dirty="0" smtClean="0"/>
              <a:t>Розвиток інфраструктури для подорожуючих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14488"/>
            <a:ext cx="6329378" cy="4654205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/>
              <a:t>Величезну</a:t>
            </a:r>
            <a:r>
              <a:rPr lang="ru-RU" dirty="0" smtClean="0"/>
              <a:t> роль у </a:t>
            </a:r>
            <a:r>
              <a:rPr lang="ru-RU" dirty="0" err="1" smtClean="0"/>
              <a:t>поширенні</a:t>
            </a:r>
            <a:r>
              <a:rPr lang="ru-RU" dirty="0" smtClean="0"/>
              <a:t> туризму </a:t>
            </a:r>
            <a:r>
              <a:rPr lang="ru-RU" dirty="0" err="1" smtClean="0"/>
              <a:t>зіграли</a:t>
            </a:r>
            <a:r>
              <a:rPr lang="ru-RU" dirty="0" smtClean="0"/>
              <a:t> </a:t>
            </a:r>
            <a:r>
              <a:rPr lang="ru-RU" dirty="0" err="1" smtClean="0"/>
              <a:t>революційні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 в </a:t>
            </a:r>
            <a:r>
              <a:rPr lang="ru-RU" dirty="0" err="1" smtClean="0"/>
              <a:t>розвитку</a:t>
            </a:r>
            <a:r>
              <a:rPr lang="ru-RU" dirty="0" smtClean="0"/>
              <a:t> транспорту. </a:t>
            </a:r>
            <a:r>
              <a:rPr lang="ru-RU" dirty="0" err="1" smtClean="0"/>
              <a:t>Винахід</a:t>
            </a:r>
            <a:r>
              <a:rPr lang="ru-RU" dirty="0" smtClean="0"/>
              <a:t> </a:t>
            </a:r>
            <a:r>
              <a:rPr lang="ru-RU" dirty="0" err="1" smtClean="0"/>
              <a:t>пароплава</a:t>
            </a:r>
            <a:r>
              <a:rPr lang="ru-RU" dirty="0" smtClean="0"/>
              <a:t> Фултоном у 1807 р., паровозу – Стефенсоном у 1814 р.,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вдосконалення</a:t>
            </a:r>
            <a:r>
              <a:rPr lang="ru-RU" dirty="0" smtClean="0"/>
              <a:t> </a:t>
            </a:r>
            <a:r>
              <a:rPr lang="ru-RU" dirty="0" err="1" smtClean="0"/>
              <a:t>поштового</a:t>
            </a:r>
            <a:r>
              <a:rPr lang="ru-RU" dirty="0" smtClean="0"/>
              <a:t> </a:t>
            </a:r>
            <a:r>
              <a:rPr lang="ru-RU" dirty="0" err="1" smtClean="0"/>
              <a:t>зв'язку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супроводжувалося</a:t>
            </a:r>
            <a:r>
              <a:rPr lang="ru-RU" dirty="0" smtClean="0"/>
              <a:t> </a:t>
            </a:r>
            <a:r>
              <a:rPr lang="ru-RU" dirty="0" err="1" smtClean="0"/>
              <a:t>розширенням</a:t>
            </a:r>
            <a:r>
              <a:rPr lang="ru-RU" dirty="0" smtClean="0"/>
              <a:t> </a:t>
            </a:r>
            <a:r>
              <a:rPr lang="ru-RU" dirty="0" err="1" smtClean="0"/>
              <a:t>мережі</a:t>
            </a:r>
            <a:r>
              <a:rPr lang="ru-RU" dirty="0" smtClean="0"/>
              <a:t> </a:t>
            </a:r>
            <a:r>
              <a:rPr lang="ru-RU" dirty="0" err="1" smtClean="0"/>
              <a:t>доріг</a:t>
            </a:r>
            <a:r>
              <a:rPr lang="ru-RU" dirty="0" smtClean="0"/>
              <a:t> у </a:t>
            </a:r>
            <a:r>
              <a:rPr lang="ru-RU" dirty="0" err="1" smtClean="0"/>
              <a:t>Європі</a:t>
            </a:r>
            <a:r>
              <a:rPr lang="ru-RU" dirty="0" smtClean="0"/>
              <a:t>, – все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обумовило</a:t>
            </a:r>
            <a:r>
              <a:rPr lang="ru-RU" dirty="0" smtClean="0"/>
              <a:t> </a:t>
            </a:r>
            <a:r>
              <a:rPr lang="ru-RU" dirty="0" err="1" smtClean="0"/>
              <a:t>підвищення</a:t>
            </a:r>
            <a:r>
              <a:rPr lang="ru-RU" dirty="0" smtClean="0"/>
              <a:t> </a:t>
            </a:r>
            <a:r>
              <a:rPr lang="ru-RU" dirty="0" err="1" smtClean="0"/>
              <a:t>надійності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швидкості</a:t>
            </a:r>
            <a:r>
              <a:rPr lang="ru-RU" dirty="0" smtClean="0"/>
              <a:t> </a:t>
            </a:r>
            <a:r>
              <a:rPr lang="ru-RU" dirty="0" err="1" smtClean="0"/>
              <a:t>пересування</a:t>
            </a:r>
            <a:r>
              <a:rPr lang="ru-RU" dirty="0" smtClean="0"/>
              <a:t> при </a:t>
            </a:r>
            <a:r>
              <a:rPr lang="ru-RU" dirty="0" err="1" smtClean="0"/>
              <a:t>зниженні</a:t>
            </a:r>
            <a:r>
              <a:rPr lang="ru-RU" dirty="0" smtClean="0"/>
              <a:t> </a:t>
            </a:r>
            <a:r>
              <a:rPr lang="ru-RU" dirty="0" err="1" smtClean="0"/>
              <a:t>витрат</a:t>
            </a:r>
            <a:r>
              <a:rPr lang="ru-RU" dirty="0" smtClean="0"/>
              <a:t> на </a:t>
            </a:r>
            <a:r>
              <a:rPr lang="ru-RU" dirty="0" err="1" smtClean="0"/>
              <a:t>подорож</a:t>
            </a:r>
            <a:r>
              <a:rPr lang="ru-RU" dirty="0" smtClean="0"/>
              <a:t>. Перший </a:t>
            </a:r>
            <a:r>
              <a:rPr lang="ru-RU" dirty="0" err="1" smtClean="0"/>
              <a:t>пароплав</a:t>
            </a:r>
            <a:r>
              <a:rPr lang="ru-RU" dirty="0" smtClean="0"/>
              <a:t> </a:t>
            </a:r>
            <a:r>
              <a:rPr lang="ru-RU" dirty="0" err="1" smtClean="0"/>
              <a:t>здійснив</a:t>
            </a:r>
            <a:r>
              <a:rPr lang="ru-RU" dirty="0" smtClean="0"/>
              <a:t> </a:t>
            </a:r>
            <a:r>
              <a:rPr lang="ru-RU" dirty="0" err="1" smtClean="0"/>
              <a:t>своє</a:t>
            </a:r>
            <a:r>
              <a:rPr lang="ru-RU" dirty="0" smtClean="0"/>
              <a:t> </a:t>
            </a:r>
            <a:r>
              <a:rPr lang="ru-RU" dirty="0" err="1" smtClean="0"/>
              <a:t>плавання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у 1816 р. по водах Рейну. Перша в </a:t>
            </a:r>
            <a:r>
              <a:rPr lang="ru-RU" dirty="0" err="1" smtClean="0"/>
              <a:t>світі</a:t>
            </a:r>
            <a:r>
              <a:rPr lang="ru-RU" dirty="0" smtClean="0"/>
              <a:t> </a:t>
            </a:r>
            <a:r>
              <a:rPr lang="ru-RU" dirty="0" err="1" smtClean="0"/>
              <a:t>залізниця</a:t>
            </a:r>
            <a:r>
              <a:rPr lang="ru-RU" dirty="0" smtClean="0"/>
              <a:t> </a:t>
            </a:r>
            <a:r>
              <a:rPr lang="ru-RU" dirty="0" err="1" smtClean="0"/>
              <a:t>увійшла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дію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1830 р. в </a:t>
            </a:r>
            <a:r>
              <a:rPr lang="ru-RU" dirty="0" err="1" smtClean="0"/>
              <a:t>Англії</a:t>
            </a:r>
            <a:r>
              <a:rPr lang="ru-RU" dirty="0" smtClean="0"/>
              <a:t>, </a:t>
            </a:r>
            <a:r>
              <a:rPr lang="ru-RU" dirty="0" err="1" smtClean="0"/>
              <a:t>з'єднавши</a:t>
            </a:r>
            <a:r>
              <a:rPr lang="ru-RU" dirty="0" smtClean="0"/>
              <a:t> Манчестер та </a:t>
            </a:r>
            <a:r>
              <a:rPr lang="ru-RU" dirty="0" err="1" smtClean="0"/>
              <a:t>Ліверпуль</a:t>
            </a:r>
            <a:r>
              <a:rPr lang="ru-RU" dirty="0" smtClean="0"/>
              <a:t>. З 1830 р. в </a:t>
            </a:r>
            <a:r>
              <a:rPr lang="ru-RU" dirty="0" err="1" smtClean="0"/>
              <a:t>Англії</a:t>
            </a:r>
            <a:r>
              <a:rPr lang="ru-RU" dirty="0" smtClean="0"/>
              <a:t> почали </a:t>
            </a:r>
            <a:r>
              <a:rPr lang="ru-RU" dirty="0" err="1" smtClean="0"/>
              <a:t>курсувати</a:t>
            </a:r>
            <a:r>
              <a:rPr lang="ru-RU" dirty="0" smtClean="0"/>
              <a:t> </a:t>
            </a:r>
            <a:r>
              <a:rPr lang="ru-RU" dirty="0" err="1" smtClean="0"/>
              <a:t>перші</a:t>
            </a:r>
            <a:r>
              <a:rPr lang="ru-RU" dirty="0" smtClean="0"/>
              <a:t> </a:t>
            </a:r>
            <a:r>
              <a:rPr lang="ru-RU" dirty="0" err="1" smtClean="0"/>
              <a:t>автобуси-омнібуси</a:t>
            </a:r>
            <a:r>
              <a:rPr lang="ru-RU" dirty="0" smtClean="0"/>
              <a:t>. З </a:t>
            </a:r>
            <a:r>
              <a:rPr lang="ru-RU" dirty="0" err="1" smtClean="0"/>
              <a:t>появою</a:t>
            </a:r>
            <a:r>
              <a:rPr lang="ru-RU" dirty="0" smtClean="0"/>
              <a:t> автотранспорту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започатковано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автомобільний</a:t>
            </a:r>
            <a:r>
              <a:rPr lang="ru-RU" dirty="0" smtClean="0"/>
              <a:t> туризм.</a:t>
            </a:r>
            <a:endParaRPr lang="ru-RU" dirty="0"/>
          </a:p>
        </p:txBody>
      </p:sp>
      <p:pic>
        <p:nvPicPr>
          <p:cNvPr id="45060" name="Picture 4" descr="Результат пошуку зображень за запитом &quot;паровозу – Стефенсоном у 1814 р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633298">
            <a:off x="6296858" y="4084191"/>
            <a:ext cx="2425423" cy="196238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5058" name="Picture 2" descr="Результат пошуку зображень за запитом &quot;Винахід пароплава Фултоном у 1807 р&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14" y="1643050"/>
            <a:ext cx="2643186" cy="17621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4800" dirty="0" smtClean="0"/>
              <a:t>Розширення географії туристичних подорожей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В </a:t>
            </a:r>
            <a:r>
              <a:rPr lang="ru-RU" dirty="0" err="1" smtClean="0"/>
              <a:t>другій</a:t>
            </a:r>
            <a:r>
              <a:rPr lang="ru-RU" dirty="0" smtClean="0"/>
              <a:t> </a:t>
            </a:r>
            <a:r>
              <a:rPr lang="ru-RU" dirty="0" err="1" smtClean="0"/>
              <a:t>половині</a:t>
            </a:r>
            <a:r>
              <a:rPr lang="ru-RU" dirty="0" smtClean="0"/>
              <a:t> </a:t>
            </a:r>
            <a:r>
              <a:rPr lang="en-US" dirty="0" smtClean="0"/>
              <a:t>XIX </a:t>
            </a:r>
            <a:r>
              <a:rPr lang="ru-RU" dirty="0" smtClean="0"/>
              <a:t>ст. до </a:t>
            </a:r>
            <a:r>
              <a:rPr lang="ru-RU" dirty="0" err="1" smtClean="0"/>
              <a:t>індустрії</a:t>
            </a:r>
            <a:r>
              <a:rPr lang="ru-RU" dirty="0" smtClean="0"/>
              <a:t> </a:t>
            </a:r>
            <a:r>
              <a:rPr lang="ru-RU" dirty="0" err="1" smtClean="0"/>
              <a:t>відпочинку</a:t>
            </a:r>
            <a:r>
              <a:rPr lang="ru-RU" dirty="0" smtClean="0"/>
              <a:t> </a:t>
            </a:r>
            <a:r>
              <a:rPr lang="ru-RU" dirty="0" err="1" smtClean="0"/>
              <a:t>увійшли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 </a:t>
            </a:r>
            <a:r>
              <a:rPr lang="ru-RU" dirty="0" err="1" smtClean="0"/>
              <a:t>готельного</a:t>
            </a:r>
            <a:r>
              <a:rPr lang="ru-RU" dirty="0" smtClean="0"/>
              <a:t> </a:t>
            </a:r>
            <a:r>
              <a:rPr lang="ru-RU" dirty="0" err="1" smtClean="0"/>
              <a:t>господарства</a:t>
            </a:r>
            <a:r>
              <a:rPr lang="ru-RU" dirty="0" smtClean="0"/>
              <a:t>; </a:t>
            </a:r>
            <a:r>
              <a:rPr lang="ru-RU" dirty="0" err="1" smtClean="0"/>
              <a:t>з'явилися</a:t>
            </a:r>
            <a:r>
              <a:rPr lang="ru-RU" dirty="0" smtClean="0"/>
              <a:t> </a:t>
            </a:r>
            <a:r>
              <a:rPr lang="ru-RU" dirty="0" err="1" smtClean="0"/>
              <a:t>перші</a:t>
            </a:r>
            <a:r>
              <a:rPr lang="ru-RU" dirty="0" smtClean="0"/>
              <a:t> бюро </a:t>
            </a:r>
            <a:r>
              <a:rPr lang="ru-RU" dirty="0" err="1" smtClean="0"/>
              <a:t>подорожей</a:t>
            </a:r>
            <a:r>
              <a:rPr lang="ru-RU" dirty="0" smtClean="0"/>
              <a:t>, одним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завдань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організація</a:t>
            </a:r>
            <a:r>
              <a:rPr lang="ru-RU" dirty="0" smtClean="0"/>
              <a:t> </a:t>
            </a:r>
            <a:r>
              <a:rPr lang="ru-RU" dirty="0" err="1" smtClean="0"/>
              <a:t>туристичних</a:t>
            </a:r>
            <a:r>
              <a:rPr lang="ru-RU" dirty="0" smtClean="0"/>
              <a:t> </a:t>
            </a:r>
            <a:r>
              <a:rPr lang="ru-RU" dirty="0" err="1" smtClean="0"/>
              <a:t>поїздок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реалізація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споживачеві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  У 1801р. в </a:t>
            </a:r>
            <a:r>
              <a:rPr lang="ru-RU" dirty="0" err="1" smtClean="0"/>
              <a:t>Німеччині</a:t>
            </a:r>
            <a:r>
              <a:rPr lang="ru-RU" dirty="0" smtClean="0"/>
              <a:t> 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відкрито</a:t>
            </a:r>
            <a:r>
              <a:rPr lang="ru-RU" dirty="0" smtClean="0"/>
              <a:t> </a:t>
            </a:r>
            <a:r>
              <a:rPr lang="ru-RU" dirty="0" err="1" smtClean="0"/>
              <a:t>першокласний</a:t>
            </a:r>
            <a:r>
              <a:rPr lang="ru-RU" dirty="0" smtClean="0"/>
              <a:t> </a:t>
            </a:r>
            <a:r>
              <a:rPr lang="ru-RU" dirty="0" err="1" smtClean="0"/>
              <a:t>готель</a:t>
            </a:r>
            <a:r>
              <a:rPr lang="ru-RU" dirty="0" smtClean="0"/>
              <a:t> «</a:t>
            </a:r>
            <a:r>
              <a:rPr lang="ru-RU" dirty="0" err="1" smtClean="0"/>
              <a:t>Бадиш</a:t>
            </a:r>
            <a:r>
              <a:rPr lang="ru-RU" dirty="0" smtClean="0"/>
              <a:t> </a:t>
            </a:r>
            <a:r>
              <a:rPr lang="ru-RU" dirty="0" err="1" smtClean="0"/>
              <a:t>Хоф</a:t>
            </a:r>
            <a:r>
              <a:rPr lang="ru-RU" dirty="0" smtClean="0"/>
              <a:t>» у </a:t>
            </a:r>
            <a:r>
              <a:rPr lang="ru-RU" dirty="0" err="1" smtClean="0"/>
              <a:t>Баден-Бадені</a:t>
            </a:r>
            <a:r>
              <a:rPr lang="ru-RU" dirty="0" smtClean="0"/>
              <a:t>. У 1812 в </a:t>
            </a:r>
            <a:r>
              <a:rPr lang="ru-RU" dirty="0" err="1" smtClean="0"/>
              <a:t>центральній</a:t>
            </a:r>
            <a:r>
              <a:rPr lang="ru-RU" dirty="0" smtClean="0"/>
              <a:t> </a:t>
            </a:r>
            <a:r>
              <a:rPr lang="ru-RU" dirty="0" err="1" smtClean="0"/>
              <a:t>Швейцарії</a:t>
            </a:r>
            <a:r>
              <a:rPr lang="ru-RU" dirty="0" smtClean="0"/>
              <a:t> </a:t>
            </a:r>
            <a:r>
              <a:rPr lang="ru-RU" dirty="0" err="1" smtClean="0"/>
              <a:t>відкривається</a:t>
            </a:r>
            <a:r>
              <a:rPr lang="ru-RU" dirty="0" smtClean="0"/>
              <a:t> </a:t>
            </a:r>
            <a:r>
              <a:rPr lang="ru-RU" dirty="0" err="1" smtClean="0"/>
              <a:t>готель</a:t>
            </a:r>
            <a:r>
              <a:rPr lang="ru-RU" dirty="0" smtClean="0"/>
              <a:t> «</a:t>
            </a:r>
            <a:r>
              <a:rPr lang="ru-RU" dirty="0" err="1" smtClean="0"/>
              <a:t>Риги-Клестелі</a:t>
            </a:r>
            <a:r>
              <a:rPr lang="ru-RU" dirty="0" smtClean="0"/>
              <a:t>», у 1832р. – </a:t>
            </a:r>
            <a:r>
              <a:rPr lang="ru-RU" dirty="0" err="1" smtClean="0"/>
              <a:t>готель</a:t>
            </a:r>
            <a:r>
              <a:rPr lang="ru-RU" dirty="0" smtClean="0"/>
              <a:t> у </a:t>
            </a:r>
            <a:r>
              <a:rPr lang="ru-RU" dirty="0" err="1" smtClean="0"/>
              <a:t>місті</a:t>
            </a:r>
            <a:r>
              <a:rPr lang="ru-RU" dirty="0" smtClean="0"/>
              <a:t> </a:t>
            </a:r>
            <a:r>
              <a:rPr lang="ru-RU" dirty="0" err="1" smtClean="0"/>
              <a:t>Фаульхорн</a:t>
            </a:r>
            <a:r>
              <a:rPr lang="ru-RU" dirty="0" smtClean="0"/>
              <a:t>, а у 1919р. – </a:t>
            </a:r>
            <a:r>
              <a:rPr lang="ru-RU" dirty="0" err="1" smtClean="0"/>
              <a:t>гранд-готель</a:t>
            </a:r>
            <a:r>
              <a:rPr lang="ru-RU" dirty="0" smtClean="0"/>
              <a:t> «</a:t>
            </a:r>
            <a:r>
              <a:rPr lang="ru-RU" dirty="0" err="1" smtClean="0"/>
              <a:t>Швайцер-Хоф</a:t>
            </a:r>
            <a:r>
              <a:rPr lang="ru-RU" dirty="0" smtClean="0"/>
              <a:t>» в м. </a:t>
            </a:r>
            <a:r>
              <a:rPr lang="ru-RU" dirty="0" err="1" smtClean="0"/>
              <a:t>Інтерлаххені</a:t>
            </a:r>
            <a:r>
              <a:rPr lang="ru-RU" dirty="0" smtClean="0"/>
              <a:t>. В ХІХ ст. </a:t>
            </a:r>
            <a:r>
              <a:rPr lang="ru-RU" dirty="0" err="1" smtClean="0"/>
              <a:t>почалося</a:t>
            </a:r>
            <a:r>
              <a:rPr lang="ru-RU" dirty="0" smtClean="0"/>
              <a:t> </a:t>
            </a:r>
            <a:r>
              <a:rPr lang="ru-RU" dirty="0" err="1" smtClean="0"/>
              <a:t>будівництво</a:t>
            </a:r>
            <a:r>
              <a:rPr lang="ru-RU" dirty="0" smtClean="0"/>
              <a:t> </a:t>
            </a:r>
            <a:r>
              <a:rPr lang="ru-RU" dirty="0" err="1" smtClean="0"/>
              <a:t>фешенебельних</a:t>
            </a:r>
            <a:r>
              <a:rPr lang="ru-RU" dirty="0" smtClean="0"/>
              <a:t> </a:t>
            </a:r>
            <a:r>
              <a:rPr lang="ru-RU" dirty="0" err="1" smtClean="0"/>
              <a:t>готелів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ресторанами, де </a:t>
            </a:r>
            <a:r>
              <a:rPr lang="ru-RU" dirty="0" err="1" smtClean="0"/>
              <a:t>панувала</a:t>
            </a:r>
            <a:r>
              <a:rPr lang="ru-RU" dirty="0" smtClean="0"/>
              <a:t> </a:t>
            </a:r>
            <a:r>
              <a:rPr lang="ru-RU" dirty="0" err="1" smtClean="0"/>
              <a:t>вишукана</a:t>
            </a:r>
            <a:r>
              <a:rPr lang="ru-RU" dirty="0" smtClean="0"/>
              <a:t> </a:t>
            </a:r>
            <a:r>
              <a:rPr lang="ru-RU" dirty="0" err="1" smtClean="0"/>
              <a:t>французька</a:t>
            </a:r>
            <a:r>
              <a:rPr lang="ru-RU" dirty="0" smtClean="0"/>
              <a:t> кухня, </a:t>
            </a:r>
            <a:r>
              <a:rPr lang="ru-RU" dirty="0" err="1" smtClean="0"/>
              <a:t>було</a:t>
            </a:r>
            <a:r>
              <a:rPr lang="ru-RU" dirty="0" smtClean="0"/>
              <a:t> введено меню. </a:t>
            </a:r>
            <a:r>
              <a:rPr lang="ru-RU" dirty="0" err="1" smtClean="0"/>
              <a:t>Апогеєм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розкішних</a:t>
            </a:r>
            <a:r>
              <a:rPr lang="ru-RU" dirty="0" smtClean="0"/>
              <a:t> </a:t>
            </a:r>
            <a:r>
              <a:rPr lang="ru-RU" dirty="0" err="1" smtClean="0"/>
              <a:t>ресторанів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вважати</a:t>
            </a:r>
            <a:r>
              <a:rPr lang="ru-RU" dirty="0" smtClean="0"/>
              <a:t> ресторан «Савой»,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складовою</a:t>
            </a:r>
            <a:r>
              <a:rPr lang="ru-RU" dirty="0" smtClean="0"/>
              <a:t> </a:t>
            </a:r>
            <a:r>
              <a:rPr lang="ru-RU" dirty="0" err="1" smtClean="0"/>
              <a:t>частиною</a:t>
            </a:r>
            <a:r>
              <a:rPr lang="ru-RU" dirty="0" smtClean="0"/>
              <a:t> </a:t>
            </a:r>
            <a:r>
              <a:rPr lang="ru-RU" dirty="0" err="1" smtClean="0"/>
              <a:t>однойменного</a:t>
            </a:r>
            <a:r>
              <a:rPr lang="ru-RU" dirty="0" smtClean="0"/>
              <a:t> </a:t>
            </a:r>
            <a:r>
              <a:rPr lang="ru-RU" dirty="0" err="1" smtClean="0"/>
              <a:t>готелю</a:t>
            </a:r>
            <a:r>
              <a:rPr lang="ru-RU" dirty="0" smtClean="0"/>
              <a:t>, </a:t>
            </a:r>
            <a:r>
              <a:rPr lang="ru-RU" dirty="0" err="1" smtClean="0"/>
              <a:t>відкритого</a:t>
            </a:r>
            <a:r>
              <a:rPr lang="ru-RU" dirty="0" smtClean="0"/>
              <a:t> у </a:t>
            </a:r>
            <a:r>
              <a:rPr lang="ru-RU" dirty="0" err="1" smtClean="0"/>
              <a:t>Лондоні</a:t>
            </a:r>
            <a:r>
              <a:rPr lang="ru-RU" dirty="0" smtClean="0"/>
              <a:t> У 1898р.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управляючим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Цезар</a:t>
            </a:r>
            <a:r>
              <a:rPr lang="ru-RU" dirty="0" smtClean="0"/>
              <a:t> </a:t>
            </a:r>
            <a:r>
              <a:rPr lang="ru-RU" dirty="0" err="1" smtClean="0"/>
              <a:t>Рітц</a:t>
            </a:r>
            <a:r>
              <a:rPr lang="ru-RU" dirty="0" smtClean="0"/>
              <a:t>. </a:t>
            </a:r>
            <a:r>
              <a:rPr lang="ru-RU" dirty="0" err="1" smtClean="0"/>
              <a:t>Згодом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прізвище</a:t>
            </a:r>
            <a:r>
              <a:rPr lang="ru-RU" dirty="0" smtClean="0"/>
              <a:t> стало </a:t>
            </a:r>
            <a:r>
              <a:rPr lang="ru-RU" dirty="0" err="1" smtClean="0"/>
              <a:t>синонімом</a:t>
            </a:r>
            <a:r>
              <a:rPr lang="ru-RU" dirty="0" smtClean="0"/>
              <a:t> </a:t>
            </a:r>
            <a:r>
              <a:rPr lang="ru-RU" dirty="0" err="1" smtClean="0"/>
              <a:t>розкоші</a:t>
            </a:r>
            <a:r>
              <a:rPr lang="ru-RU" dirty="0" smtClean="0"/>
              <a:t> та </a:t>
            </a:r>
            <a:r>
              <a:rPr lang="ru-RU" dirty="0" err="1" smtClean="0"/>
              <a:t>назвою</a:t>
            </a:r>
            <a:r>
              <a:rPr lang="ru-RU" dirty="0" smtClean="0"/>
              <a:t> одного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популярних</a:t>
            </a:r>
            <a:r>
              <a:rPr lang="ru-RU" dirty="0" smtClean="0"/>
              <a:t> </a:t>
            </a:r>
            <a:r>
              <a:rPr lang="ru-RU" dirty="0" err="1" smtClean="0"/>
              <a:t>готельних</a:t>
            </a:r>
            <a:r>
              <a:rPr lang="ru-RU" dirty="0" smtClean="0"/>
              <a:t> </a:t>
            </a:r>
            <a:r>
              <a:rPr lang="ru-RU" dirty="0" err="1" smtClean="0"/>
              <a:t>ланцюгів</a:t>
            </a:r>
            <a:r>
              <a:rPr lang="ru-RU" dirty="0" smtClean="0"/>
              <a:t>. В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1870 по 1907рр.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сформований</a:t>
            </a:r>
            <a:r>
              <a:rPr lang="ru-RU" dirty="0" smtClean="0"/>
              <a:t> один </a:t>
            </a:r>
            <a:r>
              <a:rPr lang="ru-RU" dirty="0" err="1" smtClean="0"/>
              <a:t>із</a:t>
            </a:r>
            <a:r>
              <a:rPr lang="ru-RU" dirty="0" smtClean="0"/>
              <a:t> перших </a:t>
            </a:r>
            <a:r>
              <a:rPr lang="ru-RU" dirty="0" err="1" smtClean="0"/>
              <a:t>готельних</a:t>
            </a:r>
            <a:r>
              <a:rPr lang="ru-RU" dirty="0" smtClean="0"/>
              <a:t> </a:t>
            </a:r>
            <a:r>
              <a:rPr lang="ru-RU" dirty="0" err="1" smtClean="0"/>
              <a:t>ланцюгів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ліцензовані</a:t>
            </a:r>
            <a:r>
              <a:rPr lang="ru-RU" dirty="0" smtClean="0"/>
              <a:t> для </a:t>
            </a:r>
            <a:r>
              <a:rPr lang="ru-RU" dirty="0" err="1" smtClean="0"/>
              <a:t>подальшої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загальною</a:t>
            </a:r>
            <a:r>
              <a:rPr lang="ru-RU" dirty="0" smtClean="0"/>
              <a:t> </a:t>
            </a:r>
            <a:r>
              <a:rPr lang="ru-RU" dirty="0" err="1" smtClean="0"/>
              <a:t>назвою</a:t>
            </a:r>
            <a:r>
              <a:rPr lang="ru-RU" dirty="0" smtClean="0"/>
              <a:t> «</a:t>
            </a:r>
            <a:r>
              <a:rPr lang="en-US" dirty="0" smtClean="0"/>
              <a:t>Ritz».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1252728"/>
          </a:xfrm>
        </p:spPr>
        <p:txBody>
          <a:bodyPr>
            <a:normAutofit/>
          </a:bodyPr>
          <a:lstStyle/>
          <a:p>
            <a:r>
              <a:rPr lang="uk-UA" sz="3600" dirty="0" smtClean="0"/>
              <a:t>Поява та діяльність перших міжнародних туристичних організацій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 smtClean="0"/>
              <a:t>Вперше</a:t>
            </a:r>
            <a:r>
              <a:rPr lang="ru-RU" dirty="0" smtClean="0"/>
              <a:t> </a:t>
            </a:r>
            <a:r>
              <a:rPr lang="ru-RU" dirty="0" err="1" smtClean="0"/>
              <a:t>незалежна</a:t>
            </a:r>
            <a:r>
              <a:rPr lang="ru-RU" dirty="0" smtClean="0"/>
              <a:t> </a:t>
            </a:r>
            <a:r>
              <a:rPr lang="ru-RU" dirty="0" err="1" smtClean="0"/>
              <a:t>Україна</a:t>
            </a:r>
            <a:r>
              <a:rPr lang="ru-RU" dirty="0" smtClean="0"/>
              <a:t> заявила про себе як про </a:t>
            </a:r>
            <a:r>
              <a:rPr lang="ru-RU" dirty="0" err="1" smtClean="0"/>
              <a:t>самостійного</a:t>
            </a:r>
            <a:r>
              <a:rPr lang="ru-RU" dirty="0" smtClean="0"/>
              <a:t> партнера на ринку туризму на </a:t>
            </a:r>
            <a:r>
              <a:rPr lang="ru-RU" dirty="0" err="1" smtClean="0"/>
              <a:t>Варшавському</a:t>
            </a:r>
            <a:r>
              <a:rPr lang="ru-RU" dirty="0" smtClean="0"/>
              <a:t> </a:t>
            </a:r>
            <a:r>
              <a:rPr lang="ru-RU" dirty="0" err="1" smtClean="0"/>
              <a:t>туристичному</a:t>
            </a:r>
            <a:r>
              <a:rPr lang="ru-RU" dirty="0" smtClean="0"/>
              <a:t> ярмарку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туристичному</a:t>
            </a:r>
            <a:r>
              <a:rPr lang="ru-RU" dirty="0" smtClean="0"/>
              <a:t> </a:t>
            </a:r>
            <a:r>
              <a:rPr lang="ru-RU" dirty="0" err="1" smtClean="0"/>
              <a:t>салоні</a:t>
            </a:r>
            <a:r>
              <a:rPr lang="ru-RU" dirty="0" smtClean="0"/>
              <a:t> в </a:t>
            </a:r>
            <a:r>
              <a:rPr lang="ru-RU" dirty="0" err="1" smtClean="0"/>
              <a:t>Познані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1993 р. У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році</a:t>
            </a:r>
            <a:r>
              <a:rPr lang="ru-RU" dirty="0" smtClean="0"/>
              <a:t> нею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укладено</a:t>
            </a:r>
            <a:r>
              <a:rPr lang="ru-RU" dirty="0" smtClean="0"/>
              <a:t> </a:t>
            </a:r>
            <a:r>
              <a:rPr lang="ru-RU" dirty="0" err="1" smtClean="0"/>
              <a:t>більш</a:t>
            </a:r>
            <a:r>
              <a:rPr lang="ru-RU" dirty="0" smtClean="0"/>
              <a:t> як 300 </a:t>
            </a:r>
            <a:r>
              <a:rPr lang="ru-RU" dirty="0" err="1" smtClean="0"/>
              <a:t>контрактів</a:t>
            </a:r>
            <a:r>
              <a:rPr lang="ru-RU" dirty="0" smtClean="0"/>
              <a:t>, </a:t>
            </a:r>
            <a:r>
              <a:rPr lang="ru-RU" dirty="0" err="1" smtClean="0"/>
              <a:t>переважно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прийому</a:t>
            </a:r>
            <a:r>
              <a:rPr lang="ru-RU" dirty="0" smtClean="0"/>
              <a:t> </a:t>
            </a:r>
            <a:r>
              <a:rPr lang="ru-RU" dirty="0" err="1" smtClean="0"/>
              <a:t>туристів</a:t>
            </a:r>
            <a:r>
              <a:rPr lang="ru-RU" dirty="0" smtClean="0"/>
              <a:t> у </a:t>
            </a:r>
            <a:r>
              <a:rPr lang="ru-RU" dirty="0" err="1" smtClean="0"/>
              <a:t>країні</a:t>
            </a:r>
            <a:r>
              <a:rPr lang="ru-RU" dirty="0" smtClean="0"/>
              <a:t>. Основою </a:t>
            </a:r>
            <a:r>
              <a:rPr lang="ru-RU" dirty="0" err="1" smtClean="0"/>
              <a:t>відродження</a:t>
            </a:r>
            <a:r>
              <a:rPr lang="ru-RU" dirty="0" smtClean="0"/>
              <a:t> </a:t>
            </a:r>
            <a:r>
              <a:rPr lang="ru-RU" dirty="0" err="1" smtClean="0"/>
              <a:t>галузі</a:t>
            </a:r>
            <a:r>
              <a:rPr lang="ru-RU" dirty="0" smtClean="0"/>
              <a:t> стали </a:t>
            </a:r>
            <a:r>
              <a:rPr lang="ru-RU" dirty="0" err="1" smtClean="0"/>
              <a:t>створення</a:t>
            </a:r>
            <a:r>
              <a:rPr lang="ru-RU" dirty="0" smtClean="0"/>
              <a:t> Державного </a:t>
            </a:r>
            <a:r>
              <a:rPr lang="ru-RU" dirty="0" err="1" smtClean="0"/>
              <a:t>комітету</a:t>
            </a:r>
            <a:r>
              <a:rPr lang="ru-RU" dirty="0" smtClean="0"/>
              <a:t> по туризму, </a:t>
            </a:r>
            <a:r>
              <a:rPr lang="ru-RU" dirty="0" err="1" smtClean="0"/>
              <a:t>розробка</a:t>
            </a:r>
            <a:r>
              <a:rPr lang="ru-RU" dirty="0" smtClean="0"/>
              <a:t> </a:t>
            </a:r>
            <a:r>
              <a:rPr lang="ru-RU" dirty="0" err="1" smtClean="0"/>
              <a:t>законодавчих</a:t>
            </a:r>
            <a:r>
              <a:rPr lang="ru-RU" dirty="0" smtClean="0"/>
              <a:t> </a:t>
            </a:r>
            <a:r>
              <a:rPr lang="ru-RU" dirty="0" err="1" smtClean="0"/>
              <a:t>актів</a:t>
            </a:r>
            <a:r>
              <a:rPr lang="ru-RU" dirty="0" smtClean="0"/>
              <a:t>, </a:t>
            </a:r>
            <a:r>
              <a:rPr lang="ru-RU" dirty="0" err="1" smtClean="0"/>
              <a:t>регулюючих</a:t>
            </a:r>
            <a:r>
              <a:rPr lang="ru-RU" dirty="0" smtClean="0"/>
              <a:t> </a:t>
            </a:r>
            <a:r>
              <a:rPr lang="ru-RU" dirty="0" err="1" smtClean="0"/>
              <a:t>туристичну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, </a:t>
            </a:r>
            <a:r>
              <a:rPr lang="ru-RU" dirty="0" err="1" smtClean="0"/>
              <a:t>ліцензування</a:t>
            </a:r>
            <a:r>
              <a:rPr lang="ru-RU" dirty="0" smtClean="0"/>
              <a:t> </a:t>
            </a:r>
            <a:r>
              <a:rPr lang="ru-RU" dirty="0" err="1" smtClean="0"/>
              <a:t>підприємств</a:t>
            </a:r>
            <a:r>
              <a:rPr lang="ru-RU" dirty="0" smtClean="0"/>
              <a:t>, </a:t>
            </a:r>
            <a:r>
              <a:rPr lang="ru-RU" dirty="0" err="1" smtClean="0"/>
              <a:t>установ</a:t>
            </a:r>
            <a:r>
              <a:rPr lang="ru-RU" dirty="0" smtClean="0"/>
              <a:t>, </a:t>
            </a:r>
            <a:r>
              <a:rPr lang="ru-RU" dirty="0" err="1" smtClean="0"/>
              <a:t>фірм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компаній</a:t>
            </a:r>
            <a:r>
              <a:rPr lang="ru-RU" dirty="0" smtClean="0"/>
              <a:t> </a:t>
            </a:r>
            <a:r>
              <a:rPr lang="ru-RU" dirty="0" err="1" smtClean="0"/>
              <a:t>сфери</a:t>
            </a:r>
            <a:r>
              <a:rPr lang="ru-RU" dirty="0" smtClean="0"/>
              <a:t> туризму. У 1994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почалася</a:t>
            </a:r>
            <a:r>
              <a:rPr lang="ru-RU" dirty="0" smtClean="0"/>
              <a:t> </a:t>
            </a:r>
            <a:r>
              <a:rPr lang="ru-RU" dirty="0" err="1" smtClean="0"/>
              <a:t>атестація</a:t>
            </a:r>
            <a:r>
              <a:rPr lang="ru-RU" dirty="0" smtClean="0"/>
              <a:t> </a:t>
            </a:r>
            <a:r>
              <a:rPr lang="ru-RU" dirty="0" err="1" smtClean="0"/>
              <a:t>готельно</a:t>
            </a:r>
            <a:r>
              <a:rPr lang="ru-RU" dirty="0" smtClean="0"/>
              <a:t> - </a:t>
            </a:r>
            <a:r>
              <a:rPr lang="ru-RU" dirty="0" err="1" smtClean="0"/>
              <a:t>туристичних</a:t>
            </a:r>
            <a:r>
              <a:rPr lang="ru-RU" dirty="0" smtClean="0"/>
              <a:t> </a:t>
            </a:r>
            <a:r>
              <a:rPr lang="ru-RU" dirty="0" err="1" smtClean="0"/>
              <a:t>підприємств</a:t>
            </a:r>
            <a:r>
              <a:rPr lang="ru-RU" dirty="0" smtClean="0"/>
              <a:t>, </a:t>
            </a:r>
            <a:r>
              <a:rPr lang="ru-RU" dirty="0" err="1" smtClean="0"/>
              <a:t>організовано</a:t>
            </a:r>
            <a:r>
              <a:rPr lang="ru-RU" dirty="0" smtClean="0"/>
              <a:t> перший в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Міжнародний</a:t>
            </a:r>
            <a:r>
              <a:rPr lang="ru-RU" dirty="0" smtClean="0"/>
              <a:t> </a:t>
            </a:r>
            <a:r>
              <a:rPr lang="ru-RU" dirty="0" err="1" smtClean="0"/>
              <a:t>турсалон</a:t>
            </a:r>
            <a:r>
              <a:rPr lang="ru-RU" dirty="0" smtClean="0"/>
              <a:t> "Україна-94". В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роботі</a:t>
            </a:r>
            <a:r>
              <a:rPr lang="ru-RU" dirty="0" smtClean="0"/>
              <a:t> взяли участь 79 </a:t>
            </a:r>
            <a:r>
              <a:rPr lang="ru-RU" dirty="0" err="1" smtClean="0"/>
              <a:t>фірм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26 </a:t>
            </a:r>
            <a:r>
              <a:rPr lang="ru-RU" dirty="0" err="1" smtClean="0"/>
              <a:t>країн</a:t>
            </a:r>
            <a:r>
              <a:rPr lang="ru-RU" dirty="0" smtClean="0"/>
              <a:t> </a:t>
            </a:r>
            <a:r>
              <a:rPr lang="ru-RU" dirty="0" err="1" smtClean="0"/>
              <a:t>Європи</a:t>
            </a:r>
            <a:r>
              <a:rPr lang="ru-RU" dirty="0" smtClean="0"/>
              <a:t>, </a:t>
            </a:r>
            <a:r>
              <a:rPr lang="ru-RU" dirty="0" err="1" smtClean="0"/>
              <a:t>Азії</a:t>
            </a:r>
            <a:r>
              <a:rPr lang="ru-RU" dirty="0" smtClean="0"/>
              <a:t>, Африки, </a:t>
            </a:r>
            <a:r>
              <a:rPr lang="ru-RU" dirty="0" err="1" smtClean="0"/>
              <a:t>Північної</a:t>
            </a:r>
            <a:r>
              <a:rPr lang="ru-RU" dirty="0" smtClean="0"/>
              <a:t> Америки, а </a:t>
            </a:r>
            <a:r>
              <a:rPr lang="ru-RU" dirty="0" err="1" smtClean="0"/>
              <a:t>також</a:t>
            </a:r>
            <a:r>
              <a:rPr lang="ru-RU" dirty="0" smtClean="0"/>
              <a:t> 226 </a:t>
            </a:r>
            <a:r>
              <a:rPr lang="ru-RU" dirty="0" err="1" smtClean="0"/>
              <a:t>вітчизняних</a:t>
            </a:r>
            <a:r>
              <a:rPr lang="ru-RU" dirty="0" smtClean="0"/>
              <a:t> </a:t>
            </a:r>
            <a:r>
              <a:rPr lang="ru-RU" dirty="0" err="1" smtClean="0"/>
              <a:t>фірм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uk-UA" sz="4800" dirty="0" smtClean="0"/>
              <a:t> </a:t>
            </a:r>
            <a:r>
              <a:rPr lang="uk-UA" sz="4000" dirty="0" smtClean="0"/>
              <a:t>Формування основних туристичних регіонів світу в </a:t>
            </a:r>
            <a:r>
              <a:rPr lang="en-US" sz="4000" dirty="0" smtClean="0"/>
              <a:t>XIX – </a:t>
            </a:r>
            <a:r>
              <a:rPr lang="ru-RU" sz="4000" dirty="0" err="1" smtClean="0"/>
              <a:t>першій</a:t>
            </a:r>
            <a:r>
              <a:rPr lang="ru-RU" sz="4000" dirty="0" smtClean="0"/>
              <a:t> пол.</a:t>
            </a:r>
            <a:r>
              <a:rPr lang="en-US" sz="4000" dirty="0" smtClean="0"/>
              <a:t>XX</a:t>
            </a:r>
            <a:r>
              <a:rPr lang="uk-UA" sz="4000" dirty="0" smtClean="0"/>
              <a:t> </a:t>
            </a:r>
            <a:r>
              <a:rPr lang="ru-RU" sz="4000" dirty="0" smtClean="0"/>
              <a:t>ст.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775191"/>
            <a:ext cx="8401080" cy="4511329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 1945 р. на </a:t>
            </a:r>
            <a:r>
              <a:rPr lang="ru-RU" dirty="0" err="1" smtClean="0"/>
              <a:t>міжнародній</a:t>
            </a:r>
            <a:r>
              <a:rPr lang="ru-RU" dirty="0" smtClean="0"/>
              <a:t> </a:t>
            </a:r>
            <a:r>
              <a:rPr lang="ru-RU" dirty="0" err="1" smtClean="0"/>
              <a:t>арені</a:t>
            </a:r>
            <a:r>
              <a:rPr lang="ru-RU" dirty="0" smtClean="0"/>
              <a:t> </a:t>
            </a:r>
            <a:r>
              <a:rPr lang="ru-RU" dirty="0" err="1" smtClean="0"/>
              <a:t>діє</a:t>
            </a:r>
            <a:r>
              <a:rPr lang="ru-RU" dirty="0" smtClean="0"/>
              <a:t> </a:t>
            </a:r>
            <a:r>
              <a:rPr lang="ru-RU" dirty="0" err="1" smtClean="0"/>
              <a:t>Всесвітня</a:t>
            </a:r>
            <a:r>
              <a:rPr lang="ru-RU" dirty="0" smtClean="0"/>
              <a:t> </a:t>
            </a:r>
            <a:r>
              <a:rPr lang="ru-RU" dirty="0" err="1" smtClean="0"/>
              <a:t>асоціація</a:t>
            </a:r>
            <a:r>
              <a:rPr lang="ru-RU" dirty="0" smtClean="0"/>
              <a:t> </a:t>
            </a:r>
            <a:r>
              <a:rPr lang="ru-RU" dirty="0" err="1" smtClean="0"/>
              <a:t>повітряного</a:t>
            </a:r>
            <a:r>
              <a:rPr lang="ru-RU" dirty="0" smtClean="0"/>
              <a:t> транспорту, яка </a:t>
            </a:r>
            <a:r>
              <a:rPr lang="ru-RU" dirty="0" err="1" smtClean="0"/>
              <a:t>виникла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в 1919 р. для </a:t>
            </a:r>
            <a:r>
              <a:rPr lang="ru-RU" dirty="0" err="1" smtClean="0"/>
              <a:t>регулювання</a:t>
            </a:r>
            <a:r>
              <a:rPr lang="ru-RU" dirty="0" smtClean="0"/>
              <a:t> </a:t>
            </a:r>
            <a:r>
              <a:rPr lang="ru-RU" dirty="0" err="1" smtClean="0"/>
              <a:t>міжнародного</a:t>
            </a:r>
            <a:r>
              <a:rPr lang="ru-RU" dirty="0" smtClean="0"/>
              <a:t> </a:t>
            </a:r>
            <a:r>
              <a:rPr lang="ru-RU" dirty="0" err="1" smtClean="0"/>
              <a:t>комерційного</a:t>
            </a:r>
            <a:r>
              <a:rPr lang="ru-RU" dirty="0" smtClean="0"/>
              <a:t> </a:t>
            </a:r>
            <a:r>
              <a:rPr lang="ru-RU" dirty="0" err="1" smtClean="0"/>
              <a:t>зв'язку</a:t>
            </a:r>
            <a:r>
              <a:rPr lang="ru-RU" dirty="0" smtClean="0"/>
              <a:t> та </a:t>
            </a:r>
            <a:r>
              <a:rPr lang="ru-RU" dirty="0" err="1" smtClean="0"/>
              <a:t>впровадження</a:t>
            </a:r>
            <a:r>
              <a:rPr lang="ru-RU" dirty="0" smtClean="0"/>
              <a:t> </a:t>
            </a:r>
            <a:r>
              <a:rPr lang="ru-RU" dirty="0" err="1" smtClean="0"/>
              <a:t>єдиних</a:t>
            </a:r>
            <a:r>
              <a:rPr lang="ru-RU" dirty="0" smtClean="0"/>
              <a:t> правил </a:t>
            </a:r>
            <a:r>
              <a:rPr lang="ru-RU" dirty="0" err="1" smtClean="0"/>
              <a:t>і</a:t>
            </a:r>
            <a:r>
              <a:rPr lang="ru-RU" dirty="0" smtClean="0"/>
              <a:t> процедур </a:t>
            </a:r>
            <a:r>
              <a:rPr lang="ru-RU" dirty="0" err="1" smtClean="0"/>
              <a:t>запровадження</a:t>
            </a:r>
            <a:r>
              <a:rPr lang="ru-RU" dirty="0" smtClean="0"/>
              <a:t> </a:t>
            </a:r>
            <a:r>
              <a:rPr lang="ru-RU" dirty="0" err="1" smtClean="0"/>
              <a:t>узгоджених</a:t>
            </a:r>
            <a:r>
              <a:rPr lang="ru-RU" dirty="0" smtClean="0"/>
              <a:t> </a:t>
            </a:r>
            <a:r>
              <a:rPr lang="ru-RU" dirty="0" err="1" smtClean="0"/>
              <a:t>тарифів</a:t>
            </a:r>
            <a:r>
              <a:rPr lang="ru-RU" dirty="0" smtClean="0"/>
              <a:t> на </a:t>
            </a:r>
            <a:r>
              <a:rPr lang="ru-RU" dirty="0" err="1" smtClean="0"/>
              <a:t>міжнародні</a:t>
            </a:r>
            <a:r>
              <a:rPr lang="ru-RU" dirty="0" smtClean="0"/>
              <a:t> </a:t>
            </a:r>
            <a:r>
              <a:rPr lang="ru-RU" dirty="0" err="1" smtClean="0"/>
              <a:t>пасажирські</a:t>
            </a:r>
            <a:r>
              <a:rPr lang="ru-RU" dirty="0" smtClean="0"/>
              <a:t> </a:t>
            </a:r>
            <a:r>
              <a:rPr lang="ru-RU" dirty="0" err="1" smtClean="0"/>
              <a:t>авіаперевезення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Роль Томаса </a:t>
            </a:r>
            <a:r>
              <a:rPr lang="uk-UA" sz="3200" dirty="0" err="1" smtClean="0"/>
              <a:t>Кука</a:t>
            </a:r>
            <a:r>
              <a:rPr lang="uk-UA" sz="3200" dirty="0" smtClean="0"/>
              <a:t> в процесі становлення міжнародного туристичного бізнесу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57498" y="1571612"/>
            <a:ext cx="6186502" cy="4829188"/>
          </a:xfrm>
        </p:spPr>
        <p:txBody>
          <a:bodyPr>
            <a:noAutofit/>
          </a:bodyPr>
          <a:lstStyle/>
          <a:p>
            <a:r>
              <a:rPr lang="ru-RU" sz="2000" dirty="0" err="1" smtClean="0"/>
              <a:t>Хрестоматійним</a:t>
            </a:r>
            <a:r>
              <a:rPr lang="ru-RU" sz="2000" dirty="0" smtClean="0"/>
              <a:t> прикладом </a:t>
            </a:r>
            <a:r>
              <a:rPr lang="ru-RU" sz="2000" dirty="0" err="1" smtClean="0"/>
              <a:t>першого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пекидж-туру</a:t>
            </a:r>
            <a:r>
              <a:rPr lang="ru-RU" sz="2000" dirty="0" smtClean="0"/>
              <a:t> (комплексу </a:t>
            </a:r>
            <a:r>
              <a:rPr lang="ru-RU" sz="2000" dirty="0" err="1" smtClean="0"/>
              <a:t>туристичних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послуг</a:t>
            </a:r>
            <a:r>
              <a:rPr lang="ru-RU" sz="2000" dirty="0" smtClean="0"/>
              <a:t>, </a:t>
            </a:r>
            <a:r>
              <a:rPr lang="ru-RU" sz="2000" dirty="0" err="1" smtClean="0"/>
              <a:t>який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продається</a:t>
            </a:r>
            <a:r>
              <a:rPr lang="ru-RU" sz="2000" dirty="0" smtClean="0"/>
              <a:t> за </a:t>
            </a:r>
            <a:r>
              <a:rPr lang="ru-RU" sz="2000" dirty="0" err="1" smtClean="0"/>
              <a:t>єдиною</a:t>
            </a:r>
            <a:r>
              <a:rPr lang="ru-RU" sz="2000" dirty="0" smtClean="0"/>
              <a:t> </a:t>
            </a:r>
            <a:r>
              <a:rPr lang="ru-RU" sz="2000" dirty="0" err="1" smtClean="0"/>
              <a:t>ціною</a:t>
            </a:r>
            <a:r>
              <a:rPr lang="ru-RU" sz="2000" dirty="0" smtClean="0"/>
              <a:t>) </a:t>
            </a:r>
            <a:r>
              <a:rPr lang="ru-RU" sz="2000" dirty="0" err="1" smtClean="0"/>
              <a:t>є</a:t>
            </a:r>
            <a:r>
              <a:rPr lang="ru-RU" sz="2000" dirty="0" smtClean="0"/>
              <a:t> </a:t>
            </a:r>
            <a:r>
              <a:rPr lang="ru-RU" sz="2000" dirty="0" err="1" smtClean="0"/>
              <a:t>груповий</a:t>
            </a:r>
            <a:r>
              <a:rPr lang="ru-RU" sz="2000" dirty="0" smtClean="0"/>
              <a:t> тур (взяли участь 570 </a:t>
            </a:r>
            <a:r>
              <a:rPr lang="ru-RU" sz="2000" dirty="0" err="1" smtClean="0"/>
              <a:t>чоловік</a:t>
            </a:r>
            <a:r>
              <a:rPr lang="ru-RU" sz="2000" dirty="0" smtClean="0"/>
              <a:t>), </a:t>
            </a:r>
            <a:r>
              <a:rPr lang="ru-RU" sz="2000" dirty="0" err="1" smtClean="0"/>
              <a:t>організований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англійцем</a:t>
            </a:r>
            <a:r>
              <a:rPr lang="ru-RU" sz="2000" dirty="0" smtClean="0"/>
              <a:t> Томасом Куком у 1841 </a:t>
            </a:r>
            <a:r>
              <a:rPr lang="ru-RU" sz="2000" dirty="0" err="1" smtClean="0"/>
              <a:t>році</a:t>
            </a:r>
            <a:r>
              <a:rPr lang="ru-RU" sz="2000" dirty="0" smtClean="0"/>
              <a:t>. Комплекс </a:t>
            </a:r>
            <a:r>
              <a:rPr lang="ru-RU" sz="2000" dirty="0" err="1" smtClean="0"/>
              <a:t>послуг</a:t>
            </a:r>
            <a:r>
              <a:rPr lang="ru-RU" sz="2000" dirty="0" smtClean="0"/>
              <a:t> </a:t>
            </a:r>
            <a:r>
              <a:rPr lang="ru-RU" sz="2000" dirty="0" err="1" smtClean="0"/>
              <a:t>містив</a:t>
            </a:r>
            <a:r>
              <a:rPr lang="ru-RU" sz="2000" dirty="0" smtClean="0"/>
              <a:t> 20-мильну </a:t>
            </a:r>
            <a:r>
              <a:rPr lang="ru-RU" sz="2000" dirty="0" err="1" smtClean="0"/>
              <a:t>поїздку</a:t>
            </a:r>
            <a:r>
              <a:rPr lang="ru-RU" sz="2000" dirty="0" smtClean="0"/>
              <a:t> </a:t>
            </a:r>
            <a:r>
              <a:rPr lang="ru-RU" sz="2000" dirty="0" err="1" smtClean="0"/>
              <a:t>залізницею</a:t>
            </a:r>
            <a:r>
              <a:rPr lang="ru-RU" sz="2000" dirty="0" smtClean="0"/>
              <a:t>, чай </a:t>
            </a:r>
            <a:r>
              <a:rPr lang="ru-RU" sz="2000" dirty="0" err="1" smtClean="0"/>
              <a:t>і</a:t>
            </a:r>
            <a:r>
              <a:rPr lang="ru-RU" sz="2000" dirty="0" smtClean="0"/>
              <a:t> булочки в </a:t>
            </a:r>
            <a:r>
              <a:rPr lang="ru-RU" sz="2000" dirty="0" err="1" smtClean="0"/>
              <a:t>поїзді</a:t>
            </a:r>
            <a:r>
              <a:rPr lang="ru-RU" sz="2000" dirty="0" smtClean="0"/>
              <a:t>, </a:t>
            </a:r>
            <a:r>
              <a:rPr lang="ru-RU" sz="2000" dirty="0" err="1" smtClean="0"/>
              <a:t>духовий</a:t>
            </a:r>
            <a:r>
              <a:rPr lang="ru-RU" sz="2000" dirty="0" smtClean="0"/>
              <a:t> оркестр. Т. Кук </a:t>
            </a:r>
            <a:r>
              <a:rPr lang="ru-RU" sz="2000" dirty="0" err="1" smtClean="0"/>
              <a:t>переслідував</a:t>
            </a:r>
            <a:r>
              <a:rPr lang="ru-RU" sz="2000" dirty="0" smtClean="0"/>
              <a:t> при </a:t>
            </a:r>
            <a:r>
              <a:rPr lang="ru-RU" sz="2000" dirty="0" err="1" smtClean="0"/>
              <a:t>цьому</a:t>
            </a:r>
            <a:r>
              <a:rPr lang="ru-RU" sz="2000" dirty="0" smtClean="0"/>
              <a:t>, </a:t>
            </a:r>
            <a:r>
              <a:rPr lang="ru-RU" sz="2000" dirty="0" err="1" smtClean="0"/>
              <a:t>скоріше</a:t>
            </a:r>
            <a:r>
              <a:rPr lang="ru-RU" sz="2000" dirty="0" smtClean="0"/>
              <a:t>, </a:t>
            </a:r>
            <a:r>
              <a:rPr lang="ru-RU" sz="2000" dirty="0" err="1" smtClean="0"/>
              <a:t>соціальні</a:t>
            </a:r>
            <a:r>
              <a:rPr lang="ru-RU" sz="2000" dirty="0" smtClean="0"/>
              <a:t>, </a:t>
            </a:r>
            <a:r>
              <a:rPr lang="ru-RU" sz="2000" dirty="0" err="1" smtClean="0"/>
              <a:t>ніж</a:t>
            </a:r>
            <a:r>
              <a:rPr lang="ru-RU" sz="2000" dirty="0" smtClean="0"/>
              <a:t> </a:t>
            </a:r>
            <a:r>
              <a:rPr lang="ru-RU" sz="2000" dirty="0" err="1" smtClean="0"/>
              <a:t>комерційні</a:t>
            </a:r>
            <a:r>
              <a:rPr lang="ru-RU" sz="2000" dirty="0" smtClean="0"/>
              <a:t> </a:t>
            </a:r>
            <a:r>
              <a:rPr lang="ru-RU" sz="2000" dirty="0" err="1" smtClean="0"/>
              <a:t>цілі</a:t>
            </a:r>
            <a:r>
              <a:rPr lang="ru-RU" sz="2000" dirty="0" smtClean="0"/>
              <a:t>. Будучи головою </a:t>
            </a:r>
            <a:r>
              <a:rPr lang="ru-RU" sz="2000" dirty="0" err="1" smtClean="0"/>
              <a:t>спілки</a:t>
            </a:r>
            <a:r>
              <a:rPr lang="ru-RU" sz="2000" dirty="0" smtClean="0"/>
              <a:t> </a:t>
            </a:r>
            <a:r>
              <a:rPr lang="ru-RU" sz="2000" dirty="0" err="1" smtClean="0"/>
              <a:t>непитущих</a:t>
            </a:r>
            <a:r>
              <a:rPr lang="ru-RU" sz="2000" dirty="0" smtClean="0"/>
              <a:t>, </a:t>
            </a:r>
            <a:r>
              <a:rPr lang="ru-RU" sz="2000" dirty="0" err="1" smtClean="0"/>
              <a:t>він</a:t>
            </a:r>
            <a:r>
              <a:rPr lang="ru-RU" sz="2000" dirty="0" smtClean="0"/>
              <a:t> </a:t>
            </a:r>
            <a:r>
              <a:rPr lang="ru-RU" sz="2000" dirty="0" err="1" smtClean="0"/>
              <a:t>хотів</a:t>
            </a:r>
            <a:r>
              <a:rPr lang="ru-RU" sz="2000" dirty="0" smtClean="0"/>
              <a:t> </a:t>
            </a:r>
            <a:r>
              <a:rPr lang="ru-RU" sz="2000" dirty="0" err="1" smtClean="0"/>
              <a:t>подібною</a:t>
            </a:r>
            <a:r>
              <a:rPr lang="ru-RU" sz="2000" dirty="0" smtClean="0"/>
              <a:t> </a:t>
            </a:r>
            <a:r>
              <a:rPr lang="ru-RU" sz="2000" dirty="0" err="1" smtClean="0"/>
              <a:t>акцією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привернути</a:t>
            </a:r>
            <a:r>
              <a:rPr lang="ru-RU" sz="2000" dirty="0" smtClean="0"/>
              <a:t> </a:t>
            </a:r>
            <a:r>
              <a:rPr lang="ru-RU" sz="2000" dirty="0" err="1" smtClean="0"/>
              <a:t>увагу</a:t>
            </a:r>
            <a:r>
              <a:rPr lang="ru-RU" sz="2000" dirty="0" smtClean="0"/>
              <a:t> до </a:t>
            </a:r>
            <a:r>
              <a:rPr lang="ru-RU" sz="2000" dirty="0" err="1" smtClean="0"/>
              <a:t>можливостей</a:t>
            </a:r>
            <a:r>
              <a:rPr lang="ru-RU" sz="2000" dirty="0" smtClean="0"/>
              <a:t> </a:t>
            </a:r>
            <a:r>
              <a:rPr lang="ru-RU" sz="2000" dirty="0" err="1" smtClean="0"/>
              <a:t>раціонального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використання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вільного</a:t>
            </a:r>
            <a:r>
              <a:rPr lang="ru-RU" sz="2000" dirty="0" smtClean="0"/>
              <a:t> часу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знайти</a:t>
            </a:r>
            <a:r>
              <a:rPr lang="ru-RU" sz="2000" dirty="0" smtClean="0"/>
              <a:t> </a:t>
            </a:r>
            <a:r>
              <a:rPr lang="ru-RU" sz="2000" dirty="0" err="1" smtClean="0"/>
              <a:t>нових</a:t>
            </a:r>
            <a:r>
              <a:rPr lang="ru-RU" sz="2000" dirty="0" smtClean="0"/>
              <a:t> </a:t>
            </a:r>
            <a:r>
              <a:rPr lang="ru-RU" sz="2000" dirty="0" err="1" smtClean="0"/>
              <a:t>прихильників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керованої</a:t>
            </a:r>
            <a:r>
              <a:rPr lang="ru-RU" sz="2000" dirty="0" smtClean="0"/>
              <a:t> ним </a:t>
            </a:r>
            <a:r>
              <a:rPr lang="ru-RU" sz="2000" dirty="0" err="1" smtClean="0"/>
              <a:t>спілки</a:t>
            </a:r>
            <a:r>
              <a:rPr lang="ru-RU" sz="2000" dirty="0" smtClean="0"/>
              <a:t>. Але </a:t>
            </a:r>
            <a:r>
              <a:rPr lang="ru-RU" sz="2000" dirty="0" err="1" smtClean="0"/>
              <a:t>успіх</a:t>
            </a:r>
            <a:r>
              <a:rPr lang="ru-RU" sz="2000" dirty="0" smtClean="0"/>
              <a:t> </a:t>
            </a:r>
            <a:r>
              <a:rPr lang="ru-RU" sz="2000" dirty="0" err="1" smtClean="0"/>
              <a:t>турів</a:t>
            </a:r>
            <a:r>
              <a:rPr lang="ru-RU" sz="2000" dirty="0" smtClean="0"/>
              <a:t> Т. Кука </a:t>
            </a:r>
            <a:r>
              <a:rPr lang="ru-RU" sz="2000" dirty="0" err="1" smtClean="0"/>
              <a:t>підштовхнув</a:t>
            </a:r>
            <a:r>
              <a:rPr lang="ru-RU" sz="2000" dirty="0" smtClean="0"/>
              <a:t> </a:t>
            </a:r>
            <a:r>
              <a:rPr lang="ru-RU" sz="2000" dirty="0" err="1" smtClean="0"/>
              <a:t>інших</a:t>
            </a:r>
            <a:r>
              <a:rPr lang="ru-RU" sz="2000" dirty="0" smtClean="0"/>
              <a:t> </a:t>
            </a:r>
            <a:r>
              <a:rPr lang="ru-RU" sz="2000" dirty="0" err="1" smtClean="0"/>
              <a:t>підприємців</a:t>
            </a:r>
            <a:r>
              <a:rPr lang="ru-RU" sz="2000" dirty="0" smtClean="0"/>
              <a:t> </a:t>
            </a:r>
            <a:r>
              <a:rPr lang="ru-RU" sz="2000" dirty="0" err="1" smtClean="0"/>
              <a:t>організовувати</a:t>
            </a:r>
            <a:r>
              <a:rPr lang="ru-RU" sz="2000" dirty="0" smtClean="0"/>
              <a:t> </a:t>
            </a:r>
            <a:r>
              <a:rPr lang="ru-RU" sz="2000" dirty="0" err="1" smtClean="0"/>
              <a:t>подібні</a:t>
            </a:r>
            <a:r>
              <a:rPr lang="ru-RU" sz="2000" dirty="0" smtClean="0"/>
              <a:t> заходи, </a:t>
            </a:r>
            <a:r>
              <a:rPr lang="ru-RU" sz="2000" dirty="0" err="1" smtClean="0"/>
              <a:t>вже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суто</a:t>
            </a:r>
            <a:r>
              <a:rPr lang="ru-RU" sz="2000" dirty="0" smtClean="0"/>
              <a:t> </a:t>
            </a:r>
            <a:r>
              <a:rPr lang="ru-RU" sz="2000" dirty="0" err="1" smtClean="0"/>
              <a:t>комер­ційною</a:t>
            </a:r>
            <a:r>
              <a:rPr lang="ru-RU" sz="2000" dirty="0" smtClean="0"/>
              <a:t> метою. В </a:t>
            </a:r>
            <a:r>
              <a:rPr lang="ru-RU" sz="2000" dirty="0" err="1" smtClean="0"/>
              <a:t>наступні</a:t>
            </a:r>
            <a:r>
              <a:rPr lang="ru-RU" sz="2000" dirty="0" smtClean="0"/>
              <a:t> 20 </a:t>
            </a:r>
            <a:r>
              <a:rPr lang="ru-RU" sz="2000" dirty="0" err="1" smtClean="0"/>
              <a:t>років</a:t>
            </a:r>
            <a:r>
              <a:rPr lang="ru-RU" sz="2000" dirty="0" smtClean="0"/>
              <a:t> в </a:t>
            </a:r>
            <a:r>
              <a:rPr lang="ru-RU" sz="2000" dirty="0" err="1" smtClean="0"/>
              <a:t>Англії</a:t>
            </a:r>
            <a:r>
              <a:rPr lang="ru-RU" sz="2000" dirty="0" smtClean="0"/>
              <a:t> (1840-1860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рр</a:t>
            </a:r>
            <a:r>
              <a:rPr lang="ru-RU" sz="2000" dirty="0" smtClean="0"/>
              <a:t>.) почали </a:t>
            </a:r>
            <a:r>
              <a:rPr lang="ru-RU" sz="2000" dirty="0" err="1" smtClean="0"/>
              <a:t>виникати</a:t>
            </a:r>
            <a:r>
              <a:rPr lang="ru-RU" sz="2000" dirty="0" smtClean="0"/>
              <a:t> бюро </a:t>
            </a:r>
            <a:r>
              <a:rPr lang="ru-RU" sz="2000" dirty="0" err="1" smtClean="0"/>
              <a:t>подорожей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40962" name="Picture 2" descr="Результат пошуку зображень за запитом &quot;Томасом Куком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3" y="2357430"/>
            <a:ext cx="2917052" cy="400052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dirty="0" err="1" smtClean="0"/>
              <a:t>Основними</a:t>
            </a:r>
            <a:r>
              <a:rPr lang="ru-RU" sz="4800" dirty="0" smtClean="0"/>
              <a:t> видами туризму </a:t>
            </a:r>
            <a:r>
              <a:rPr lang="ru-RU" sz="4800" dirty="0" err="1" smtClean="0"/>
              <a:t>були</a:t>
            </a:r>
            <a:r>
              <a:rPr lang="ru-RU" sz="4800" dirty="0" smtClean="0"/>
              <a:t>:</a:t>
            </a:r>
            <a:endParaRPr lang="uk-UA" sz="48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-       </a:t>
            </a:r>
            <a:r>
              <a:rPr lang="ru-RU" dirty="0" err="1" smtClean="0"/>
              <a:t>пізнавальний</a:t>
            </a:r>
            <a:r>
              <a:rPr lang="ru-RU" dirty="0" smtClean="0"/>
              <a:t>;</a:t>
            </a:r>
          </a:p>
          <a:p>
            <a:r>
              <a:rPr lang="ru-RU" dirty="0" smtClean="0"/>
              <a:t>-       </a:t>
            </a:r>
            <a:r>
              <a:rPr lang="ru-RU" dirty="0" err="1" smtClean="0"/>
              <a:t>рекреаційний</a:t>
            </a:r>
            <a:r>
              <a:rPr lang="ru-RU" dirty="0" smtClean="0"/>
              <a:t>;</a:t>
            </a:r>
          </a:p>
          <a:p>
            <a:r>
              <a:rPr lang="ru-RU" dirty="0" smtClean="0"/>
              <a:t>-       </a:t>
            </a:r>
            <a:r>
              <a:rPr lang="ru-RU" dirty="0" err="1" smtClean="0"/>
              <a:t>оздоровчий</a:t>
            </a:r>
            <a:r>
              <a:rPr lang="ru-RU" dirty="0" smtClean="0"/>
              <a:t>;</a:t>
            </a:r>
          </a:p>
          <a:p>
            <a:r>
              <a:rPr lang="ru-RU" dirty="0" smtClean="0"/>
              <a:t>-       </a:t>
            </a:r>
            <a:r>
              <a:rPr lang="ru-RU" dirty="0" err="1" smtClean="0"/>
              <a:t>спортивний</a:t>
            </a:r>
            <a:r>
              <a:rPr lang="ru-RU" dirty="0" smtClean="0"/>
              <a:t> </a:t>
            </a:r>
            <a:r>
              <a:rPr lang="ru-RU" sz="3000" dirty="0" smtClean="0"/>
              <a:t>(</a:t>
            </a:r>
            <a:r>
              <a:rPr lang="ru-RU" sz="3000" dirty="0" err="1" smtClean="0"/>
              <a:t>відновилося</a:t>
            </a:r>
            <a:r>
              <a:rPr lang="ru-RU" sz="3000" dirty="0" smtClean="0"/>
              <a:t> </a:t>
            </a:r>
            <a:r>
              <a:rPr lang="ru-RU" sz="3000" dirty="0" err="1" smtClean="0"/>
              <a:t>проведення</a:t>
            </a:r>
            <a:r>
              <a:rPr lang="ru-RU" sz="3000" dirty="0" smtClean="0"/>
              <a:t> </a:t>
            </a:r>
            <a:r>
              <a:rPr lang="ru-RU" sz="3000" dirty="0" err="1" smtClean="0"/>
              <a:t>Олімпійських</a:t>
            </a:r>
            <a:r>
              <a:rPr lang="ru-RU" sz="3000" dirty="0" smtClean="0"/>
              <a:t> </a:t>
            </a:r>
            <a:r>
              <a:rPr lang="ru-RU" sz="3000" dirty="0" err="1" smtClean="0"/>
              <a:t>ігор</a:t>
            </a:r>
            <a:r>
              <a:rPr lang="ru-RU" sz="3000" dirty="0" smtClean="0"/>
              <a:t>, </a:t>
            </a:r>
            <a:r>
              <a:rPr lang="ru-RU" sz="3000" dirty="0" err="1" smtClean="0"/>
              <a:t>поширилися</a:t>
            </a:r>
            <a:r>
              <a:rPr lang="ru-RU" sz="3000" dirty="0" smtClean="0"/>
              <a:t> </a:t>
            </a:r>
            <a:r>
              <a:rPr lang="ru-RU" sz="3000" dirty="0" err="1" smtClean="0"/>
              <a:t>міжміські</a:t>
            </a:r>
            <a:r>
              <a:rPr lang="ru-RU" sz="3000" dirty="0" smtClean="0"/>
              <a:t> </a:t>
            </a:r>
            <a:r>
              <a:rPr lang="ru-RU" sz="3000" dirty="0" err="1" smtClean="0"/>
              <a:t>спортивні</a:t>
            </a:r>
            <a:r>
              <a:rPr lang="ru-RU" sz="3000" dirty="0" smtClean="0"/>
              <a:t> </a:t>
            </a:r>
            <a:r>
              <a:rPr lang="ru-RU" sz="3000" dirty="0" err="1" smtClean="0"/>
              <a:t>змагання</a:t>
            </a:r>
            <a:r>
              <a:rPr lang="ru-RU" sz="3000" dirty="0" smtClean="0"/>
              <a:t>);</a:t>
            </a:r>
          </a:p>
          <a:p>
            <a:r>
              <a:rPr lang="ru-RU" dirty="0" smtClean="0"/>
              <a:t>-       </a:t>
            </a:r>
            <a:r>
              <a:rPr lang="ru-RU" dirty="0" err="1" smtClean="0"/>
              <a:t>релігійний</a:t>
            </a:r>
            <a:r>
              <a:rPr lang="ru-RU" dirty="0" smtClean="0"/>
              <a:t>;</a:t>
            </a:r>
          </a:p>
          <a:p>
            <a:r>
              <a:rPr lang="ru-RU" dirty="0" smtClean="0"/>
              <a:t>-       </a:t>
            </a:r>
            <a:r>
              <a:rPr lang="ru-RU" dirty="0" err="1" smtClean="0"/>
              <a:t>дачний</a:t>
            </a:r>
            <a:r>
              <a:rPr lang="ru-RU" dirty="0" smtClean="0"/>
              <a:t>;</a:t>
            </a:r>
          </a:p>
          <a:p>
            <a:r>
              <a:rPr lang="ru-RU" dirty="0" smtClean="0"/>
              <a:t>-       </a:t>
            </a:r>
            <a:r>
              <a:rPr lang="ru-RU" dirty="0" err="1" smtClean="0"/>
              <a:t>пригодницький</a:t>
            </a:r>
            <a:r>
              <a:rPr lang="ru-RU" dirty="0" smtClean="0"/>
              <a:t> </a:t>
            </a:r>
            <a:r>
              <a:rPr lang="ru-RU" sz="3000" dirty="0" smtClean="0"/>
              <a:t>(в </a:t>
            </a:r>
            <a:r>
              <a:rPr lang="ru-RU" sz="3000" dirty="0" err="1" smtClean="0"/>
              <a:t>якості</a:t>
            </a:r>
            <a:r>
              <a:rPr lang="ru-RU" sz="3000" dirty="0" smtClean="0"/>
              <a:t> </a:t>
            </a:r>
            <a:r>
              <a:rPr lang="ru-RU" sz="3000" dirty="0" err="1" smtClean="0"/>
              <a:t>окремого</a:t>
            </a:r>
            <a:r>
              <a:rPr lang="ru-RU" sz="3000" dirty="0" smtClean="0"/>
              <a:t> виду </a:t>
            </a:r>
            <a:r>
              <a:rPr lang="ru-RU" sz="3000" dirty="0" err="1" smtClean="0"/>
              <a:t>можна</a:t>
            </a:r>
            <a:r>
              <a:rPr lang="ru-RU" sz="3000" dirty="0" smtClean="0"/>
              <a:t> </a:t>
            </a:r>
            <a:r>
              <a:rPr lang="ru-RU" sz="3000" dirty="0" err="1" smtClean="0"/>
              <a:t>було</a:t>
            </a:r>
            <a:r>
              <a:rPr lang="ru-RU" sz="3000" dirty="0" smtClean="0"/>
              <a:t> б </a:t>
            </a:r>
            <a:r>
              <a:rPr lang="ru-RU" sz="3000" dirty="0" err="1" smtClean="0"/>
              <a:t>виділити</a:t>
            </a:r>
            <a:r>
              <a:rPr lang="ru-RU" sz="3000" dirty="0" smtClean="0"/>
              <a:t> </a:t>
            </a:r>
            <a:r>
              <a:rPr lang="ru-RU" sz="3000" dirty="0" err="1" smtClean="0"/>
              <a:t>сафарі</a:t>
            </a:r>
            <a:r>
              <a:rPr lang="ru-RU" sz="3000" dirty="0" smtClean="0"/>
              <a:t>);</a:t>
            </a:r>
          </a:p>
          <a:p>
            <a:r>
              <a:rPr lang="ru-RU" dirty="0" smtClean="0"/>
              <a:t>-       </a:t>
            </a:r>
            <a:r>
              <a:rPr lang="ru-RU" dirty="0" err="1" smtClean="0"/>
              <a:t>круїзи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-       </a:t>
            </a:r>
            <a:r>
              <a:rPr lang="ru-RU" dirty="0" err="1" smtClean="0"/>
              <a:t>альпінізм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82</TotalTime>
  <Words>518</Words>
  <Application>Microsoft Office PowerPoint</Application>
  <PresentationFormat>Экран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Модульная</vt:lpstr>
      <vt:lpstr>Становлення організованого туризму та формування туристичної Індустрії у XIX - початку XX ст.</vt:lpstr>
      <vt:lpstr>План:</vt:lpstr>
      <vt:lpstr>Розвиток інфраструктури для подорожуючих</vt:lpstr>
      <vt:lpstr>Розширення географії туристичних подорожей</vt:lpstr>
      <vt:lpstr>Поява та діяльність перших міжнародних туристичних організацій</vt:lpstr>
      <vt:lpstr> Формування основних туристичних регіонів світу в XIX – першій пол.XX ст.</vt:lpstr>
      <vt:lpstr>Роль Томаса Кука в процесі становлення міжнародного туристичного бізнесу</vt:lpstr>
      <vt:lpstr>Основними видами туризму були: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Становлення організованого туризму та формування туристичної Індустрії у XIX - початку XX ст.</dc:title>
  <dc:creator>user</dc:creator>
  <cp:lastModifiedBy>user</cp:lastModifiedBy>
  <cp:revision>10</cp:revision>
  <dcterms:created xsi:type="dcterms:W3CDTF">2017-11-12T12:13:08Z</dcterms:created>
  <dcterms:modified xsi:type="dcterms:W3CDTF">2021-02-08T07:28:07Z</dcterms:modified>
</cp:coreProperties>
</file>