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D6C395E-EE2A-46A7-9E49-988743C4104D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526B2A0-1B45-4F9A-A58F-9E84ECD442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800" dirty="0" smtClean="0"/>
              <a:t>Закономірності наслідування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11760" y="2606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Взаємодія генів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62068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Менделя </a:t>
            </a:r>
            <a:r>
              <a:rPr lang="ru-RU" dirty="0" err="1" smtClean="0"/>
              <a:t>викликають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).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обумовлена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геномного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спадковогоматеріалу.Розрізняють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алельних</a:t>
            </a:r>
            <a:r>
              <a:rPr lang="ru-RU" dirty="0" smtClean="0"/>
              <a:t> та </a:t>
            </a:r>
            <a:r>
              <a:rPr lang="ru-RU" dirty="0" err="1" smtClean="0"/>
              <a:t>неалельнихгенів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700808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аллельних</a:t>
            </a:r>
            <a:r>
              <a:rPr lang="ru-RU" dirty="0" smtClean="0"/>
              <a:t> </a:t>
            </a:r>
            <a:r>
              <a:rPr lang="ru-RU" dirty="0" err="1" smtClean="0"/>
              <a:t>генівВзаємодія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внутрішньоалельна</a:t>
            </a:r>
            <a:r>
              <a:rPr lang="ru-RU" dirty="0" smtClean="0"/>
              <a:t>.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: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, </a:t>
            </a:r>
            <a:r>
              <a:rPr lang="ru-RU" dirty="0" err="1" smtClean="0"/>
              <a:t>неповне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, </a:t>
            </a:r>
            <a:r>
              <a:rPr lang="ru-RU" dirty="0" err="1" smtClean="0"/>
              <a:t>наддомінування</a:t>
            </a:r>
            <a:r>
              <a:rPr lang="ru-RU" dirty="0" smtClean="0"/>
              <a:t>, </a:t>
            </a:r>
            <a:r>
              <a:rPr lang="ru-RU" dirty="0" err="1" smtClean="0"/>
              <a:t>кодомінування</a:t>
            </a:r>
            <a:r>
              <a:rPr lang="ru-RU" dirty="0" smtClean="0"/>
              <a:t> та </a:t>
            </a:r>
            <a:r>
              <a:rPr lang="ru-RU" dirty="0" err="1" smtClean="0"/>
              <a:t>алельний</a:t>
            </a:r>
            <a:r>
              <a:rPr lang="ru-RU" dirty="0" smtClean="0"/>
              <a:t> </a:t>
            </a:r>
            <a:r>
              <a:rPr lang="ru-RU" dirty="0" err="1" smtClean="0"/>
              <a:t>виняток.При</a:t>
            </a:r>
            <a:r>
              <a:rPr lang="ru-RU" dirty="0" smtClean="0"/>
              <a:t> </a:t>
            </a:r>
            <a:r>
              <a:rPr lang="ru-RU" dirty="0" err="1" smtClean="0"/>
              <a:t>повному</a:t>
            </a:r>
            <a:r>
              <a:rPr lang="ru-RU" dirty="0" smtClean="0"/>
              <a:t> </a:t>
            </a:r>
            <a:r>
              <a:rPr lang="ru-RU" dirty="0" err="1" smtClean="0"/>
              <a:t>домінуванні</a:t>
            </a:r>
            <a:r>
              <a:rPr lang="ru-RU" dirty="0" smtClean="0"/>
              <a:t> один ген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гена (</a:t>
            </a:r>
            <a:r>
              <a:rPr lang="ru-RU" dirty="0" err="1" smtClean="0"/>
              <a:t>виконуються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Менделя);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гомо-і</a:t>
            </a:r>
            <a:r>
              <a:rPr lang="ru-RU" dirty="0" smtClean="0"/>
              <a:t> </a:t>
            </a:r>
            <a:r>
              <a:rPr lang="ru-RU" dirty="0" err="1" smtClean="0"/>
              <a:t>гетерозиготи</a:t>
            </a:r>
            <a:r>
              <a:rPr lang="ru-RU" dirty="0" smtClean="0"/>
              <a:t> </a:t>
            </a:r>
            <a:r>
              <a:rPr lang="ru-RU" dirty="0" err="1" smtClean="0"/>
              <a:t>невідмінні</a:t>
            </a:r>
            <a:r>
              <a:rPr lang="ru-RU" dirty="0" smtClean="0"/>
              <a:t> </a:t>
            </a:r>
            <a:r>
              <a:rPr lang="ru-RU" dirty="0" err="1" smtClean="0"/>
              <a:t>фенотипно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ген </a:t>
            </a:r>
            <a:r>
              <a:rPr lang="ru-RU" dirty="0" err="1" smtClean="0"/>
              <a:t>жовтого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гороху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ген зеленого </a:t>
            </a:r>
            <a:r>
              <a:rPr lang="ru-RU" dirty="0" err="1" smtClean="0"/>
              <a:t>забарвлення</a:t>
            </a:r>
            <a:r>
              <a:rPr lang="ru-RU" dirty="0" smtClean="0"/>
              <a:t>, ген </a:t>
            </a:r>
            <a:r>
              <a:rPr lang="ru-RU" dirty="0" err="1" smtClean="0"/>
              <a:t>карого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очей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ген </a:t>
            </a:r>
            <a:r>
              <a:rPr lang="ru-RU" dirty="0" err="1" smtClean="0"/>
              <a:t>блакитного</a:t>
            </a:r>
            <a:r>
              <a:rPr lang="ru-RU" dirty="0" smtClean="0"/>
              <a:t> </a:t>
            </a:r>
            <a:r>
              <a:rPr lang="ru-RU" dirty="0" err="1" smtClean="0"/>
              <a:t>забарвлення.При</a:t>
            </a:r>
            <a:r>
              <a:rPr lang="ru-RU" dirty="0" smtClean="0"/>
              <a:t> </a:t>
            </a:r>
            <a:r>
              <a:rPr lang="ru-RU" dirty="0" err="1" smtClean="0"/>
              <a:t>неповному</a:t>
            </a:r>
            <a:r>
              <a:rPr lang="ru-RU" dirty="0" smtClean="0"/>
              <a:t> </a:t>
            </a:r>
            <a:r>
              <a:rPr lang="ru-RU" dirty="0" err="1" smtClean="0"/>
              <a:t>домінуванні</a:t>
            </a:r>
            <a:r>
              <a:rPr lang="ru-RU" dirty="0" smtClean="0"/>
              <a:t> (</a:t>
            </a:r>
            <a:r>
              <a:rPr lang="ru-RU" dirty="0" err="1" smtClean="0"/>
              <a:t>проміжному</a:t>
            </a:r>
            <a:r>
              <a:rPr lang="ru-RU" dirty="0" smtClean="0"/>
              <a:t> </a:t>
            </a:r>
            <a:r>
              <a:rPr lang="ru-RU" dirty="0" err="1" smtClean="0"/>
              <a:t>наслідуванні</a:t>
            </a:r>
            <a:r>
              <a:rPr lang="ru-RU" dirty="0" smtClean="0"/>
              <a:t>) </a:t>
            </a:r>
            <a:r>
              <a:rPr lang="ru-RU" dirty="0" err="1" smtClean="0"/>
              <a:t>домінантний</a:t>
            </a:r>
            <a:r>
              <a:rPr lang="ru-RU" dirty="0" smtClean="0"/>
              <a:t> </a:t>
            </a:r>
            <a:r>
              <a:rPr lang="ru-RU" dirty="0" err="1" smtClean="0"/>
              <a:t>ген</a:t>
            </a:r>
            <a:r>
              <a:rPr lang="ru-RU" dirty="0" smtClean="0"/>
              <a:t> </a:t>
            </a:r>
            <a:r>
              <a:rPr lang="ru-RU" dirty="0" err="1" smtClean="0"/>
              <a:t>неповністю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рецесивного</a:t>
            </a:r>
            <a:r>
              <a:rPr lang="ru-RU" dirty="0" smtClean="0"/>
              <a:t> гена. У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проміжне</a:t>
            </a:r>
            <a:r>
              <a:rPr lang="ru-RU" dirty="0" smtClean="0"/>
              <a:t> </a:t>
            </a:r>
            <a:r>
              <a:rPr lang="ru-RU" dirty="0" err="1" smtClean="0"/>
              <a:t>спадкування</a:t>
            </a:r>
            <a:r>
              <a:rPr lang="ru-RU" dirty="0" smtClean="0"/>
              <a:t>, а у другому </a:t>
            </a:r>
            <a:r>
              <a:rPr lang="ru-RU" dirty="0" err="1" smtClean="0"/>
              <a:t>поколінні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за фенотипом та генотипом </a:t>
            </a:r>
            <a:r>
              <a:rPr lang="ru-RU" dirty="0" err="1" smtClean="0"/>
              <a:t>однаково</a:t>
            </a:r>
            <a:r>
              <a:rPr lang="ru-RU" dirty="0" smtClean="0"/>
              <a:t> - 1:2:1.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схрестити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запашного горошку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червоними</a:t>
            </a:r>
            <a:r>
              <a:rPr lang="ru-RU" dirty="0" smtClean="0"/>
              <a:t> та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, перше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матиме</a:t>
            </a:r>
            <a:r>
              <a:rPr lang="ru-RU" dirty="0" smtClean="0"/>
              <a:t> </a:t>
            </a:r>
            <a:r>
              <a:rPr lang="ru-RU" dirty="0" err="1" smtClean="0"/>
              <a:t>рожеві</a:t>
            </a:r>
            <a:r>
              <a:rPr lang="ru-RU" dirty="0" smtClean="0"/>
              <a:t> </a:t>
            </a:r>
            <a:r>
              <a:rPr lang="ru-RU" dirty="0" err="1" smtClean="0"/>
              <a:t>квітки.При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рожевими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) </a:t>
            </a:r>
            <a:r>
              <a:rPr lang="ru-RU" dirty="0" err="1" smtClean="0"/>
              <a:t>між</a:t>
            </a:r>
            <a:r>
              <a:rPr lang="ru-RU" dirty="0" smtClean="0"/>
              <a:t> собою у другому </a:t>
            </a:r>
            <a:r>
              <a:rPr lang="ru-RU" dirty="0" err="1" smtClean="0"/>
              <a:t>поколінні</a:t>
            </a:r>
            <a:r>
              <a:rPr lang="ru-RU" dirty="0" smtClean="0"/>
              <a:t> </a:t>
            </a:r>
            <a:r>
              <a:rPr lang="ru-RU" dirty="0" err="1" smtClean="0"/>
              <a:t>отримаємо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фенотипу 1:2:1.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гомозиготи</a:t>
            </a:r>
            <a:r>
              <a:rPr lang="ru-RU" dirty="0" smtClean="0"/>
              <a:t> (АА)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червоне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, </a:t>
            </a:r>
            <a:r>
              <a:rPr lang="ru-RU" dirty="0" err="1" smtClean="0"/>
              <a:t>гетерозиготи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) - </a:t>
            </a:r>
            <a:r>
              <a:rPr lang="ru-RU" dirty="0" err="1" smtClean="0"/>
              <a:t>рожеве</a:t>
            </a:r>
            <a:r>
              <a:rPr lang="ru-RU" dirty="0" smtClean="0"/>
              <a:t>, а </a:t>
            </a:r>
            <a:r>
              <a:rPr lang="ru-RU" dirty="0" err="1" smtClean="0"/>
              <a:t>рецесивні</a:t>
            </a:r>
            <a:r>
              <a:rPr lang="ru-RU" dirty="0" smtClean="0"/>
              <a:t> </a:t>
            </a:r>
            <a:r>
              <a:rPr lang="ru-RU" dirty="0" err="1" smtClean="0"/>
              <a:t>гомозиготи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) - </a:t>
            </a:r>
            <a:r>
              <a:rPr lang="ru-RU" dirty="0" err="1" smtClean="0"/>
              <a:t>біле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6084026"/>
            <a:ext cx="2736303" cy="773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6165304"/>
            <a:ext cx="751706" cy="46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6165304"/>
            <a:ext cx="3224825" cy="45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 генною дозою. </a:t>
            </a:r>
            <a:r>
              <a:rPr lang="ru-RU" dirty="0" err="1" smtClean="0"/>
              <a:t>Домінантний</a:t>
            </a:r>
            <a:r>
              <a:rPr lang="ru-RU" dirty="0" smtClean="0"/>
              <a:t> ген (А) </a:t>
            </a:r>
            <a:r>
              <a:rPr lang="ru-RU" dirty="0" err="1" smtClean="0"/>
              <a:t>детермінує</a:t>
            </a:r>
            <a:r>
              <a:rPr lang="ru-RU" dirty="0" smtClean="0"/>
              <a:t> синтез </a:t>
            </a:r>
            <a:r>
              <a:rPr lang="ru-RU" dirty="0" err="1" smtClean="0"/>
              <a:t>червоного</a:t>
            </a:r>
            <a:r>
              <a:rPr lang="ru-RU" dirty="0" smtClean="0"/>
              <a:t> </a:t>
            </a:r>
            <a:r>
              <a:rPr lang="ru-RU" dirty="0" err="1" smtClean="0"/>
              <a:t>пігменту</a:t>
            </a:r>
            <a:r>
              <a:rPr lang="ru-RU" dirty="0" smtClean="0"/>
              <a:t>, 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рецесивного</a:t>
            </a:r>
            <a:r>
              <a:rPr lang="ru-RU" dirty="0" smtClean="0"/>
              <a:t> </a:t>
            </a:r>
            <a:r>
              <a:rPr lang="ru-RU" dirty="0" err="1" smtClean="0"/>
              <a:t>алелю</a:t>
            </a:r>
            <a:r>
              <a:rPr lang="ru-RU" dirty="0" smtClean="0"/>
              <a:t> (а) </a:t>
            </a:r>
            <a:r>
              <a:rPr lang="ru-RU" dirty="0" err="1" smtClean="0"/>
              <a:t>пігмент</a:t>
            </a:r>
            <a:r>
              <a:rPr lang="ru-RU" dirty="0" smtClean="0"/>
              <a:t> не </a:t>
            </a:r>
            <a:r>
              <a:rPr lang="ru-RU" dirty="0" err="1" smtClean="0"/>
              <a:t>утворюється</a:t>
            </a:r>
            <a:r>
              <a:rPr lang="ru-RU" dirty="0" smtClean="0"/>
              <a:t> (</a:t>
            </a:r>
            <a:r>
              <a:rPr lang="ru-RU" dirty="0" err="1" smtClean="0"/>
              <a:t>гомозиготи</a:t>
            </a:r>
            <a:r>
              <a:rPr lang="ru-RU" dirty="0" smtClean="0"/>
              <a:t> </a:t>
            </a:r>
            <a:r>
              <a:rPr lang="ru-RU" dirty="0" err="1" smtClean="0"/>
              <a:t>аа</a:t>
            </a:r>
            <a:r>
              <a:rPr lang="ru-RU" dirty="0" smtClean="0"/>
              <a:t> – </a:t>
            </a:r>
            <a:r>
              <a:rPr lang="ru-RU" dirty="0" err="1" smtClean="0"/>
              <a:t>білі</a:t>
            </a:r>
            <a:r>
              <a:rPr lang="ru-RU" dirty="0" smtClean="0"/>
              <a:t>). У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 (АА) два </a:t>
            </a:r>
            <a:r>
              <a:rPr lang="ru-RU" dirty="0" err="1" smtClean="0"/>
              <a:t>активні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детермінують</a:t>
            </a:r>
            <a:r>
              <a:rPr lang="ru-RU" dirty="0" smtClean="0"/>
              <a:t> синтез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пігменту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забарвлені</a:t>
            </a:r>
            <a:r>
              <a:rPr lang="ru-RU" dirty="0" smtClean="0"/>
              <a:t> </a:t>
            </a:r>
            <a:r>
              <a:rPr lang="ru-RU" dirty="0" err="1" smtClean="0"/>
              <a:t>червоні</a:t>
            </a:r>
            <a:r>
              <a:rPr lang="ru-RU" dirty="0" smtClean="0"/>
              <a:t> </a:t>
            </a:r>
            <a:r>
              <a:rPr lang="ru-RU" dirty="0" err="1" smtClean="0"/>
              <a:t>квітки</a:t>
            </a:r>
            <a:r>
              <a:rPr lang="ru-RU" dirty="0" smtClean="0"/>
              <a:t>. </a:t>
            </a:r>
            <a:r>
              <a:rPr lang="ru-RU" dirty="0" err="1" smtClean="0"/>
              <a:t>Гетерозиготи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один </a:t>
            </a:r>
            <a:r>
              <a:rPr lang="ru-RU" dirty="0" err="1" smtClean="0"/>
              <a:t>активний</a:t>
            </a:r>
            <a:r>
              <a:rPr lang="ru-RU" dirty="0" smtClean="0"/>
              <a:t> ген (А), у них </a:t>
            </a:r>
            <a:r>
              <a:rPr lang="ru-RU" dirty="0" err="1" smtClean="0"/>
              <a:t>виробляється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пігменту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 буде </a:t>
            </a:r>
            <a:r>
              <a:rPr lang="ru-RU" dirty="0" err="1" smtClean="0"/>
              <a:t>блідо-червоне</a:t>
            </a:r>
            <a:r>
              <a:rPr lang="ru-RU" dirty="0" smtClean="0"/>
              <a:t> (</a:t>
            </a:r>
            <a:r>
              <a:rPr lang="ru-RU" dirty="0" err="1" smtClean="0"/>
              <a:t>рожеве</a:t>
            </a:r>
            <a:r>
              <a:rPr lang="ru-RU" dirty="0" smtClean="0"/>
              <a:t>). При </a:t>
            </a:r>
            <a:r>
              <a:rPr lang="ru-RU" dirty="0" err="1" smtClean="0"/>
              <a:t>наддомінуванні</a:t>
            </a:r>
            <a:r>
              <a:rPr lang="ru-RU" dirty="0" smtClean="0"/>
              <a:t> </a:t>
            </a:r>
            <a:r>
              <a:rPr lang="ru-RU" dirty="0" err="1" smtClean="0"/>
              <a:t>домінантій</a:t>
            </a:r>
            <a:r>
              <a:rPr lang="ru-RU" dirty="0" smtClean="0"/>
              <a:t> ген у гетерозиготному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проявляє</a:t>
            </a:r>
            <a:r>
              <a:rPr lang="ru-RU" dirty="0" smtClean="0"/>
              <a:t> себе </a:t>
            </a:r>
            <a:r>
              <a:rPr lang="ru-RU" dirty="0" err="1" smtClean="0"/>
              <a:t>сильніше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гомозиготному. У мухи </a:t>
            </a:r>
            <a:r>
              <a:rPr lang="ru-RU" dirty="0" err="1" smtClean="0"/>
              <a:t>дрозофіли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рецесивний</a:t>
            </a:r>
            <a:r>
              <a:rPr lang="ru-RU" dirty="0" smtClean="0"/>
              <a:t> </a:t>
            </a:r>
            <a:r>
              <a:rPr lang="ru-RU" dirty="0" err="1" smtClean="0"/>
              <a:t>летальний</a:t>
            </a:r>
            <a:r>
              <a:rPr lang="ru-RU" dirty="0" smtClean="0"/>
              <a:t> ген (а) - </a:t>
            </a:r>
            <a:r>
              <a:rPr lang="ru-RU" dirty="0" err="1" smtClean="0"/>
              <a:t>гомозиготи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) гинуть. Мухи, </a:t>
            </a:r>
            <a:r>
              <a:rPr lang="ru-RU" dirty="0" err="1" smtClean="0"/>
              <a:t>гомозиготні</a:t>
            </a:r>
            <a:r>
              <a:rPr lang="ru-RU" dirty="0" smtClean="0"/>
              <a:t> за геном А (АА),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нормальну</a:t>
            </a:r>
            <a:r>
              <a:rPr lang="ru-RU" dirty="0" smtClean="0"/>
              <a:t> </a:t>
            </a:r>
            <a:r>
              <a:rPr lang="ru-RU" dirty="0" err="1" smtClean="0"/>
              <a:t>життєздатність</a:t>
            </a:r>
            <a:r>
              <a:rPr lang="ru-RU" dirty="0" smtClean="0"/>
              <a:t>, а </a:t>
            </a:r>
            <a:r>
              <a:rPr lang="ru-RU" dirty="0" err="1" smtClean="0"/>
              <a:t>гетерозиготи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) </a:t>
            </a:r>
            <a:r>
              <a:rPr lang="ru-RU" dirty="0" err="1" smtClean="0"/>
              <a:t>живуть</a:t>
            </a:r>
            <a:r>
              <a:rPr lang="ru-RU" dirty="0" smtClean="0"/>
              <a:t> </a:t>
            </a:r>
            <a:r>
              <a:rPr lang="ru-RU" dirty="0" err="1" smtClean="0"/>
              <a:t>довше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плідніші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гомозиготи</a:t>
            </a:r>
            <a:r>
              <a:rPr lang="ru-RU" dirty="0" smtClean="0"/>
              <a:t>.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 </a:t>
            </a:r>
            <a:r>
              <a:rPr lang="ru-RU" dirty="0" err="1" smtClean="0"/>
              <a:t>взаємодією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генної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996952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кодомінуванні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алельної</a:t>
            </a:r>
            <a:r>
              <a:rPr lang="ru-RU" dirty="0" smtClean="0"/>
              <a:t> </a:t>
            </a:r>
            <a:r>
              <a:rPr lang="ru-RU" dirty="0" smtClean="0"/>
              <a:t>пари </a:t>
            </a:r>
            <a:r>
              <a:rPr lang="ru-RU" dirty="0" err="1" smtClean="0"/>
              <a:t>рівнозначні</a:t>
            </a:r>
            <a:r>
              <a:rPr lang="ru-RU" dirty="0" smtClean="0"/>
              <a:t>, </a:t>
            </a:r>
            <a:r>
              <a:rPr lang="ru-RU" dirty="0" err="1" smtClean="0"/>
              <a:t>жоден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них не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; </a:t>
            </a:r>
            <a:r>
              <a:rPr lang="ru-RU" dirty="0" err="1" smtClean="0"/>
              <a:t>якщо</a:t>
            </a:r>
            <a:r>
              <a:rPr lang="ru-RU" dirty="0" smtClean="0"/>
              <a:t> вони </a:t>
            </a:r>
            <a:r>
              <a:rPr lang="ru-RU" dirty="0" err="1" smtClean="0"/>
              <a:t>обоє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генотипі</a:t>
            </a:r>
            <a:r>
              <a:rPr lang="ru-RU" dirty="0" smtClean="0"/>
              <a:t>, то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виявляють</a:t>
            </a:r>
            <a:r>
              <a:rPr lang="ru-RU" dirty="0" smtClean="0"/>
              <a:t> свою </a:t>
            </a:r>
            <a:r>
              <a:rPr lang="ru-RU" dirty="0" err="1" smtClean="0"/>
              <a:t>дію</a:t>
            </a:r>
            <a:r>
              <a:rPr lang="ru-RU" dirty="0" smtClean="0"/>
              <a:t>. </a:t>
            </a:r>
            <a:r>
              <a:rPr lang="ru-RU" dirty="0" err="1" smtClean="0"/>
              <a:t>Типовим</a:t>
            </a:r>
            <a:r>
              <a:rPr lang="ru-RU" dirty="0" smtClean="0"/>
              <a:t> прикладом </a:t>
            </a:r>
            <a:r>
              <a:rPr lang="ru-RU" dirty="0" err="1" smtClean="0"/>
              <a:t>кодомінування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за </a:t>
            </a:r>
            <a:r>
              <a:rPr lang="ru-RU" dirty="0" err="1" smtClean="0"/>
              <a:t>АВО-системою</a:t>
            </a:r>
            <a:r>
              <a:rPr lang="ru-RU" dirty="0" smtClean="0"/>
              <a:t> (</a:t>
            </a:r>
            <a:r>
              <a:rPr lang="ru-RU" dirty="0" err="1" smtClean="0"/>
              <a:t>група</a:t>
            </a:r>
            <a:r>
              <a:rPr lang="ru-RU" dirty="0" smtClean="0"/>
              <a:t> АВ) та </a:t>
            </a:r>
            <a:r>
              <a:rPr lang="en-US" dirty="0" smtClean="0"/>
              <a:t>MN-</a:t>
            </a:r>
            <a:r>
              <a:rPr lang="ru-RU" dirty="0" smtClean="0"/>
              <a:t>системою (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en-US" dirty="0" smtClean="0"/>
              <a:t>MN).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за </a:t>
            </a:r>
            <a:r>
              <a:rPr lang="ru-RU" dirty="0" err="1" smtClean="0"/>
              <a:t>АВО-системою</a:t>
            </a:r>
            <a:r>
              <a:rPr lang="ru-RU" dirty="0" smtClean="0"/>
              <a:t> </a:t>
            </a:r>
            <a:r>
              <a:rPr lang="ru-RU" dirty="0" err="1" smtClean="0"/>
              <a:t>обумовлені</a:t>
            </a:r>
            <a:r>
              <a:rPr lang="ru-RU" dirty="0" smtClean="0"/>
              <a:t> </a:t>
            </a:r>
            <a:r>
              <a:rPr lang="ru-RU" dirty="0" err="1" smtClean="0"/>
              <a:t>успадкуванням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одного гена: </a:t>
            </a:r>
            <a:r>
              <a:rPr lang="en-US" dirty="0" smtClean="0"/>
              <a:t>J°, JA </a:t>
            </a:r>
            <a:r>
              <a:rPr lang="ru-RU" dirty="0" smtClean="0"/>
              <a:t>та </a:t>
            </a:r>
            <a:r>
              <a:rPr lang="en-US" dirty="0" smtClean="0"/>
              <a:t>JB (</a:t>
            </a:r>
            <a:r>
              <a:rPr lang="ru-RU" dirty="0" smtClean="0"/>
              <a:t>приклад </a:t>
            </a:r>
            <a:r>
              <a:rPr lang="ru-RU" dirty="0" err="1" smtClean="0"/>
              <a:t>множинного</a:t>
            </a:r>
            <a:r>
              <a:rPr lang="ru-RU" dirty="0" smtClean="0"/>
              <a:t> </a:t>
            </a:r>
            <a:r>
              <a:rPr lang="ru-RU" dirty="0" err="1" smtClean="0"/>
              <a:t>алелізму</a:t>
            </a:r>
            <a:r>
              <a:rPr lang="ru-RU" dirty="0" smtClean="0"/>
              <a:t>, див. </a:t>
            </a:r>
            <a:r>
              <a:rPr lang="ru-RU" dirty="0" err="1" smtClean="0"/>
              <a:t>нижче</a:t>
            </a:r>
            <a:r>
              <a:rPr lang="ru-RU" dirty="0" smtClean="0"/>
              <a:t>). При </a:t>
            </a:r>
            <a:r>
              <a:rPr lang="ru-RU" dirty="0" err="1" smtClean="0"/>
              <a:t>цьому</a:t>
            </a:r>
            <a:r>
              <a:rPr lang="ru-RU" dirty="0" smtClean="0"/>
              <a:t> 1(0)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обумовлена</a:t>
            </a:r>
            <a:r>
              <a:rPr lang="ru-RU" dirty="0" smtClean="0"/>
              <a:t> ​​</a:t>
            </a:r>
            <a:r>
              <a:rPr lang="ru-RU" dirty="0" err="1" smtClean="0"/>
              <a:t>рецесивним</a:t>
            </a:r>
            <a:r>
              <a:rPr lang="ru-RU" dirty="0" smtClean="0"/>
              <a:t> геном </a:t>
            </a:r>
            <a:r>
              <a:rPr lang="en-US" dirty="0" smtClean="0"/>
              <a:t>J°, </a:t>
            </a:r>
            <a:r>
              <a:rPr lang="uk-UA" dirty="0" smtClean="0"/>
              <a:t>2</a:t>
            </a:r>
            <a:r>
              <a:rPr lang="en-US" dirty="0" smtClean="0"/>
              <a:t>(A</a:t>
            </a:r>
            <a:r>
              <a:rPr lang="en-US" dirty="0" smtClean="0"/>
              <a:t>) - </a:t>
            </a:r>
            <a:r>
              <a:rPr lang="ru-RU" dirty="0" smtClean="0"/>
              <a:t>геном </a:t>
            </a:r>
            <a:r>
              <a:rPr lang="en-US" dirty="0" smtClean="0"/>
              <a:t>JA, </a:t>
            </a:r>
            <a:r>
              <a:rPr lang="ru-RU" dirty="0" smtClean="0"/>
              <a:t>3(В</a:t>
            </a:r>
            <a:r>
              <a:rPr lang="ru-RU" dirty="0" smtClean="0"/>
              <a:t>) - геном </a:t>
            </a:r>
            <a:r>
              <a:rPr lang="en-US" dirty="0" smtClean="0"/>
              <a:t>JB, IV (AB) - </a:t>
            </a:r>
            <a:r>
              <a:rPr lang="ru-RU" dirty="0" smtClean="0"/>
              <a:t>генами </a:t>
            </a:r>
            <a:r>
              <a:rPr lang="en-US" dirty="0" smtClean="0"/>
              <a:t>JA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JB </a:t>
            </a:r>
            <a:r>
              <a:rPr lang="ru-RU" dirty="0" err="1" smtClean="0"/>
              <a:t>одночасно</a:t>
            </a:r>
            <a:r>
              <a:rPr lang="ru-RU" dirty="0" smtClean="0"/>
              <a:t>. </a:t>
            </a:r>
            <a:r>
              <a:rPr lang="ru-RU" dirty="0" err="1" smtClean="0"/>
              <a:t>Рецесивний</a:t>
            </a:r>
            <a:r>
              <a:rPr lang="ru-RU" dirty="0" smtClean="0"/>
              <a:t> ген </a:t>
            </a:r>
            <a:r>
              <a:rPr lang="en-US" dirty="0" smtClean="0"/>
              <a:t>J0 </a:t>
            </a:r>
            <a:r>
              <a:rPr lang="ru-RU" dirty="0" smtClean="0"/>
              <a:t>не </a:t>
            </a:r>
            <a:r>
              <a:rPr lang="ru-RU" dirty="0" err="1" smtClean="0"/>
              <a:t>детермінує</a:t>
            </a:r>
            <a:r>
              <a:rPr lang="ru-RU" dirty="0" smtClean="0"/>
              <a:t> синтез </a:t>
            </a:r>
            <a:r>
              <a:rPr lang="ru-RU" dirty="0" err="1" smtClean="0"/>
              <a:t>специфічних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(</a:t>
            </a:r>
            <a:r>
              <a:rPr lang="ru-RU" dirty="0" err="1" smtClean="0"/>
              <a:t>антигенів</a:t>
            </a:r>
            <a:r>
              <a:rPr lang="ru-RU" dirty="0" smtClean="0"/>
              <a:t>) в </a:t>
            </a:r>
            <a:r>
              <a:rPr lang="ru-RU" dirty="0" err="1" smtClean="0"/>
              <a:t>еритроцитах</a:t>
            </a:r>
            <a:r>
              <a:rPr lang="ru-RU" dirty="0" smtClean="0"/>
              <a:t>. Ген </a:t>
            </a:r>
            <a:r>
              <a:rPr lang="en-US" dirty="0" smtClean="0"/>
              <a:t>JA </a:t>
            </a:r>
            <a:r>
              <a:rPr lang="ru-RU" dirty="0" err="1" smtClean="0"/>
              <a:t>домінантний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гена </a:t>
            </a:r>
            <a:r>
              <a:rPr lang="en-US" dirty="0" smtClean="0"/>
              <a:t>J0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детермінує</a:t>
            </a:r>
            <a:r>
              <a:rPr lang="ru-RU" dirty="0" smtClean="0"/>
              <a:t> синтез в </a:t>
            </a:r>
            <a:r>
              <a:rPr lang="ru-RU" dirty="0" err="1" smtClean="0"/>
              <a:t>еритроцитах</a:t>
            </a:r>
            <a:r>
              <a:rPr lang="ru-RU" dirty="0" smtClean="0"/>
              <a:t> антигену А. Ген </a:t>
            </a:r>
            <a:r>
              <a:rPr lang="en-US" dirty="0" smtClean="0"/>
              <a:t>JB </a:t>
            </a:r>
            <a:r>
              <a:rPr lang="ru-RU" dirty="0" err="1" smtClean="0"/>
              <a:t>домінантний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гена </a:t>
            </a:r>
            <a:r>
              <a:rPr lang="en-US" dirty="0" smtClean="0"/>
              <a:t>J0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детермінує</a:t>
            </a:r>
            <a:r>
              <a:rPr lang="ru-RU" dirty="0" smtClean="0"/>
              <a:t> синтез в </a:t>
            </a:r>
            <a:r>
              <a:rPr lang="ru-RU" dirty="0" err="1" smtClean="0"/>
              <a:t>еритроцитах</a:t>
            </a:r>
            <a:r>
              <a:rPr lang="ru-RU" dirty="0" smtClean="0"/>
              <a:t> антигену В. </a:t>
            </a:r>
            <a:r>
              <a:rPr lang="ru-RU" dirty="0" err="1" smtClean="0"/>
              <a:t>Одночасна</a:t>
            </a:r>
            <a:r>
              <a:rPr lang="ru-RU" dirty="0" smtClean="0"/>
              <a:t> </a:t>
            </a:r>
            <a:r>
              <a:rPr lang="ru-RU" dirty="0" err="1" smtClean="0"/>
              <a:t>присутність</a:t>
            </a:r>
            <a:r>
              <a:rPr lang="ru-RU" dirty="0" smtClean="0"/>
              <a:t> в </a:t>
            </a:r>
            <a:r>
              <a:rPr lang="ru-RU" dirty="0" err="1" smtClean="0"/>
              <a:t>еритроцитах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en-US" dirty="0" smtClean="0"/>
              <a:t>JA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JB </a:t>
            </a:r>
            <a:r>
              <a:rPr lang="ru-RU" dirty="0" err="1" smtClean="0"/>
              <a:t>обумовлює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в них </a:t>
            </a:r>
            <a:r>
              <a:rPr lang="ru-RU" dirty="0" smtClean="0"/>
              <a:t>антигену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). Таким чином,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en-US" dirty="0" smtClean="0"/>
              <a:t>JA </a:t>
            </a:r>
            <a:r>
              <a:rPr lang="ru-RU" dirty="0" smtClean="0"/>
              <a:t>та </a:t>
            </a:r>
            <a:r>
              <a:rPr lang="en-US" dirty="0" smtClean="0"/>
              <a:t>JB </a:t>
            </a:r>
            <a:r>
              <a:rPr lang="ru-RU" dirty="0" smtClean="0"/>
              <a:t>не </a:t>
            </a:r>
            <a:r>
              <a:rPr lang="ru-RU" dirty="0" err="1" smtClean="0"/>
              <a:t>пригнічують</a:t>
            </a:r>
            <a:r>
              <a:rPr lang="ru-RU" dirty="0" smtClean="0"/>
              <a:t> один одного. 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рівноцінними</a:t>
            </a:r>
            <a:r>
              <a:rPr lang="ru-RU" dirty="0" smtClean="0"/>
              <a:t> - </a:t>
            </a:r>
            <a:r>
              <a:rPr lang="ru-RU" dirty="0" err="1" smtClean="0"/>
              <a:t>кодомінантними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Кодомінування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наслідуванні</a:t>
            </a:r>
            <a:r>
              <a:rPr lang="ru-RU" sz="1600" dirty="0" smtClean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крові</a:t>
            </a:r>
            <a:r>
              <a:rPr lang="ru-RU" sz="1600" dirty="0" smtClean="0"/>
              <a:t> у </a:t>
            </a:r>
            <a:r>
              <a:rPr lang="ru-RU" sz="1600" dirty="0" err="1" smtClean="0"/>
              <a:t>системі</a:t>
            </a:r>
            <a:r>
              <a:rPr lang="ru-RU" sz="1600" dirty="0" smtClean="0"/>
              <a:t> </a:t>
            </a:r>
            <a:r>
              <a:rPr lang="en-US" sz="1600" dirty="0" smtClean="0"/>
              <a:t>MN. </a:t>
            </a:r>
            <a:r>
              <a:rPr lang="ru-RU" sz="1600" dirty="0" err="1" smtClean="0"/>
              <a:t>Ця</a:t>
            </a:r>
            <a:r>
              <a:rPr lang="ru-RU" sz="1600" dirty="0" smtClean="0"/>
              <a:t> система </a:t>
            </a:r>
            <a:r>
              <a:rPr lang="ru-RU" sz="1600" dirty="0" err="1" smtClean="0"/>
              <a:t>обумовлена</a:t>
            </a:r>
            <a:r>
              <a:rPr lang="ru-RU" sz="1600" dirty="0" smtClean="0"/>
              <a:t> ​​</a:t>
            </a:r>
            <a:r>
              <a:rPr lang="ru-RU" sz="1600" dirty="0" err="1" smtClean="0"/>
              <a:t>наявністю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алелів</a:t>
            </a:r>
            <a:r>
              <a:rPr lang="ru-RU" sz="1600" dirty="0" smtClean="0"/>
              <a:t> - </a:t>
            </a:r>
            <a:r>
              <a:rPr lang="en-US" sz="1600" dirty="0" smtClean="0"/>
              <a:t>LM </a:t>
            </a:r>
            <a:r>
              <a:rPr lang="ru-RU" sz="1600" dirty="0" smtClean="0"/>
              <a:t>та </a:t>
            </a:r>
            <a:r>
              <a:rPr lang="en-US" sz="1600" dirty="0" smtClean="0"/>
              <a:t>LN. </a:t>
            </a:r>
            <a:r>
              <a:rPr lang="ru-RU" sz="1600" dirty="0" smtClean="0"/>
              <a:t>Ген </a:t>
            </a:r>
            <a:r>
              <a:rPr lang="en-US" sz="1600" dirty="0" smtClean="0"/>
              <a:t>LM </a:t>
            </a:r>
            <a:r>
              <a:rPr lang="ru-RU" sz="1600" dirty="0" err="1" smtClean="0"/>
              <a:t>обумовлює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наявність</a:t>
            </a:r>
            <a:r>
              <a:rPr lang="ru-RU" sz="1600" dirty="0" smtClean="0"/>
              <a:t> в </a:t>
            </a:r>
            <a:r>
              <a:rPr lang="ru-RU" sz="1600" dirty="0" err="1" smtClean="0"/>
              <a:t>еритроцитах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антигену М(</a:t>
            </a:r>
            <a:r>
              <a:rPr lang="ru-RU" sz="1600" dirty="0" err="1" smtClean="0"/>
              <a:t>група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крові</a:t>
            </a:r>
            <a:r>
              <a:rPr lang="ru-RU" sz="1600" dirty="0" smtClean="0"/>
              <a:t> М), а ген </a:t>
            </a:r>
            <a:r>
              <a:rPr lang="en-US" sz="1600" dirty="0" smtClean="0"/>
              <a:t>LN - </a:t>
            </a:r>
            <a:r>
              <a:rPr lang="ru-RU" sz="1600" dirty="0" smtClean="0"/>
              <a:t>антигену </a:t>
            </a:r>
            <a:r>
              <a:rPr lang="en-US" sz="1600" dirty="0" smtClean="0"/>
              <a:t>N (</a:t>
            </a:r>
            <a:r>
              <a:rPr lang="ru-RU" sz="1600" dirty="0" err="1" smtClean="0"/>
              <a:t>група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крові</a:t>
            </a:r>
            <a:r>
              <a:rPr lang="ru-RU" sz="1600" dirty="0" smtClean="0"/>
              <a:t> </a:t>
            </a:r>
            <a:r>
              <a:rPr lang="en-US" sz="1600" dirty="0" smtClean="0"/>
              <a:t>N). </a:t>
            </a:r>
            <a:r>
              <a:rPr lang="ru-RU" sz="1600" dirty="0" err="1" smtClean="0"/>
              <a:t>Одночасна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присутність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генотипі</a:t>
            </a:r>
            <a:r>
              <a:rPr lang="ru-RU" sz="1600" dirty="0" smtClean="0"/>
              <a:t> </a:t>
            </a:r>
            <a:r>
              <a:rPr lang="ru-RU" sz="1600" dirty="0" err="1" smtClean="0"/>
              <a:t>обох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алелей</a:t>
            </a:r>
            <a:r>
              <a:rPr lang="ru-RU" sz="1600" dirty="0" smtClean="0"/>
              <a:t> </a:t>
            </a:r>
            <a:r>
              <a:rPr lang="ru-RU" sz="1600" dirty="0" err="1" smtClean="0"/>
              <a:t>обумовлює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наявність</a:t>
            </a:r>
            <a:r>
              <a:rPr lang="ru-RU" sz="1600" dirty="0" smtClean="0"/>
              <a:t> в </a:t>
            </a:r>
            <a:r>
              <a:rPr lang="ru-RU" sz="1600" dirty="0" err="1" smtClean="0"/>
              <a:t>еритроцитах</a:t>
            </a:r>
            <a:r>
              <a:rPr lang="ru-RU" sz="1600" dirty="0" smtClean="0"/>
              <a:t> </a:t>
            </a:r>
            <a:r>
              <a:rPr lang="ru-RU" sz="1600" dirty="0" err="1" smtClean="0"/>
              <a:t>обох</a:t>
            </a:r>
            <a:r>
              <a:rPr lang="ru-RU" sz="1600" dirty="0" smtClean="0"/>
              <a:t> </a:t>
            </a:r>
            <a:r>
              <a:rPr lang="ru-RU" sz="1600" dirty="0" err="1" smtClean="0"/>
              <a:t>антигенів</a:t>
            </a:r>
            <a:r>
              <a:rPr lang="ru-RU" sz="1600" dirty="0" smtClean="0"/>
              <a:t> М та </a:t>
            </a:r>
            <a:r>
              <a:rPr lang="en-US" sz="1600" dirty="0" smtClean="0"/>
              <a:t>N (</a:t>
            </a:r>
            <a:r>
              <a:rPr lang="ru-RU" sz="1600" dirty="0" err="1" smtClean="0"/>
              <a:t>група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крові</a:t>
            </a:r>
            <a:r>
              <a:rPr lang="ru-RU" sz="1600" dirty="0" smtClean="0"/>
              <a:t> </a:t>
            </a:r>
            <a:r>
              <a:rPr lang="en-US" sz="1600" dirty="0" smtClean="0"/>
              <a:t>MN). </a:t>
            </a:r>
            <a:r>
              <a:rPr lang="ru-RU" sz="1600" dirty="0" err="1" smtClean="0"/>
              <a:t>Своєрідні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внутрішньоалельні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спостерігаються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випадках</a:t>
            </a:r>
            <a:r>
              <a:rPr lang="ru-RU" sz="1600" dirty="0" smtClean="0"/>
              <a:t> </a:t>
            </a:r>
            <a:r>
              <a:rPr lang="ru-RU" sz="1600" dirty="0" err="1" smtClean="0"/>
              <a:t>множинних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алелів</a:t>
            </a:r>
            <a:r>
              <a:rPr lang="ru-RU" sz="1600" dirty="0" smtClean="0"/>
              <a:t>. </a:t>
            </a:r>
            <a:r>
              <a:rPr lang="ru-RU" sz="1600" dirty="0" err="1" smtClean="0"/>
              <a:t>Множинними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представлені</a:t>
            </a:r>
            <a:r>
              <a:rPr lang="ru-RU" sz="1600" dirty="0" smtClean="0"/>
              <a:t> у </a:t>
            </a:r>
            <a:r>
              <a:rPr lang="ru-RU" sz="1600" dirty="0" err="1" smtClean="0"/>
              <a:t>популяції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двома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алельними</a:t>
            </a:r>
            <a:r>
              <a:rPr lang="ru-RU" sz="1600" dirty="0" smtClean="0"/>
              <a:t> станами. Вони </a:t>
            </a:r>
            <a:r>
              <a:rPr lang="ru-RU" sz="1600" dirty="0" err="1" smtClean="0"/>
              <a:t>виникають</a:t>
            </a:r>
            <a:r>
              <a:rPr lang="ru-RU" sz="1600" dirty="0" smtClean="0"/>
              <a:t>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багаторазового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мутування</a:t>
            </a:r>
            <a:r>
              <a:rPr lang="ru-RU" sz="1600" dirty="0" smtClean="0"/>
              <a:t> одного </a:t>
            </a:r>
            <a:r>
              <a:rPr lang="ru-RU" sz="1600" dirty="0" err="1" smtClean="0"/>
              <a:t>і</a:t>
            </a:r>
            <a:r>
              <a:rPr lang="ru-RU" sz="1600" dirty="0" smtClean="0"/>
              <a:t> того ж локусу </a:t>
            </a:r>
            <a:r>
              <a:rPr lang="ru-RU" sz="1600" dirty="0" err="1" smtClean="0"/>
              <a:t>хромосоми</a:t>
            </a:r>
            <a:r>
              <a:rPr lang="ru-RU" sz="1600" dirty="0" smtClean="0"/>
              <a:t>. У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випадках</a:t>
            </a:r>
            <a:r>
              <a:rPr lang="ru-RU" sz="1600" dirty="0" smtClean="0"/>
              <a:t>, </a:t>
            </a:r>
            <a:r>
              <a:rPr lang="ru-RU" sz="1600" dirty="0" err="1" smtClean="0"/>
              <a:t>крім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, </a:t>
            </a:r>
            <a:r>
              <a:rPr lang="ru-RU" sz="1600" dirty="0" err="1" smtClean="0"/>
              <a:t>з'являються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проміжні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по </a:t>
            </a:r>
            <a:r>
              <a:rPr lang="ru-RU" sz="1600" dirty="0" err="1" smtClean="0"/>
              <a:t>відношенню</a:t>
            </a:r>
            <a:r>
              <a:rPr lang="ru-RU" sz="1600" dirty="0" smtClean="0"/>
              <a:t> до </a:t>
            </a:r>
            <a:r>
              <a:rPr lang="ru-RU" sz="1600" dirty="0" err="1" smtClean="0"/>
              <a:t>домінантного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поводяться</a:t>
            </a:r>
            <a:r>
              <a:rPr lang="ru-RU" sz="1600" dirty="0" smtClean="0"/>
              <a:t> як </a:t>
            </a:r>
            <a:r>
              <a:rPr lang="ru-RU" sz="1600" dirty="0" err="1" smtClean="0"/>
              <a:t>рецесивні</a:t>
            </a:r>
            <a:r>
              <a:rPr lang="ru-RU" sz="1600" dirty="0" smtClean="0"/>
              <a:t>, а </a:t>
            </a:r>
            <a:r>
              <a:rPr lang="ru-RU" sz="1600" dirty="0" err="1" smtClean="0"/>
              <a:t>стосовно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рецесивного</a:t>
            </a:r>
            <a:r>
              <a:rPr lang="ru-RU" sz="1600" dirty="0" smtClean="0"/>
              <a:t> — як </a:t>
            </a:r>
            <a:r>
              <a:rPr lang="ru-RU" sz="1600" dirty="0" err="1" smtClean="0"/>
              <a:t>домінантні</a:t>
            </a:r>
            <a:r>
              <a:rPr lang="ru-RU" sz="1600" dirty="0" smtClean="0"/>
              <a:t>. У </a:t>
            </a:r>
            <a:r>
              <a:rPr lang="ru-RU" sz="1600" dirty="0" err="1" smtClean="0"/>
              <a:t>кроликів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суцільна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темне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вовни</a:t>
            </a:r>
            <a:r>
              <a:rPr lang="ru-RU" sz="1600" dirty="0" smtClean="0"/>
              <a:t> </a:t>
            </a:r>
            <a:r>
              <a:rPr lang="ru-RU" sz="1600" dirty="0" err="1" smtClean="0"/>
              <a:t>обумовлена</a:t>
            </a:r>
            <a:r>
              <a:rPr lang="ru-RU" sz="1600" dirty="0" smtClean="0"/>
              <a:t> ​​</a:t>
            </a:r>
            <a:r>
              <a:rPr lang="ru-RU" sz="1600" dirty="0" err="1" smtClean="0"/>
              <a:t>домінантним</a:t>
            </a:r>
            <a:r>
              <a:rPr lang="ru-RU" sz="1600" dirty="0" smtClean="0"/>
              <a:t> геном А, </a:t>
            </a:r>
            <a:r>
              <a:rPr lang="ru-RU" sz="1600" dirty="0" err="1" smtClean="0"/>
              <a:t>тварини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білою</a:t>
            </a:r>
            <a:r>
              <a:rPr lang="ru-RU" sz="1600" dirty="0" smtClean="0"/>
              <a:t> </a:t>
            </a:r>
            <a:r>
              <a:rPr lang="ru-RU" sz="1600" dirty="0" err="1" smtClean="0"/>
              <a:t>вовною</a:t>
            </a:r>
            <a:r>
              <a:rPr lang="ru-RU" sz="1600" dirty="0" smtClean="0"/>
              <a:t> </a:t>
            </a:r>
            <a:r>
              <a:rPr lang="ru-RU" sz="1600" dirty="0" smtClean="0"/>
              <a:t>– </a:t>
            </a:r>
            <a:r>
              <a:rPr lang="ru-RU" sz="1600" dirty="0" err="1" smtClean="0"/>
              <a:t>гомозиготи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рецесивні</a:t>
            </a:r>
            <a:r>
              <a:rPr lang="ru-RU" sz="1600" dirty="0" smtClean="0"/>
              <a:t> </a:t>
            </a:r>
            <a:r>
              <a:rPr lang="ru-RU" sz="1600" dirty="0" smtClean="0"/>
              <a:t>(</a:t>
            </a:r>
            <a:r>
              <a:rPr lang="ru-RU" sz="1600" dirty="0" err="1" smtClean="0"/>
              <a:t>аа</a:t>
            </a:r>
            <a:r>
              <a:rPr lang="ru-RU" sz="1600" dirty="0" smtClean="0"/>
              <a:t>). </a:t>
            </a:r>
            <a:r>
              <a:rPr lang="ru-RU" sz="1600" dirty="0" err="1" smtClean="0"/>
              <a:t>Суцільне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сіре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шиншилове</a:t>
            </a:r>
            <a:r>
              <a:rPr lang="ru-RU" sz="1600" dirty="0" smtClean="0"/>
              <a:t>) </a:t>
            </a:r>
            <a:r>
              <a:rPr lang="ru-RU" sz="1600" dirty="0" err="1" smtClean="0"/>
              <a:t>проявляється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гомозиготних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організмів</a:t>
            </a:r>
            <a:r>
              <a:rPr lang="ru-RU" sz="1600" dirty="0" smtClean="0"/>
              <a:t> за геном </a:t>
            </a:r>
            <a:r>
              <a:rPr lang="en-US" sz="1600" dirty="0" smtClean="0"/>
              <a:t>ach,</a:t>
            </a:r>
            <a:r>
              <a:rPr lang="ru-RU" sz="1600" dirty="0" smtClean="0"/>
              <a:t>а </a:t>
            </a:r>
            <a:r>
              <a:rPr lang="ru-RU" sz="1600" dirty="0" err="1" smtClean="0"/>
              <a:t>гімалайська</a:t>
            </a:r>
            <a:r>
              <a:rPr lang="ru-RU" sz="1600" dirty="0" smtClean="0"/>
              <a:t> (</a:t>
            </a:r>
            <a:r>
              <a:rPr lang="ru-RU" sz="1600" dirty="0" err="1" smtClean="0"/>
              <a:t>основна</a:t>
            </a:r>
            <a:r>
              <a:rPr lang="ru-RU" sz="1600" dirty="0" smtClean="0"/>
              <a:t> масть </a:t>
            </a:r>
            <a:r>
              <a:rPr lang="ru-RU" sz="1600" dirty="0" err="1" smtClean="0"/>
              <a:t>біла</a:t>
            </a:r>
            <a:r>
              <a:rPr lang="ru-RU" sz="1600" dirty="0" smtClean="0"/>
              <a:t>, а </a:t>
            </a:r>
            <a:r>
              <a:rPr lang="ru-RU" sz="1600" dirty="0" err="1" smtClean="0"/>
              <a:t>кінчики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вух,лап</a:t>
            </a:r>
            <a:r>
              <a:rPr lang="ru-RU" sz="1600" dirty="0" smtClean="0"/>
              <a:t>, хвоста </a:t>
            </a:r>
            <a:r>
              <a:rPr lang="ru-RU" sz="1600" dirty="0" err="1" smtClean="0"/>
              <a:t>і</a:t>
            </a:r>
            <a:r>
              <a:rPr lang="ru-RU" sz="1600" dirty="0" smtClean="0"/>
              <a:t> носа </a:t>
            </a:r>
            <a:r>
              <a:rPr lang="ru-RU" sz="1600" dirty="0" err="1" smtClean="0"/>
              <a:t>пофарбовані</a:t>
            </a:r>
            <a:r>
              <a:rPr lang="ru-RU" sz="1600" dirty="0" smtClean="0"/>
              <a:t>) - у </a:t>
            </a:r>
            <a:r>
              <a:rPr lang="ru-RU" sz="1600" dirty="0" err="1" smtClean="0"/>
              <a:t>гомозигот</a:t>
            </a:r>
            <a:r>
              <a:rPr lang="ru-RU" sz="1600" dirty="0" smtClean="0"/>
              <a:t> </a:t>
            </a:r>
            <a:r>
              <a:rPr lang="en-US" sz="1600" dirty="0" smtClean="0"/>
              <a:t>ah. </a:t>
            </a:r>
            <a:r>
              <a:rPr lang="ru-RU" sz="1600" dirty="0" smtClean="0"/>
              <a:t>Ген </a:t>
            </a:r>
            <a:r>
              <a:rPr lang="ru-RU" sz="1600" dirty="0" smtClean="0"/>
              <a:t>А </a:t>
            </a:r>
            <a:r>
              <a:rPr lang="ru-RU" sz="1600" dirty="0" err="1" smtClean="0"/>
              <a:t>домінантний</a:t>
            </a:r>
            <a:r>
              <a:rPr lang="ru-RU" sz="1600" dirty="0" smtClean="0"/>
              <a:t> </a:t>
            </a:r>
            <a:r>
              <a:rPr lang="ru-RU" sz="1600" dirty="0" smtClean="0"/>
              <a:t>по </a:t>
            </a:r>
            <a:r>
              <a:rPr lang="ru-RU" sz="1600" dirty="0" err="1" smtClean="0"/>
              <a:t>відношенню</a:t>
            </a:r>
            <a:r>
              <a:rPr lang="ru-RU" sz="1600" dirty="0" smtClean="0"/>
              <a:t> до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алелів</a:t>
            </a:r>
            <a:r>
              <a:rPr lang="ru-RU" sz="1600" dirty="0" smtClean="0"/>
              <a:t>, ген </a:t>
            </a:r>
            <a:r>
              <a:rPr lang="en-US" sz="1600" dirty="0" smtClean="0"/>
              <a:t>ach </a:t>
            </a:r>
            <a:r>
              <a:rPr lang="ru-RU" sz="1600" dirty="0" err="1" smtClean="0"/>
              <a:t>рецесивний</a:t>
            </a:r>
            <a:r>
              <a:rPr lang="ru-RU" sz="1600" dirty="0" smtClean="0"/>
              <a:t> по </a:t>
            </a:r>
            <a:r>
              <a:rPr lang="ru-RU" sz="1600" dirty="0" err="1" smtClean="0"/>
              <a:t>відношенню</a:t>
            </a:r>
            <a:r>
              <a:rPr lang="ru-RU" sz="1600" dirty="0" smtClean="0"/>
              <a:t> до гена А,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домінантний</a:t>
            </a:r>
            <a:r>
              <a:rPr lang="ru-RU" sz="1600" dirty="0" smtClean="0"/>
              <a:t> по </a:t>
            </a:r>
            <a:r>
              <a:rPr lang="ru-RU" sz="1600" dirty="0" err="1" smtClean="0"/>
              <a:t>відношенню</a:t>
            </a:r>
            <a:r>
              <a:rPr lang="ru-RU" sz="1600" dirty="0" smtClean="0"/>
              <a:t> до гена </a:t>
            </a:r>
            <a:r>
              <a:rPr lang="en-US" sz="1600" dirty="0" smtClean="0"/>
              <a:t>ah </a:t>
            </a:r>
            <a:r>
              <a:rPr lang="ru-RU" sz="1600" dirty="0" err="1" smtClean="0"/>
              <a:t>і</a:t>
            </a:r>
            <a:r>
              <a:rPr lang="ru-RU" sz="1600" dirty="0" smtClean="0"/>
              <a:t> а; ген </a:t>
            </a:r>
            <a:r>
              <a:rPr lang="en-US" sz="1600" dirty="0" smtClean="0"/>
              <a:t>ah </a:t>
            </a:r>
            <a:r>
              <a:rPr lang="ru-RU" sz="1600" dirty="0" err="1" smtClean="0"/>
              <a:t>рецесивний</a:t>
            </a:r>
            <a:r>
              <a:rPr lang="ru-RU" sz="1600" dirty="0" smtClean="0"/>
              <a:t> по </a:t>
            </a:r>
            <a:r>
              <a:rPr lang="ru-RU" sz="1600" dirty="0" err="1" smtClean="0"/>
              <a:t>відношеннюдо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А та </a:t>
            </a:r>
            <a:r>
              <a:rPr lang="en-US" sz="1600" dirty="0" smtClean="0"/>
              <a:t>ach,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домінантний</a:t>
            </a:r>
            <a:r>
              <a:rPr lang="ru-RU" sz="1600" dirty="0" smtClean="0"/>
              <a:t> по </a:t>
            </a:r>
            <a:r>
              <a:rPr lang="ru-RU" sz="1600" dirty="0" err="1" smtClean="0"/>
              <a:t>відношенню</a:t>
            </a:r>
            <a:r>
              <a:rPr lang="ru-RU" sz="1600" dirty="0" smtClean="0"/>
              <a:t> до гена а</a:t>
            </a:r>
            <a:r>
              <a:rPr lang="ru-RU" sz="1600" dirty="0" smtClean="0"/>
              <a:t>. Коротко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записати</a:t>
            </a:r>
            <a:r>
              <a:rPr lang="ru-RU" sz="1600" dirty="0" smtClean="0"/>
              <a:t> так:</a:t>
            </a:r>
            <a:r>
              <a:rPr lang="en-US" sz="1600" dirty="0" smtClean="0"/>
              <a:t>A&gt;ach&gt;ah&gt;a.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077072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До </a:t>
            </a:r>
            <a:r>
              <a:rPr lang="ru-RU" sz="1600" dirty="0" err="1" smtClean="0"/>
              <a:t>різновидів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внутрішньоалельного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відноситься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виняток</a:t>
            </a:r>
            <a:r>
              <a:rPr lang="ru-RU" sz="1600" dirty="0" smtClean="0"/>
              <a:t>, коли у гетерозиготного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 в одних </a:t>
            </a:r>
            <a:r>
              <a:rPr lang="ru-RU" sz="1600" dirty="0" err="1" smtClean="0"/>
              <a:t>клітинах</a:t>
            </a:r>
            <a:r>
              <a:rPr lang="ru-RU" sz="1600" dirty="0" smtClean="0"/>
              <a:t> активна одна </a:t>
            </a:r>
            <a:r>
              <a:rPr lang="ru-RU" sz="1600" dirty="0" err="1" smtClean="0"/>
              <a:t>алель</a:t>
            </a:r>
            <a:r>
              <a:rPr lang="ru-RU" sz="1600" dirty="0" smtClean="0"/>
              <a:t>, а в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інша</a:t>
            </a:r>
            <a:r>
              <a:rPr lang="ru-RU" sz="1600" dirty="0" smtClean="0"/>
              <a:t>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ссавців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плазматична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синтезує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один (</a:t>
            </a:r>
            <a:r>
              <a:rPr lang="ru-RU" sz="1600" dirty="0" err="1" smtClean="0"/>
              <a:t>свій</a:t>
            </a:r>
            <a:r>
              <a:rPr lang="ru-RU" sz="1600" dirty="0" smtClean="0"/>
              <a:t>) </a:t>
            </a:r>
            <a:r>
              <a:rPr lang="ru-RU" sz="1600" dirty="0" err="1" smtClean="0"/>
              <a:t>ланцюг</a:t>
            </a:r>
            <a:r>
              <a:rPr lang="ru-RU" sz="1600" dirty="0" smtClean="0"/>
              <a:t> </a:t>
            </a:r>
            <a:r>
              <a:rPr lang="ru-RU" sz="1600" dirty="0" err="1" smtClean="0"/>
              <a:t>імуноглобулінів</a:t>
            </a:r>
            <a:r>
              <a:rPr lang="ru-RU" sz="1600" dirty="0" smtClean="0"/>
              <a:t> (</a:t>
            </a:r>
            <a:r>
              <a:rPr lang="ru-RU" sz="1600" dirty="0" err="1" smtClean="0"/>
              <a:t>антитіл</a:t>
            </a:r>
            <a:r>
              <a:rPr lang="ru-RU" sz="1600" dirty="0" smtClean="0"/>
              <a:t>). </a:t>
            </a:r>
            <a:r>
              <a:rPr lang="ru-RU" sz="1600" dirty="0" err="1" smtClean="0"/>
              <a:t>Іншим</a:t>
            </a:r>
            <a:r>
              <a:rPr lang="ru-RU" sz="1600" dirty="0" smtClean="0"/>
              <a:t> прикладом </a:t>
            </a:r>
            <a:r>
              <a:rPr lang="ru-RU" sz="1600" dirty="0" err="1" smtClean="0"/>
              <a:t>алельного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виключення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інактивація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однією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Х-хромосом у </a:t>
            </a:r>
            <a:r>
              <a:rPr lang="ru-RU" sz="1600" dirty="0" err="1" smtClean="0"/>
              <a:t>жіночого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. </a:t>
            </a:r>
            <a:r>
              <a:rPr lang="ru-RU" sz="1600" dirty="0" err="1" smtClean="0"/>
              <a:t>Випадковий</a:t>
            </a:r>
            <a:r>
              <a:rPr lang="ru-RU" sz="1600" dirty="0" smtClean="0"/>
              <a:t> характер </a:t>
            </a:r>
            <a:r>
              <a:rPr lang="ru-RU" sz="1600" dirty="0" err="1" smtClean="0"/>
              <a:t>інактивації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призводить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виключення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функції</a:t>
            </a:r>
            <a:r>
              <a:rPr lang="ru-RU" sz="1600" dirty="0" smtClean="0"/>
              <a:t> в одних </a:t>
            </a:r>
            <a:r>
              <a:rPr lang="ru-RU" sz="1600" dirty="0" err="1" smtClean="0"/>
              <a:t>клітинах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материнської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Х-хромосоми</a:t>
            </a:r>
            <a:r>
              <a:rPr lang="ru-RU" sz="1600" dirty="0" smtClean="0"/>
              <a:t>, в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– </a:t>
            </a:r>
            <a:r>
              <a:rPr lang="ru-RU" sz="1600" dirty="0" err="1" smtClean="0"/>
              <a:t>батьківській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88640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неалельних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endParaRPr lang="ru-RU" dirty="0" smtClean="0"/>
          </a:p>
          <a:p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міжалельною</a:t>
            </a:r>
            <a:r>
              <a:rPr lang="ru-RU" dirty="0" smtClean="0"/>
              <a:t>.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: </a:t>
            </a:r>
            <a:r>
              <a:rPr lang="ru-RU" dirty="0" err="1" smtClean="0"/>
              <a:t>комплементарність</a:t>
            </a:r>
            <a:r>
              <a:rPr lang="ru-RU" dirty="0" smtClean="0"/>
              <a:t>, </a:t>
            </a:r>
            <a:r>
              <a:rPr lang="ru-RU" dirty="0" err="1" smtClean="0"/>
              <a:t>епістаз</a:t>
            </a:r>
            <a:r>
              <a:rPr lang="ru-RU" dirty="0" smtClean="0"/>
              <a:t>, </a:t>
            </a:r>
            <a:r>
              <a:rPr lang="ru-RU" dirty="0" err="1" smtClean="0"/>
              <a:t>полімерію</a:t>
            </a:r>
            <a:r>
              <a:rPr lang="ru-RU" dirty="0" smtClean="0"/>
              <a:t> та «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». При </a:t>
            </a:r>
            <a:r>
              <a:rPr lang="ru-RU" dirty="0" err="1" smtClean="0"/>
              <a:t>комплементарності</a:t>
            </a:r>
            <a:r>
              <a:rPr lang="ru-RU" dirty="0" smtClean="0"/>
              <a:t> </a:t>
            </a:r>
            <a:r>
              <a:rPr lang="ru-RU" dirty="0" err="1" smtClean="0"/>
              <a:t>присутність</a:t>
            </a:r>
            <a:r>
              <a:rPr lang="ru-RU" dirty="0" smtClean="0"/>
              <a:t> в одному </a:t>
            </a:r>
            <a:r>
              <a:rPr lang="ru-RU" dirty="0" err="1" smtClean="0"/>
              <a:t>генотипі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домінантних</a:t>
            </a:r>
            <a:r>
              <a:rPr lang="ru-RU" dirty="0" smtClean="0"/>
              <a:t> (</a:t>
            </a:r>
            <a:r>
              <a:rPr lang="ru-RU" dirty="0" err="1" smtClean="0"/>
              <a:t>рецесивних</a:t>
            </a:r>
            <a:r>
              <a:rPr lang="ru-RU" dirty="0" smtClean="0"/>
              <a:t>)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алельних</a:t>
            </a:r>
            <a:r>
              <a:rPr lang="ru-RU" dirty="0" smtClean="0"/>
              <a:t> пар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. </a:t>
            </a:r>
            <a:r>
              <a:rPr lang="ru-RU" dirty="0" err="1" smtClean="0"/>
              <a:t>Так,при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smtClean="0"/>
              <a:t>запашного горошку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 </a:t>
            </a:r>
            <a:r>
              <a:rPr lang="ru-RU" dirty="0" err="1" smtClean="0"/>
              <a:t>виходять</a:t>
            </a:r>
            <a:r>
              <a:rPr lang="ru-RU" dirty="0" smtClean="0"/>
              <a:t> </a:t>
            </a:r>
            <a:r>
              <a:rPr lang="ru-RU" dirty="0" err="1" smtClean="0"/>
              <a:t>гібриди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червоно-фіолетові</a:t>
            </a:r>
            <a:r>
              <a:rPr lang="ru-RU" dirty="0" smtClean="0"/>
              <a:t> </a:t>
            </a:r>
            <a:r>
              <a:rPr lang="ru-RU" dirty="0" err="1" smtClean="0"/>
              <a:t>квітки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276872"/>
            <a:ext cx="2266188" cy="91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9024" y="3501008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уявити</a:t>
            </a:r>
            <a:r>
              <a:rPr lang="ru-RU" dirty="0" smtClean="0"/>
              <a:t> так. Синтез </a:t>
            </a:r>
            <a:r>
              <a:rPr lang="ru-RU" dirty="0" err="1" smtClean="0"/>
              <a:t>червоно-фіолетового</a:t>
            </a:r>
            <a:r>
              <a:rPr lang="ru-RU" dirty="0" smtClean="0"/>
              <a:t> </a:t>
            </a:r>
            <a:r>
              <a:rPr lang="ru-RU" dirty="0" err="1" smtClean="0"/>
              <a:t>пігменту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у два </a:t>
            </a:r>
            <a:r>
              <a:rPr lang="ru-RU" dirty="0" err="1" smtClean="0"/>
              <a:t>етапи</a:t>
            </a:r>
            <a:r>
              <a:rPr lang="ru-RU" dirty="0" smtClean="0"/>
              <a:t>. На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 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ферменту (</a:t>
            </a:r>
            <a:r>
              <a:rPr lang="ru-RU" dirty="0" smtClean="0"/>
              <a:t>Ф1), </a:t>
            </a:r>
            <a:r>
              <a:rPr lang="ru-RU" dirty="0" smtClean="0"/>
              <a:t>синтез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детермінується</a:t>
            </a:r>
            <a:r>
              <a:rPr lang="ru-RU" dirty="0" smtClean="0"/>
              <a:t> геном А (ген а </a:t>
            </a:r>
            <a:r>
              <a:rPr lang="ru-RU" dirty="0" err="1" smtClean="0"/>
              <a:t>кодує</a:t>
            </a:r>
            <a:r>
              <a:rPr lang="ru-RU" dirty="0" smtClean="0"/>
              <a:t> </a:t>
            </a:r>
            <a:r>
              <a:rPr lang="ru-RU" dirty="0" err="1" smtClean="0"/>
              <a:t>неактивну</a:t>
            </a:r>
            <a:r>
              <a:rPr lang="ru-RU" dirty="0" smtClean="0"/>
              <a:t> форму ферменту),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на </a:t>
            </a:r>
            <a:r>
              <a:rPr lang="ru-RU" dirty="0" err="1" smtClean="0"/>
              <a:t>речовину</a:t>
            </a:r>
            <a:r>
              <a:rPr lang="ru-RU" dirty="0" smtClean="0"/>
              <a:t> В. </a:t>
            </a:r>
            <a:r>
              <a:rPr lang="ru-RU" dirty="0" err="1" smtClean="0"/>
              <a:t>Речовина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активного ферменту (Ф2), синтез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детермінується</a:t>
            </a:r>
            <a:r>
              <a:rPr lang="ru-RU" dirty="0" smtClean="0"/>
              <a:t> геном В (ген </a:t>
            </a:r>
            <a:r>
              <a:rPr lang="ru-RU" dirty="0" err="1" smtClean="0"/>
              <a:t>b</a:t>
            </a:r>
            <a:r>
              <a:rPr lang="ru-RU" dirty="0" smtClean="0"/>
              <a:t> </a:t>
            </a:r>
            <a:r>
              <a:rPr lang="ru-RU" dirty="0" err="1" smtClean="0"/>
              <a:t>кодує</a:t>
            </a:r>
            <a:r>
              <a:rPr lang="ru-RU" dirty="0" smtClean="0"/>
              <a:t> </a:t>
            </a:r>
            <a:r>
              <a:rPr lang="ru-RU" dirty="0" err="1" smtClean="0"/>
              <a:t>неактивну</a:t>
            </a:r>
            <a:r>
              <a:rPr lang="ru-RU" dirty="0" smtClean="0"/>
              <a:t> форму ферменту),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на </a:t>
            </a:r>
            <a:r>
              <a:rPr lang="ru-RU" dirty="0" err="1" smtClean="0"/>
              <a:t>червоно-фіолетовий</a:t>
            </a:r>
            <a:r>
              <a:rPr lang="ru-RU" dirty="0" smtClean="0"/>
              <a:t> </a:t>
            </a:r>
            <a:r>
              <a:rPr lang="ru-RU" dirty="0" err="1" smtClean="0"/>
              <a:t>пігмент</a:t>
            </a:r>
            <a:r>
              <a:rPr lang="ru-RU" dirty="0" smtClean="0"/>
              <a:t> (П). </a:t>
            </a:r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запашного горошку </a:t>
            </a:r>
            <a:r>
              <a:rPr lang="ru-RU" dirty="0" err="1" smtClean="0"/>
              <a:t>білі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першого</a:t>
            </a:r>
            <a:r>
              <a:rPr lang="ru-RU" dirty="0" smtClean="0"/>
              <a:t> батька </a:t>
            </a:r>
            <a:r>
              <a:rPr lang="ru-RU" dirty="0" err="1" smtClean="0"/>
              <a:t>речовина</a:t>
            </a:r>
            <a:r>
              <a:rPr lang="ru-RU" dirty="0" smtClean="0"/>
              <a:t> А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на </a:t>
            </a:r>
            <a:r>
              <a:rPr lang="ru-RU" dirty="0" err="1" smtClean="0"/>
              <a:t>речовину</a:t>
            </a:r>
            <a:r>
              <a:rPr lang="ru-RU" dirty="0" smtClean="0"/>
              <a:t> (</a:t>
            </a:r>
            <a:r>
              <a:rPr lang="ru-RU" dirty="0" err="1" smtClean="0"/>
              <a:t>є</a:t>
            </a:r>
            <a:r>
              <a:rPr lang="ru-RU" dirty="0" smtClean="0"/>
              <a:t> активна форма ферменту (</a:t>
            </a:r>
            <a:r>
              <a:rPr lang="ru-RU" dirty="0" smtClean="0"/>
              <a:t>Ф1),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 не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на </a:t>
            </a:r>
            <a:r>
              <a:rPr lang="ru-RU" dirty="0" err="1" smtClean="0"/>
              <a:t>пігмент</a:t>
            </a:r>
            <a:r>
              <a:rPr lang="ru-RU" dirty="0" smtClean="0"/>
              <a:t>, </a:t>
            </a:r>
            <a:r>
              <a:rPr lang="ru-RU" dirty="0" err="1" smtClean="0"/>
              <a:t>такяк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ферменту Ф2. У другого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речовина</a:t>
            </a:r>
            <a:r>
              <a:rPr lang="ru-RU" dirty="0" smtClean="0"/>
              <a:t> В </a:t>
            </a:r>
            <a:r>
              <a:rPr lang="ru-RU" dirty="0" err="1" smtClean="0"/>
              <a:t>перетворювалася</a:t>
            </a:r>
            <a:r>
              <a:rPr lang="ru-RU" dirty="0" smtClean="0"/>
              <a:t> б на </a:t>
            </a:r>
            <a:r>
              <a:rPr lang="ru-RU" dirty="0" err="1" smtClean="0"/>
              <a:t>пігмент</a:t>
            </a:r>
            <a:r>
              <a:rPr lang="ru-RU" dirty="0" smtClean="0"/>
              <a:t> (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smtClean="0"/>
              <a:t>гена В</a:t>
            </a:r>
            <a:r>
              <a:rPr lang="ru-RU" dirty="0" smtClean="0"/>
              <a:t>),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гена А,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детермінує</a:t>
            </a:r>
            <a:r>
              <a:rPr lang="ru-RU" dirty="0" smtClean="0"/>
              <a:t> синтез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попередника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Аналогічний</a:t>
            </a:r>
            <a:r>
              <a:rPr lang="ru-RU" dirty="0" smtClean="0"/>
              <a:t> приклад – </a:t>
            </a:r>
            <a:r>
              <a:rPr lang="ru-RU" dirty="0" err="1" smtClean="0"/>
              <a:t>розвиток</a:t>
            </a:r>
            <a:r>
              <a:rPr lang="ru-RU" dirty="0" smtClean="0"/>
              <a:t> слуху в </a:t>
            </a:r>
            <a:r>
              <a:rPr lang="ru-RU" dirty="0" err="1" smtClean="0"/>
              <a:t>людини.Для</a:t>
            </a:r>
            <a:r>
              <a:rPr lang="ru-RU" dirty="0" smtClean="0"/>
              <a:t> нормального слуху в </a:t>
            </a:r>
            <a:r>
              <a:rPr lang="ru-RU" dirty="0" err="1" smtClean="0"/>
              <a:t>генотипі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присутніми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алельних</a:t>
            </a:r>
            <a:r>
              <a:rPr lang="ru-RU" dirty="0" smtClean="0"/>
              <a:t> пар </a:t>
            </a:r>
            <a:r>
              <a:rPr lang="ru-RU" dirty="0" smtClean="0"/>
              <a:t>- D </a:t>
            </a:r>
            <a:r>
              <a:rPr lang="ru-RU" dirty="0" err="1" smtClean="0"/>
              <a:t>і</a:t>
            </a:r>
            <a:r>
              <a:rPr lang="ru-RU" dirty="0" smtClean="0"/>
              <a:t> Е. Ген D </a:t>
            </a:r>
            <a:r>
              <a:rPr lang="ru-RU" dirty="0" err="1" smtClean="0"/>
              <a:t>відповідає</a:t>
            </a:r>
            <a:r>
              <a:rPr lang="ru-RU" dirty="0" smtClean="0"/>
              <a:t> за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вушної</a:t>
            </a:r>
            <a:r>
              <a:rPr lang="ru-RU" dirty="0" smtClean="0"/>
              <a:t> </a:t>
            </a:r>
            <a:r>
              <a:rPr lang="ru-RU" dirty="0" err="1" smtClean="0"/>
              <a:t>раковини</a:t>
            </a:r>
            <a:r>
              <a:rPr lang="ru-RU" dirty="0" smtClean="0"/>
              <a:t>, </a:t>
            </a:r>
            <a:r>
              <a:rPr lang="ru-RU" dirty="0" smtClean="0"/>
              <a:t>а ген Е - за </a:t>
            </a:r>
            <a:r>
              <a:rPr lang="ru-RU" dirty="0" err="1" smtClean="0"/>
              <a:t>нормальний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слухового нерва. У </a:t>
            </a:r>
            <a:r>
              <a:rPr lang="ru-RU" dirty="0" err="1" smtClean="0"/>
              <a:t>рецесивних</a:t>
            </a:r>
            <a:r>
              <a:rPr lang="ru-RU" dirty="0" smtClean="0"/>
              <a:t> </a:t>
            </a:r>
            <a:r>
              <a:rPr lang="ru-RU" dirty="0" err="1" smtClean="0"/>
              <a:t>гомозигот</a:t>
            </a:r>
            <a:r>
              <a:rPr lang="ru-RU" dirty="0" smtClean="0"/>
              <a:t> (</a:t>
            </a:r>
            <a:r>
              <a:rPr lang="ru-RU" dirty="0" err="1" smtClean="0"/>
              <a:t>dd</a:t>
            </a:r>
            <a:r>
              <a:rPr lang="ru-RU" dirty="0" smtClean="0"/>
              <a:t>) буде </a:t>
            </a:r>
            <a:r>
              <a:rPr lang="ru-RU" dirty="0" err="1" smtClean="0"/>
              <a:t>недорозвинений</a:t>
            </a:r>
            <a:r>
              <a:rPr lang="ru-RU" dirty="0" smtClean="0"/>
              <a:t>, </a:t>
            </a:r>
            <a:r>
              <a:rPr lang="ru-RU" dirty="0" smtClean="0"/>
              <a:t>а при </a:t>
            </a:r>
            <a:r>
              <a:rPr lang="ru-RU" dirty="0" err="1" smtClean="0"/>
              <a:t>генотипі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- </a:t>
            </a:r>
            <a:r>
              <a:rPr lang="ru-RU" dirty="0" err="1" smtClean="0"/>
              <a:t>слуховий</a:t>
            </a:r>
            <a:r>
              <a:rPr lang="ru-RU" dirty="0" smtClean="0"/>
              <a:t> нерв. Люди </a:t>
            </a:r>
            <a:r>
              <a:rPr lang="ru-RU" dirty="0" err="1" smtClean="0"/>
              <a:t>з</a:t>
            </a:r>
            <a:r>
              <a:rPr lang="ru-RU" dirty="0" smtClean="0"/>
              <a:t> генотипами </a:t>
            </a:r>
            <a:r>
              <a:rPr lang="ru-RU" dirty="0" err="1" smtClean="0"/>
              <a:t>D-ee</a:t>
            </a:r>
            <a:r>
              <a:rPr lang="ru-RU" dirty="0" smtClean="0"/>
              <a:t>, </a:t>
            </a:r>
            <a:r>
              <a:rPr lang="ru-RU" dirty="0" err="1" smtClean="0"/>
              <a:t>ddE</a:t>
            </a:r>
            <a:r>
              <a:rPr lang="ru-RU" dirty="0" smtClean="0"/>
              <a:t>- та </a:t>
            </a:r>
            <a:r>
              <a:rPr lang="ru-RU" dirty="0" err="1" smtClean="0"/>
              <a:t>ddee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глухими.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056686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ссавців</a:t>
            </a:r>
            <a:r>
              <a:rPr lang="ru-RU" dirty="0" smtClean="0"/>
              <a:t> та </a:t>
            </a:r>
            <a:r>
              <a:rPr lang="ru-RU" dirty="0" err="1" smtClean="0"/>
              <a:t>людини</a:t>
            </a:r>
            <a:r>
              <a:rPr lang="ru-RU" dirty="0" smtClean="0"/>
              <a:t> для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вірусів</a:t>
            </a:r>
            <a:r>
              <a:rPr lang="ru-RU" dirty="0" smtClean="0"/>
              <a:t> </a:t>
            </a:r>
            <a:r>
              <a:rPr lang="ru-RU" dirty="0" err="1" smtClean="0"/>
              <a:t>виробляється</a:t>
            </a:r>
            <a:r>
              <a:rPr lang="ru-RU" dirty="0" smtClean="0"/>
              <a:t> </a:t>
            </a:r>
            <a:r>
              <a:rPr lang="ru-RU" dirty="0" err="1" smtClean="0"/>
              <a:t>специфічний</a:t>
            </a:r>
            <a:r>
              <a:rPr lang="ru-RU" dirty="0" smtClean="0"/>
              <a:t> </a:t>
            </a:r>
            <a:r>
              <a:rPr lang="ru-RU" dirty="0" err="1" smtClean="0"/>
              <a:t>інтерферон</a:t>
            </a:r>
            <a:r>
              <a:rPr lang="ru-RU" dirty="0" smtClean="0"/>
              <a:t> </a:t>
            </a:r>
            <a:r>
              <a:rPr lang="ru-RU" dirty="0" err="1" smtClean="0"/>
              <a:t>білок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синтез </a:t>
            </a:r>
            <a:r>
              <a:rPr lang="ru-RU" dirty="0" smtClean="0"/>
              <a:t>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зумовлений</a:t>
            </a:r>
            <a:r>
              <a:rPr lang="ru-RU" dirty="0" smtClean="0"/>
              <a:t> </a:t>
            </a:r>
            <a:r>
              <a:rPr lang="ru-RU" dirty="0" err="1" smtClean="0"/>
              <a:t>комплементарною</a:t>
            </a:r>
            <a:r>
              <a:rPr lang="ru-RU" dirty="0" smtClean="0"/>
              <a:t> </a:t>
            </a:r>
            <a:r>
              <a:rPr lang="ru-RU" dirty="0" err="1" smtClean="0"/>
              <a:t>взаємодією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неалельних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локалізованих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хромосомах (один – у </a:t>
            </a:r>
            <a:r>
              <a:rPr lang="ru-RU" dirty="0" err="1" smtClean="0"/>
              <a:t>другій</a:t>
            </a:r>
            <a:r>
              <a:rPr lang="ru-RU" dirty="0" smtClean="0"/>
              <a:t>, </a:t>
            </a:r>
            <a:r>
              <a:rPr lang="ru-RU" dirty="0" err="1" smtClean="0"/>
              <a:t>другий</a:t>
            </a:r>
            <a:r>
              <a:rPr lang="ru-RU" dirty="0" smtClean="0"/>
              <a:t> –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п'ятій</a:t>
            </a:r>
            <a:r>
              <a:rPr lang="ru-RU" dirty="0" smtClean="0"/>
              <a:t> </a:t>
            </a:r>
            <a:r>
              <a:rPr lang="ru-RU" dirty="0" err="1" smtClean="0"/>
              <a:t>хромосомі</a:t>
            </a:r>
            <a:r>
              <a:rPr lang="ru-RU" dirty="0" smtClean="0"/>
              <a:t>).</a:t>
            </a:r>
            <a:r>
              <a:rPr lang="ru-RU" dirty="0" err="1" smtClean="0"/>
              <a:t>Гемоглобін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поліпептидні</a:t>
            </a:r>
            <a:r>
              <a:rPr lang="ru-RU" dirty="0" smtClean="0"/>
              <a:t> </a:t>
            </a:r>
            <a:r>
              <a:rPr lang="ru-RU" dirty="0" err="1" smtClean="0"/>
              <a:t>ланцюги</a:t>
            </a:r>
            <a:r>
              <a:rPr lang="ru-RU" dirty="0" smtClean="0"/>
              <a:t>,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кодується</a:t>
            </a:r>
            <a:r>
              <a:rPr lang="ru-RU" dirty="0" smtClean="0"/>
              <a:t> </a:t>
            </a:r>
            <a:r>
              <a:rPr lang="ru-RU" dirty="0" err="1" smtClean="0"/>
              <a:t>окремим</a:t>
            </a:r>
            <a:r>
              <a:rPr lang="ru-RU" dirty="0" smtClean="0"/>
              <a:t> </a:t>
            </a:r>
            <a:r>
              <a:rPr lang="ru-RU" dirty="0" err="1" smtClean="0"/>
              <a:t>незалежним</a:t>
            </a:r>
            <a:r>
              <a:rPr lang="ru-RU" dirty="0" smtClean="0"/>
              <a:t> геном. </a:t>
            </a:r>
            <a:r>
              <a:rPr lang="ru-RU" dirty="0" err="1" smtClean="0"/>
              <a:t>Отже</a:t>
            </a:r>
            <a:r>
              <a:rPr lang="ru-RU" dirty="0" smtClean="0"/>
              <a:t>, у </a:t>
            </a:r>
            <a:r>
              <a:rPr lang="ru-RU" dirty="0" err="1" smtClean="0"/>
              <a:t>синтезі</a:t>
            </a:r>
            <a:r>
              <a:rPr lang="ru-RU" dirty="0" smtClean="0"/>
              <a:t> </a:t>
            </a:r>
            <a:r>
              <a:rPr lang="ru-RU" dirty="0" err="1" smtClean="0"/>
              <a:t>гемоглобінуберуть</a:t>
            </a:r>
            <a:r>
              <a:rPr lang="ru-RU" dirty="0" smtClean="0"/>
              <a:t> участь 4 </a:t>
            </a:r>
            <a:r>
              <a:rPr lang="ru-RU" dirty="0" err="1" smtClean="0"/>
              <a:t>комплементарні</a:t>
            </a:r>
            <a:r>
              <a:rPr lang="ru-RU" dirty="0" smtClean="0"/>
              <a:t> </a:t>
            </a:r>
            <a:r>
              <a:rPr lang="ru-RU" dirty="0" err="1" smtClean="0"/>
              <a:t>гени.При</a:t>
            </a:r>
            <a:r>
              <a:rPr lang="ru-RU" dirty="0" smtClean="0"/>
              <a:t> </a:t>
            </a:r>
            <a:r>
              <a:rPr lang="ru-RU" dirty="0" err="1" smtClean="0"/>
              <a:t>епістазі</a:t>
            </a:r>
            <a:r>
              <a:rPr lang="ru-RU" dirty="0" smtClean="0"/>
              <a:t> </a:t>
            </a:r>
            <a:r>
              <a:rPr lang="ru-RU" dirty="0" err="1" smtClean="0"/>
              <a:t>домінантний</a:t>
            </a:r>
            <a:r>
              <a:rPr lang="ru-RU" dirty="0" smtClean="0"/>
              <a:t> (</a:t>
            </a:r>
            <a:r>
              <a:rPr lang="ru-RU" dirty="0" err="1" smtClean="0"/>
              <a:t>рецесивний</a:t>
            </a:r>
            <a:r>
              <a:rPr lang="ru-RU" dirty="0" smtClean="0"/>
              <a:t>) ген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алельної</a:t>
            </a:r>
            <a:r>
              <a:rPr lang="ru-RU" dirty="0" smtClean="0"/>
              <a:t> пари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домінантного</a:t>
            </a:r>
            <a:r>
              <a:rPr lang="ru-RU" dirty="0" smtClean="0"/>
              <a:t>(</a:t>
            </a:r>
            <a:r>
              <a:rPr lang="ru-RU" dirty="0" err="1" smtClean="0"/>
              <a:t>рецесивного</a:t>
            </a:r>
            <a:r>
              <a:rPr lang="ru-RU" dirty="0" smtClean="0"/>
              <a:t>) гена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алельної</a:t>
            </a:r>
            <a:r>
              <a:rPr lang="ru-RU" dirty="0" smtClean="0"/>
              <a:t> пари.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протилежне</a:t>
            </a:r>
            <a:r>
              <a:rPr lang="ru-RU" dirty="0" smtClean="0"/>
              <a:t> </a:t>
            </a:r>
            <a:r>
              <a:rPr lang="ru-RU" dirty="0" err="1" smtClean="0"/>
              <a:t>комплементарності</a:t>
            </a:r>
            <a:r>
              <a:rPr lang="ru-RU" dirty="0" smtClean="0"/>
              <a:t>. </a:t>
            </a:r>
            <a:r>
              <a:rPr lang="ru-RU" dirty="0" err="1" smtClean="0"/>
              <a:t>Переважний</a:t>
            </a:r>
            <a:r>
              <a:rPr lang="ru-RU" dirty="0" smtClean="0"/>
              <a:t> ген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супресором</a:t>
            </a:r>
            <a:r>
              <a:rPr lang="ru-RU" dirty="0" smtClean="0"/>
              <a:t> (</a:t>
            </a:r>
            <a:r>
              <a:rPr lang="ru-RU" dirty="0" err="1" smtClean="0"/>
              <a:t>інгібітором</a:t>
            </a:r>
            <a:r>
              <a:rPr lang="ru-RU" dirty="0" smtClean="0"/>
              <a:t>). У курей </a:t>
            </a:r>
            <a:r>
              <a:rPr lang="ru-RU" dirty="0" err="1" smtClean="0"/>
              <a:t>домінантний</a:t>
            </a:r>
            <a:r>
              <a:rPr lang="ru-RU" dirty="0" smtClean="0"/>
              <a:t> ген С </a:t>
            </a:r>
            <a:r>
              <a:rPr lang="ru-RU" dirty="0" err="1" smtClean="0"/>
              <a:t>детермінує</a:t>
            </a:r>
            <a:r>
              <a:rPr lang="ru-RU" dirty="0" smtClean="0"/>
              <a:t> синтез </a:t>
            </a:r>
            <a:r>
              <a:rPr lang="ru-RU" dirty="0" err="1" smtClean="0"/>
              <a:t>пігменту</a:t>
            </a:r>
            <a:r>
              <a:rPr lang="ru-RU" dirty="0" smtClean="0"/>
              <a:t>, а </a:t>
            </a:r>
            <a:r>
              <a:rPr lang="ru-RU" dirty="0" err="1" smtClean="0"/>
              <a:t>домінантна</a:t>
            </a:r>
            <a:r>
              <a:rPr lang="ru-RU" dirty="0" smtClean="0"/>
              <a:t> </a:t>
            </a:r>
            <a:r>
              <a:rPr lang="ru-RU" dirty="0" err="1" smtClean="0"/>
              <a:t>алель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гена </a:t>
            </a:r>
            <a:r>
              <a:rPr lang="en-US" dirty="0" smtClean="0"/>
              <a:t>I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супресором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кури </a:t>
            </a:r>
            <a:r>
              <a:rPr lang="ru-RU" dirty="0" err="1" smtClean="0"/>
              <a:t>з</a:t>
            </a:r>
            <a:r>
              <a:rPr lang="ru-RU" dirty="0" smtClean="0"/>
              <a:t> генотипом </a:t>
            </a:r>
            <a:r>
              <a:rPr lang="en-US" dirty="0" smtClean="0"/>
              <a:t>C-I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біле</a:t>
            </a:r>
            <a:r>
              <a:rPr lang="ru-RU" dirty="0" smtClean="0"/>
              <a:t> </a:t>
            </a:r>
            <a:r>
              <a:rPr lang="ru-RU" dirty="0" err="1" smtClean="0"/>
              <a:t>оперіння.У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описаний «</a:t>
            </a:r>
            <a:r>
              <a:rPr lang="ru-RU" dirty="0" err="1" smtClean="0"/>
              <a:t>бомбейський</a:t>
            </a:r>
            <a:r>
              <a:rPr lang="ru-RU" dirty="0" smtClean="0"/>
              <a:t> феномен» у </a:t>
            </a:r>
            <a:r>
              <a:rPr lang="ru-RU" dirty="0" err="1" smtClean="0"/>
              <a:t>наслідуванні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за </a:t>
            </a:r>
            <a:r>
              <a:rPr lang="ru-RU" dirty="0" err="1" smtClean="0"/>
              <a:t>АВО-системою</a:t>
            </a:r>
            <a:r>
              <a:rPr lang="ru-RU" dirty="0" smtClean="0"/>
              <a:t>. У </a:t>
            </a:r>
            <a:r>
              <a:rPr lang="ru-RU" dirty="0" err="1" smtClean="0"/>
              <a:t>жінки</a:t>
            </a:r>
            <a:r>
              <a:rPr lang="ru-RU" dirty="0" smtClean="0"/>
              <a:t>, яка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матері</a:t>
            </a:r>
            <a:r>
              <a:rPr lang="ru-RU" dirty="0" smtClean="0"/>
              <a:t> </a:t>
            </a:r>
            <a:r>
              <a:rPr lang="ru-RU" dirty="0" err="1" smtClean="0"/>
              <a:t>алель</a:t>
            </a:r>
            <a:r>
              <a:rPr lang="ru-RU" dirty="0" smtClean="0"/>
              <a:t> </a:t>
            </a:r>
            <a:r>
              <a:rPr lang="en-US" dirty="0" smtClean="0"/>
              <a:t>JB, </a:t>
            </a:r>
            <a:r>
              <a:rPr lang="ru-RU" dirty="0" err="1" smtClean="0"/>
              <a:t>фенотипно</a:t>
            </a:r>
            <a:r>
              <a:rPr lang="ru-RU" dirty="0" smtClean="0"/>
              <a:t> </a:t>
            </a:r>
            <a:r>
              <a:rPr lang="ru-RU" dirty="0" err="1" smtClean="0"/>
              <a:t>визначалася</a:t>
            </a:r>
            <a:r>
              <a:rPr lang="ru-RU" dirty="0" smtClean="0"/>
              <a:t> 1(0</a:t>
            </a:r>
            <a:r>
              <a:rPr lang="ru-RU" dirty="0" smtClean="0"/>
              <a:t>)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При детальному </a:t>
            </a:r>
            <a:r>
              <a:rPr lang="ru-RU" dirty="0" err="1" smtClean="0"/>
              <a:t>дослідженні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гена </a:t>
            </a:r>
            <a:r>
              <a:rPr lang="en-US" dirty="0" smtClean="0"/>
              <a:t>JB (</a:t>
            </a:r>
            <a:r>
              <a:rPr lang="ru-RU" dirty="0" smtClean="0"/>
              <a:t>синтез в </a:t>
            </a:r>
            <a:r>
              <a:rPr lang="ru-RU" dirty="0" err="1" smtClean="0"/>
              <a:t>еритроцитах</a:t>
            </a:r>
            <a:r>
              <a:rPr lang="ru-RU" dirty="0" smtClean="0"/>
              <a:t> антигену </a:t>
            </a:r>
            <a:r>
              <a:rPr lang="ru-RU" dirty="0" smtClean="0"/>
              <a:t>В)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пригнічено</a:t>
            </a:r>
            <a:r>
              <a:rPr lang="ru-RU" dirty="0" smtClean="0"/>
              <a:t> </a:t>
            </a:r>
            <a:r>
              <a:rPr lang="ru-RU" dirty="0" err="1" smtClean="0"/>
              <a:t>рідкісним</a:t>
            </a:r>
            <a:r>
              <a:rPr lang="ru-RU" dirty="0" smtClean="0"/>
              <a:t> </a:t>
            </a:r>
            <a:r>
              <a:rPr lang="ru-RU" dirty="0" err="1" smtClean="0"/>
              <a:t>рецесивним</a:t>
            </a:r>
            <a:r>
              <a:rPr lang="ru-RU" dirty="0" smtClean="0"/>
              <a:t> </a:t>
            </a:r>
            <a:r>
              <a:rPr lang="ru-RU" dirty="0" err="1" smtClean="0"/>
              <a:t>геном,який</a:t>
            </a:r>
            <a:r>
              <a:rPr lang="ru-RU" dirty="0" smtClean="0"/>
              <a:t> у гомозиготному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 чинив </a:t>
            </a:r>
            <a:r>
              <a:rPr lang="ru-RU" dirty="0" err="1" smtClean="0"/>
              <a:t>епістатичну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прояві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</a:t>
            </a:r>
            <a:r>
              <a:rPr lang="ru-RU" dirty="0" smtClean="0"/>
              <a:t>хвороб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(</a:t>
            </a:r>
            <a:r>
              <a:rPr lang="ru-RU" dirty="0" err="1" smtClean="0"/>
              <a:t>ферментопатій</a:t>
            </a:r>
            <a:r>
              <a:rPr lang="ru-RU" dirty="0" smtClean="0"/>
              <a:t>) </a:t>
            </a:r>
            <a:r>
              <a:rPr lang="ru-RU" dirty="0" err="1" smtClean="0"/>
              <a:t>основну</a:t>
            </a:r>
            <a:r>
              <a:rPr lang="ru-RU" dirty="0" smtClean="0"/>
              <a:t> роль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епістатична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коли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одного гена </a:t>
            </a:r>
            <a:r>
              <a:rPr lang="ru-RU" dirty="0" err="1" smtClean="0"/>
              <a:t>перешкоджає</a:t>
            </a:r>
            <a:r>
              <a:rPr lang="ru-RU" dirty="0" smtClean="0"/>
              <a:t> </a:t>
            </a:r>
            <a:r>
              <a:rPr lang="ru-RU" dirty="0" err="1" smtClean="0"/>
              <a:t>утворенню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ферментів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кодуються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геном.При</a:t>
            </a:r>
            <a:r>
              <a:rPr lang="ru-RU" dirty="0" smtClean="0"/>
              <a:t> </a:t>
            </a:r>
            <a:r>
              <a:rPr lang="ru-RU" dirty="0" err="1" smtClean="0"/>
              <a:t>полімерії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алельних</a:t>
            </a:r>
            <a:r>
              <a:rPr lang="ru-RU" dirty="0" smtClean="0"/>
              <a:t> пар </a:t>
            </a:r>
            <a:r>
              <a:rPr lang="ru-RU" dirty="0" err="1" smtClean="0"/>
              <a:t>посилюють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ж </a:t>
            </a:r>
            <a:r>
              <a:rPr lang="ru-RU" dirty="0" err="1" smtClean="0"/>
              <a:t>ознаки</a:t>
            </a:r>
            <a:r>
              <a:rPr lang="ru-RU" dirty="0" smtClean="0"/>
              <a:t>. </a:t>
            </a:r>
            <a:r>
              <a:rPr lang="ru-RU" dirty="0" err="1" smtClean="0"/>
              <a:t>Полімерні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позначати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літерою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ru-RU" dirty="0" err="1" smtClean="0"/>
              <a:t>алфавіту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цифровими</a:t>
            </a:r>
            <a:r>
              <a:rPr lang="ru-RU" dirty="0" smtClean="0"/>
              <a:t> </a:t>
            </a:r>
            <a:r>
              <a:rPr lang="ru-RU" dirty="0" err="1" smtClean="0"/>
              <a:t>індексами</a:t>
            </a:r>
            <a:r>
              <a:rPr lang="ru-RU" dirty="0" smtClean="0"/>
              <a:t>, </a:t>
            </a:r>
            <a:r>
              <a:rPr lang="ru-RU" dirty="0" smtClean="0"/>
              <a:t>наприкладА1А]А2А2 аз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т. д.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детермінуються</a:t>
            </a:r>
            <a:r>
              <a:rPr lang="ru-RU" dirty="0" smtClean="0"/>
              <a:t> </a:t>
            </a:r>
            <a:r>
              <a:rPr lang="ru-RU" dirty="0" err="1" smtClean="0"/>
              <a:t>полімерними</a:t>
            </a:r>
            <a:r>
              <a:rPr lang="ru-RU" dirty="0" smtClean="0"/>
              <a:t> генами,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полігенними</a:t>
            </a:r>
            <a:r>
              <a:rPr lang="ru-RU" dirty="0" smtClean="0"/>
              <a:t>. Таким чином </a:t>
            </a:r>
            <a:r>
              <a:rPr lang="ru-RU" dirty="0" err="1" smtClean="0"/>
              <a:t>успадковуються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кількісних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якісних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у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: </a:t>
            </a:r>
            <a:r>
              <a:rPr lang="ru-RU" dirty="0" err="1" smtClean="0"/>
              <a:t>ріст,маса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величина </a:t>
            </a:r>
            <a:r>
              <a:rPr lang="ru-RU" dirty="0" err="1" smtClean="0"/>
              <a:t>артеріального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,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у </a:t>
            </a:r>
            <a:r>
              <a:rPr lang="ru-RU" dirty="0" err="1" smtClean="0"/>
              <a:t>генотипі</a:t>
            </a:r>
            <a:r>
              <a:rPr lang="ru-RU" dirty="0" smtClean="0"/>
              <a:t> (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більше,тим</a:t>
            </a:r>
            <a:r>
              <a:rPr lang="ru-RU" dirty="0" smtClean="0"/>
              <a:t> </a:t>
            </a:r>
            <a:r>
              <a:rPr lang="ru-RU" dirty="0" err="1" smtClean="0"/>
              <a:t>сильніше</a:t>
            </a:r>
            <a:r>
              <a:rPr lang="ru-RU" dirty="0" smtClean="0"/>
              <a:t>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smtClean="0"/>
              <a:t>умов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спостерігатися</a:t>
            </a:r>
            <a:r>
              <a:rPr lang="ru-RU" dirty="0" smtClean="0"/>
              <a:t> </a:t>
            </a:r>
            <a:r>
              <a:rPr lang="ru-RU" dirty="0" err="1" smtClean="0"/>
              <a:t>схильність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: </a:t>
            </a:r>
            <a:r>
              <a:rPr lang="ru-RU" dirty="0" err="1" smtClean="0"/>
              <a:t>гіпертонічної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, </a:t>
            </a:r>
            <a:r>
              <a:rPr lang="ru-RU" dirty="0" err="1" smtClean="0"/>
              <a:t>ожиріння</a:t>
            </a:r>
            <a:r>
              <a:rPr lang="ru-RU" dirty="0" smtClean="0"/>
              <a:t>, </a:t>
            </a:r>
            <a:r>
              <a:rPr lang="ru-RU" dirty="0" err="1" smtClean="0"/>
              <a:t>цукрового</a:t>
            </a:r>
            <a:r>
              <a:rPr lang="ru-RU" dirty="0" smtClean="0"/>
              <a:t> </a:t>
            </a:r>
            <a:r>
              <a:rPr lang="ru-RU" dirty="0" err="1" smtClean="0"/>
              <a:t>діабету</a:t>
            </a:r>
            <a:r>
              <a:rPr lang="ru-RU" dirty="0" smtClean="0"/>
              <a:t>, </a:t>
            </a:r>
            <a:r>
              <a:rPr lang="ru-RU" dirty="0" err="1" smtClean="0"/>
              <a:t>шизофренії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при </a:t>
            </a:r>
            <a:r>
              <a:rPr lang="ru-RU" dirty="0" err="1" smtClean="0"/>
              <a:t>сприятливих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виявитися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бути </a:t>
            </a:r>
            <a:r>
              <a:rPr lang="ru-RU" dirty="0" err="1" smtClean="0"/>
              <a:t>слабко</a:t>
            </a:r>
            <a:r>
              <a:rPr lang="ru-RU" dirty="0" smtClean="0"/>
              <a:t> </a:t>
            </a:r>
            <a:r>
              <a:rPr lang="ru-RU" dirty="0" err="1" smtClean="0"/>
              <a:t>вираженими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відрізняє</a:t>
            </a:r>
            <a:r>
              <a:rPr lang="ru-RU" dirty="0" smtClean="0"/>
              <a:t> </a:t>
            </a:r>
            <a:r>
              <a:rPr lang="ru-RU" dirty="0" err="1" smtClean="0"/>
              <a:t>полігенно-успадковані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моногенних</a:t>
            </a:r>
            <a:r>
              <a:rPr lang="ru-RU" dirty="0" smtClean="0"/>
              <a:t>. </a:t>
            </a:r>
            <a:r>
              <a:rPr lang="ru-RU" dirty="0" err="1" smtClean="0"/>
              <a:t>Змінюючи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та </a:t>
            </a:r>
            <a:r>
              <a:rPr lang="ru-RU" dirty="0" err="1" smtClean="0"/>
              <a:t>проводячи</a:t>
            </a:r>
            <a:r>
              <a:rPr lang="ru-RU" dirty="0" smtClean="0"/>
              <a:t> </a:t>
            </a:r>
            <a:r>
              <a:rPr lang="ru-RU" dirty="0" err="1" smtClean="0"/>
              <a:t>профілактичні</a:t>
            </a:r>
            <a:r>
              <a:rPr lang="ru-RU" dirty="0" smtClean="0"/>
              <a:t> </a:t>
            </a:r>
            <a:r>
              <a:rPr lang="ru-RU" dirty="0" smtClean="0"/>
              <a:t>заходи,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знизити</a:t>
            </a:r>
            <a:r>
              <a:rPr lang="ru-RU" dirty="0" smtClean="0"/>
              <a:t> частоту та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вираженості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мультифакторіальних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 </a:t>
            </a:r>
            <a:r>
              <a:rPr lang="ru-RU" dirty="0" err="1" smtClean="0"/>
              <a:t>Підсумовування</a:t>
            </a:r>
            <a:r>
              <a:rPr lang="ru-RU" dirty="0" smtClean="0"/>
              <a:t> «доз» </a:t>
            </a:r>
            <a:r>
              <a:rPr lang="ru-RU" dirty="0" err="1" smtClean="0"/>
              <a:t>полімерних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</a:t>
            </a:r>
            <a:r>
              <a:rPr lang="ru-RU" dirty="0" err="1" smtClean="0"/>
              <a:t>адитивна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) та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безперервних</a:t>
            </a:r>
            <a:r>
              <a:rPr lang="ru-RU" dirty="0" smtClean="0"/>
              <a:t> </a:t>
            </a:r>
            <a:r>
              <a:rPr lang="ru-RU" dirty="0" err="1" smtClean="0"/>
              <a:t>рядів</a:t>
            </a:r>
            <a:r>
              <a:rPr lang="ru-RU" dirty="0" smtClean="0"/>
              <a:t> </a:t>
            </a:r>
            <a:r>
              <a:rPr lang="ru-RU" dirty="0" err="1" smtClean="0"/>
              <a:t>кількісних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. </a:t>
            </a:r>
            <a:r>
              <a:rPr lang="ru-RU" dirty="0" err="1" smtClean="0"/>
              <a:t>Пігментація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п'ятьма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шістьма</a:t>
            </a:r>
            <a:r>
              <a:rPr lang="ru-RU" dirty="0" smtClean="0"/>
              <a:t> </a:t>
            </a:r>
            <a:r>
              <a:rPr lang="ru-RU" dirty="0" err="1" smtClean="0"/>
              <a:t>полімерними</a:t>
            </a:r>
            <a:r>
              <a:rPr lang="ru-RU" dirty="0" smtClean="0"/>
              <a:t> </a:t>
            </a:r>
            <a:r>
              <a:rPr lang="ru-RU" dirty="0" err="1" smtClean="0"/>
              <a:t>генами.У</a:t>
            </a:r>
            <a:r>
              <a:rPr lang="ru-RU" dirty="0" smtClean="0"/>
              <a:t> </a:t>
            </a:r>
            <a:r>
              <a:rPr lang="ru-RU" dirty="0" err="1" smtClean="0"/>
              <a:t>корінних</a:t>
            </a:r>
            <a:r>
              <a:rPr lang="ru-RU" dirty="0" smtClean="0"/>
              <a:t> </a:t>
            </a:r>
            <a:r>
              <a:rPr lang="ru-RU" dirty="0" err="1" smtClean="0"/>
              <a:t>жителів</a:t>
            </a:r>
            <a:r>
              <a:rPr lang="ru-RU" dirty="0" smtClean="0"/>
              <a:t> Африки </a:t>
            </a:r>
            <a:r>
              <a:rPr lang="ru-RU" dirty="0" err="1" smtClean="0"/>
              <a:t>переважають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,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 err="1" smtClean="0"/>
              <a:t>європеоїдної</a:t>
            </a:r>
            <a:r>
              <a:rPr lang="ru-RU" dirty="0" smtClean="0"/>
              <a:t> </a:t>
            </a:r>
            <a:r>
              <a:rPr lang="ru-RU" dirty="0" err="1" smtClean="0"/>
              <a:t>раси</a:t>
            </a:r>
            <a:r>
              <a:rPr lang="ru-RU" dirty="0" smtClean="0"/>
              <a:t> — </a:t>
            </a:r>
            <a:r>
              <a:rPr lang="ru-RU" dirty="0" err="1" smtClean="0"/>
              <a:t>рецесивні</a:t>
            </a:r>
            <a:r>
              <a:rPr lang="ru-RU" dirty="0" smtClean="0"/>
              <a:t>. </a:t>
            </a:r>
            <a:r>
              <a:rPr lang="ru-RU" dirty="0" err="1" smtClean="0"/>
              <a:t>Мулати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проміжну</a:t>
            </a:r>
            <a:r>
              <a:rPr lang="ru-RU" dirty="0" smtClean="0"/>
              <a:t> </a:t>
            </a:r>
            <a:r>
              <a:rPr lang="ru-RU" dirty="0" err="1" smtClean="0"/>
              <a:t>пігментацію</a:t>
            </a:r>
            <a:r>
              <a:rPr lang="ru-RU" dirty="0" smtClean="0"/>
              <a:t> та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гетерозиготами</a:t>
            </a:r>
            <a:r>
              <a:rPr lang="ru-RU" dirty="0" smtClean="0"/>
              <a:t>. При </a:t>
            </a:r>
            <a:r>
              <a:rPr lang="ru-RU" dirty="0" err="1" smtClean="0"/>
              <a:t>одруженні</a:t>
            </a:r>
            <a:r>
              <a:rPr lang="ru-RU" dirty="0" smtClean="0"/>
              <a:t> </a:t>
            </a:r>
            <a:r>
              <a:rPr lang="ru-RU" dirty="0" err="1" smtClean="0"/>
              <a:t>мулатів</a:t>
            </a:r>
            <a:r>
              <a:rPr lang="ru-RU" dirty="0" smtClean="0"/>
              <a:t>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як </a:t>
            </a:r>
            <a:r>
              <a:rPr lang="ru-RU" dirty="0" err="1" smtClean="0"/>
              <a:t>білих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темношкірих</a:t>
            </a:r>
            <a:r>
              <a:rPr lang="ru-RU" dirty="0" smtClean="0"/>
              <a:t> </a:t>
            </a:r>
            <a:r>
              <a:rPr lang="ru-RU" dirty="0" err="1" smtClean="0"/>
              <a:t>дітей.Мінімальна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полімерних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у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пороговим</a:t>
            </a:r>
            <a:r>
              <a:rPr lang="ru-RU" dirty="0" smtClean="0"/>
              <a:t> </a:t>
            </a:r>
            <a:r>
              <a:rPr lang="ru-RU" dirty="0" err="1" smtClean="0"/>
              <a:t>ефектом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612845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«</a:t>
            </a:r>
            <a:r>
              <a:rPr lang="ru-RU" dirty="0" err="1" smtClean="0"/>
              <a:t>ефектом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»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взаємний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навколишні</a:t>
            </a:r>
            <a:r>
              <a:rPr lang="ru-RU" dirty="0" smtClean="0"/>
              <a:t> </a:t>
            </a:r>
            <a:r>
              <a:rPr lang="ru-RU" dirty="0" err="1" smtClean="0"/>
              <a:t>локуси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зміні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функціональної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. </a:t>
            </a:r>
            <a:r>
              <a:rPr lang="ru-RU" dirty="0" err="1" smtClean="0"/>
              <a:t>Резус-приналежністьлюдини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трьома</a:t>
            </a:r>
            <a:r>
              <a:rPr lang="ru-RU" dirty="0" smtClean="0"/>
              <a:t> генами, </a:t>
            </a:r>
            <a:r>
              <a:rPr lang="ru-RU" dirty="0" err="1" smtClean="0"/>
              <a:t>розташованими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хромосомі</a:t>
            </a:r>
            <a:r>
              <a:rPr lang="ru-RU" dirty="0" smtClean="0"/>
              <a:t> на </a:t>
            </a:r>
            <a:r>
              <a:rPr lang="ru-RU" dirty="0" err="1" smtClean="0"/>
              <a:t>близькій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(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зчепленими</a:t>
            </a:r>
            <a:r>
              <a:rPr lang="ru-RU" dirty="0" smtClean="0"/>
              <a:t>).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домінантну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рецесивну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(</a:t>
            </a:r>
            <a:r>
              <a:rPr lang="en-US" dirty="0" smtClean="0"/>
              <a:t>C,D,E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err="1" smtClean="0"/>
              <a:t>c,d,e</a:t>
            </a:r>
            <a:r>
              <a:rPr lang="en-US" dirty="0" smtClean="0"/>
              <a:t>). </a:t>
            </a:r>
            <a:r>
              <a:rPr lang="ru-RU" dirty="0" err="1" smtClean="0"/>
              <a:t>Організми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набором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en-US" dirty="0" smtClean="0"/>
              <a:t>CDE/</a:t>
            </a:r>
            <a:r>
              <a:rPr lang="en-US" dirty="0" err="1" smtClean="0"/>
              <a:t>cDe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en-US" dirty="0" err="1" smtClean="0"/>
              <a:t>CDe</a:t>
            </a:r>
            <a:r>
              <a:rPr lang="en-US" dirty="0" smtClean="0"/>
              <a:t>/</a:t>
            </a:r>
            <a:r>
              <a:rPr lang="en-US" dirty="0" err="1" smtClean="0"/>
              <a:t>cDE</a:t>
            </a:r>
            <a:r>
              <a:rPr lang="en-US" dirty="0" smtClean="0"/>
              <a:t> </a:t>
            </a:r>
            <a:r>
              <a:rPr lang="ru-RU" dirty="0" err="1" smtClean="0"/>
              <a:t>генетично</a:t>
            </a:r>
            <a:r>
              <a:rPr lang="ru-RU" dirty="0" smtClean="0"/>
              <a:t> </a:t>
            </a:r>
            <a:r>
              <a:rPr lang="ru-RU" dirty="0" err="1" smtClean="0"/>
              <a:t>ідентичні</a:t>
            </a:r>
            <a:r>
              <a:rPr lang="ru-RU" dirty="0" smtClean="0"/>
              <a:t> (</a:t>
            </a:r>
            <a:r>
              <a:rPr lang="ru-RU" dirty="0" err="1" smtClean="0"/>
              <a:t>загальний</a:t>
            </a:r>
            <a:r>
              <a:rPr lang="ru-RU" dirty="0" smtClean="0"/>
              <a:t> баланс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). </a:t>
            </a:r>
            <a:r>
              <a:rPr lang="ru-RU" dirty="0" err="1" smtClean="0"/>
              <a:t>Однак</a:t>
            </a:r>
            <a:r>
              <a:rPr lang="ru-RU" dirty="0" smtClean="0"/>
              <a:t> в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комбінацією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антигену Е </a:t>
            </a:r>
            <a:r>
              <a:rPr lang="ru-RU" dirty="0" err="1" smtClean="0"/>
              <a:t>і</a:t>
            </a:r>
            <a:r>
              <a:rPr lang="ru-RU" dirty="0" smtClean="0"/>
              <a:t> мало антигену С, а в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другою </a:t>
            </a:r>
            <a:r>
              <a:rPr lang="ru-RU" dirty="0" err="1" smtClean="0"/>
              <a:t>комбінацією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навпаки</a:t>
            </a:r>
            <a:r>
              <a:rPr lang="ru-RU" dirty="0" smtClean="0"/>
              <a:t> мало антигену Е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-С.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близьке</a:t>
            </a:r>
            <a:r>
              <a:rPr lang="ru-RU" dirty="0" smtClean="0"/>
              <a:t> </a:t>
            </a:r>
            <a:r>
              <a:rPr lang="ru-RU" dirty="0" err="1" smtClean="0"/>
              <a:t>сусідство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Е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аллелю</a:t>
            </a:r>
            <a:r>
              <a:rPr lang="ru-RU" dirty="0" smtClean="0"/>
              <a:t> С (перший </a:t>
            </a:r>
            <a:r>
              <a:rPr lang="ru-RU" dirty="0" err="1" smtClean="0"/>
              <a:t>випадок</a:t>
            </a:r>
            <a:r>
              <a:rPr lang="ru-RU" dirty="0" smtClean="0"/>
              <a:t>) </a:t>
            </a:r>
            <a:r>
              <a:rPr lang="ru-RU" dirty="0" err="1" smtClean="0"/>
              <a:t>знижує</a:t>
            </a:r>
            <a:r>
              <a:rPr lang="ru-RU" dirty="0" smtClean="0"/>
              <a:t> </a:t>
            </a:r>
            <a:r>
              <a:rPr lang="ru-RU" dirty="0" err="1" smtClean="0"/>
              <a:t>функціональну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 </a:t>
            </a:r>
            <a:r>
              <a:rPr lang="ru-RU" dirty="0" err="1" smtClean="0"/>
              <a:t>останньої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5324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ЗЧЕПЛЕНЕ </a:t>
            </a:r>
            <a:r>
              <a:rPr lang="ru-RU" dirty="0" smtClean="0"/>
              <a:t>НАСЛІДУВАННЯ. </a:t>
            </a:r>
          </a:p>
          <a:p>
            <a:endParaRPr lang="ru-RU" dirty="0" smtClean="0"/>
          </a:p>
          <a:p>
            <a:r>
              <a:rPr lang="ru-RU" dirty="0" err="1" smtClean="0"/>
              <a:t>Сеттон</a:t>
            </a:r>
            <a:r>
              <a:rPr lang="ru-RU" dirty="0" smtClean="0"/>
              <a:t> </a:t>
            </a:r>
            <a:r>
              <a:rPr lang="ru-RU" dirty="0" smtClean="0"/>
              <a:t>та Р. </a:t>
            </a:r>
            <a:r>
              <a:rPr lang="ru-RU" dirty="0" err="1" smtClean="0"/>
              <a:t>Пеннет</a:t>
            </a:r>
            <a:r>
              <a:rPr lang="ru-RU" dirty="0" smtClean="0"/>
              <a:t> у 1908 р. </a:t>
            </a:r>
            <a:r>
              <a:rPr lang="ru-RU" dirty="0" err="1" smtClean="0"/>
              <a:t>виявили</a:t>
            </a:r>
            <a:r>
              <a:rPr lang="ru-RU" dirty="0" smtClean="0"/>
              <a:t>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третьому</a:t>
            </a:r>
            <a:r>
              <a:rPr lang="ru-RU" dirty="0" smtClean="0"/>
              <a:t> закону </a:t>
            </a:r>
            <a:r>
              <a:rPr lang="ru-RU" dirty="0" smtClean="0"/>
              <a:t>Менделя. У 1911-1912 </a:t>
            </a:r>
            <a:r>
              <a:rPr lang="ru-RU" dirty="0" err="1" smtClean="0"/>
              <a:t>рр</a:t>
            </a:r>
            <a:r>
              <a:rPr lang="ru-RU" dirty="0" smtClean="0"/>
              <a:t>. Т. Морган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співавторами</a:t>
            </a:r>
            <a:r>
              <a:rPr lang="ru-RU" dirty="0" smtClean="0"/>
              <a:t> </a:t>
            </a:r>
            <a:r>
              <a:rPr lang="ru-RU" dirty="0" smtClean="0"/>
              <a:t>описали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- </a:t>
            </a:r>
            <a:r>
              <a:rPr lang="ru-RU" dirty="0" err="1" smtClean="0"/>
              <a:t>спільної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до </a:t>
            </a:r>
            <a:r>
              <a:rPr lang="ru-RU" dirty="0" err="1" smtClean="0"/>
              <a:t>покоління</a:t>
            </a:r>
            <a:r>
              <a:rPr lang="ru-RU" dirty="0" smtClean="0"/>
              <a:t>. </a:t>
            </a:r>
            <a:r>
              <a:rPr lang="ru-RU" dirty="0" err="1" smtClean="0"/>
              <a:t>Досліди</a:t>
            </a:r>
            <a:r>
              <a:rPr lang="ru-RU" dirty="0" smtClean="0"/>
              <a:t> </a:t>
            </a:r>
            <a:r>
              <a:rPr lang="ru-RU" dirty="0" err="1" smtClean="0"/>
              <a:t>проводилися</a:t>
            </a:r>
            <a:r>
              <a:rPr lang="ru-RU" dirty="0" smtClean="0"/>
              <a:t> на мухах </a:t>
            </a:r>
            <a:r>
              <a:rPr lang="ru-RU" dirty="0" err="1" smtClean="0"/>
              <a:t>дрозофілах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пар </a:t>
            </a:r>
            <a:r>
              <a:rPr lang="ru-RU" dirty="0" err="1" smtClean="0"/>
              <a:t>альтернативних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- </a:t>
            </a:r>
            <a:r>
              <a:rPr lang="ru-RU" dirty="0" err="1" smtClean="0"/>
              <a:t>сірий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чорний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нормальні</a:t>
            </a:r>
            <a:r>
              <a:rPr lang="ru-RU" dirty="0" smtClean="0"/>
              <a:t> та </a:t>
            </a:r>
            <a:r>
              <a:rPr lang="ru-RU" dirty="0" err="1" smtClean="0"/>
              <a:t>короткі</a:t>
            </a:r>
            <a:r>
              <a:rPr lang="ru-RU" dirty="0" smtClean="0"/>
              <a:t> </a:t>
            </a:r>
            <a:r>
              <a:rPr lang="ru-RU" dirty="0" err="1" smtClean="0"/>
              <a:t>крила</a:t>
            </a:r>
            <a:r>
              <a:rPr lang="ru-RU" dirty="0" smtClean="0"/>
              <a:t>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гомозиготних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сірим</a:t>
            </a:r>
            <a:r>
              <a:rPr lang="ru-RU" dirty="0" smtClean="0"/>
              <a:t> </a:t>
            </a:r>
            <a:r>
              <a:rPr lang="ru-RU" dirty="0" err="1" smtClean="0"/>
              <a:t>тілом</a:t>
            </a:r>
            <a:r>
              <a:rPr lang="ru-RU" dirty="0" smtClean="0"/>
              <a:t> та </a:t>
            </a:r>
            <a:r>
              <a:rPr lang="ru-RU" dirty="0" err="1" smtClean="0"/>
              <a:t>нормальними</a:t>
            </a:r>
            <a:r>
              <a:rPr lang="ru-RU" dirty="0" smtClean="0"/>
              <a:t> </a:t>
            </a:r>
            <a:r>
              <a:rPr lang="ru-RU" dirty="0" err="1" smtClean="0"/>
              <a:t>крилами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особинами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чорним</a:t>
            </a:r>
            <a:r>
              <a:rPr lang="ru-RU" dirty="0" smtClean="0"/>
              <a:t> </a:t>
            </a:r>
            <a:r>
              <a:rPr lang="ru-RU" dirty="0" err="1" smtClean="0"/>
              <a:t>тілом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короткими </a:t>
            </a:r>
            <a:r>
              <a:rPr lang="ru-RU" dirty="0" err="1" smtClean="0"/>
              <a:t>крилами</a:t>
            </a:r>
            <a:r>
              <a:rPr lang="ru-RU" dirty="0" smtClean="0"/>
              <a:t> </a:t>
            </a:r>
            <a:r>
              <a:rPr lang="ru-RU" dirty="0" err="1" smtClean="0"/>
              <a:t>отримано</a:t>
            </a:r>
            <a:r>
              <a:rPr lang="ru-RU" dirty="0" smtClean="0"/>
              <a:t> </a:t>
            </a:r>
            <a:r>
              <a:rPr lang="ru-RU" dirty="0" err="1" smtClean="0"/>
              <a:t>однаковість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,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домінантні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356992"/>
            <a:ext cx="2069270" cy="133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3356992"/>
          <a:ext cx="396044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/>
                <a:gridCol w="19802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Сіре тіло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Чорне тіло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Нормальні крила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Короткі крила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з'ясування</a:t>
            </a:r>
            <a:r>
              <a:rPr lang="ru-RU" dirty="0" smtClean="0"/>
              <a:t> генотипу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en-US" dirty="0" smtClean="0"/>
              <a:t>I </a:t>
            </a:r>
            <a:r>
              <a:rPr lang="ru-RU" dirty="0" err="1" smtClean="0"/>
              <a:t>покоління</a:t>
            </a:r>
            <a:r>
              <a:rPr lang="ru-RU" dirty="0" smtClean="0"/>
              <a:t> Морган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аналізує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схрестив</a:t>
            </a:r>
            <a:r>
              <a:rPr lang="ru-RU" dirty="0" smtClean="0"/>
              <a:t> </a:t>
            </a:r>
            <a:r>
              <a:rPr lang="ru-RU" dirty="0" err="1" smtClean="0"/>
              <a:t>рецесивну</a:t>
            </a:r>
            <a:r>
              <a:rPr lang="ru-RU" dirty="0" smtClean="0"/>
              <a:t> </a:t>
            </a:r>
            <a:r>
              <a:rPr lang="ru-RU" dirty="0" err="1" smtClean="0"/>
              <a:t>гомозиготну</a:t>
            </a:r>
            <a:r>
              <a:rPr lang="ru-RU" dirty="0" smtClean="0"/>
              <a:t> самку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дигетерозиготним</a:t>
            </a:r>
            <a:r>
              <a:rPr lang="ru-RU" dirty="0" smtClean="0"/>
              <a:t> </a:t>
            </a:r>
            <a:r>
              <a:rPr lang="ru-RU" dirty="0" err="1" smtClean="0"/>
              <a:t>самцем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провів</a:t>
            </a:r>
            <a:r>
              <a:rPr lang="ru-RU" dirty="0" smtClean="0"/>
              <a:t> </a:t>
            </a:r>
            <a:r>
              <a:rPr lang="ru-RU" dirty="0" err="1" smtClean="0"/>
              <a:t>реципрокне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052736"/>
            <a:ext cx="5471350" cy="1628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437112"/>
            <a:ext cx="4417870" cy="1987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699792" y="6488668"/>
            <a:ext cx="3850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3212976"/>
            <a:ext cx="64624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вільному</a:t>
            </a:r>
            <a:r>
              <a:rPr lang="ru-RU" dirty="0" smtClean="0"/>
              <a:t> </a:t>
            </a:r>
            <a:r>
              <a:rPr lang="ru-RU" dirty="0" err="1" smtClean="0"/>
              <a:t>комбінуванні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третього</a:t>
            </a:r>
            <a:r>
              <a:rPr lang="ru-RU" dirty="0" smtClean="0"/>
              <a:t> закону Менделя </a:t>
            </a:r>
            <a:r>
              <a:rPr lang="ru-RU" dirty="0" smtClean="0"/>
              <a:t>в </a:t>
            </a:r>
            <a:r>
              <a:rPr lang="ru-RU" dirty="0" err="1" smtClean="0"/>
              <a:t>поколінні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з'явитися</a:t>
            </a:r>
            <a:r>
              <a:rPr lang="ru-RU" dirty="0" smtClean="0"/>
              <a:t> мухи </a:t>
            </a:r>
            <a:r>
              <a:rPr lang="ru-RU" dirty="0" err="1" smtClean="0"/>
              <a:t>чотирьох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(по 25%). </a:t>
            </a:r>
            <a:r>
              <a:rPr lang="ru-RU" dirty="0" err="1" smtClean="0"/>
              <a:t>Цеможна</a:t>
            </a:r>
            <a:r>
              <a:rPr lang="ru-RU" dirty="0" smtClean="0"/>
              <a:t> </a:t>
            </a:r>
            <a:r>
              <a:rPr lang="ru-RU" dirty="0" err="1" smtClean="0"/>
              <a:t>пояснити</a:t>
            </a:r>
            <a:r>
              <a:rPr lang="ru-RU" dirty="0" smtClean="0"/>
              <a:t> схемою (рис.).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(</a:t>
            </a:r>
            <a:r>
              <a:rPr lang="en-US" dirty="0" smtClean="0"/>
              <a:t>I) </a:t>
            </a:r>
            <a:r>
              <a:rPr lang="ru-RU" dirty="0" smtClean="0"/>
              <a:t>Морган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smtClean="0"/>
              <a:t>мух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(по 50%)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батьків.Він</a:t>
            </a:r>
            <a:r>
              <a:rPr lang="ru-RU" dirty="0" smtClean="0"/>
              <a:t> </a:t>
            </a:r>
            <a:r>
              <a:rPr lang="ru-RU" dirty="0" err="1" smtClean="0"/>
              <a:t>дійшов</a:t>
            </a:r>
            <a:r>
              <a:rPr lang="ru-RU" dirty="0" smtClean="0"/>
              <a:t> </a:t>
            </a:r>
            <a:r>
              <a:rPr lang="ru-RU" dirty="0" err="1" smtClean="0"/>
              <a:t>висновку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детермінують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довжину</a:t>
            </a:r>
            <a:r>
              <a:rPr lang="ru-RU" dirty="0" smtClean="0"/>
              <a:t> </a:t>
            </a:r>
            <a:r>
              <a:rPr lang="ru-RU" dirty="0" err="1" smtClean="0"/>
              <a:t>крил</a:t>
            </a:r>
            <a:r>
              <a:rPr lang="ru-RU" dirty="0" smtClean="0"/>
              <a:t>, </a:t>
            </a:r>
            <a:r>
              <a:rPr lang="ru-RU" dirty="0" err="1" smtClean="0"/>
              <a:t>локалізовані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хромосомі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передаються</a:t>
            </a:r>
            <a:r>
              <a:rPr lang="ru-RU" dirty="0" smtClean="0"/>
              <a:t> </a:t>
            </a:r>
            <a:r>
              <a:rPr lang="ru-RU" dirty="0" smtClean="0"/>
              <a:t>разом </a:t>
            </a:r>
            <a:r>
              <a:rPr lang="ru-RU" dirty="0" err="1" smtClean="0"/>
              <a:t>зчеплено</a:t>
            </a:r>
            <a:r>
              <a:rPr lang="ru-RU" dirty="0" smtClean="0"/>
              <a:t> (рис).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412776"/>
            <a:ext cx="2097956" cy="255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2276872"/>
            <a:ext cx="3059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утворення</a:t>
            </a:r>
            <a:r>
              <a:rPr lang="ru-RU" dirty="0" smtClean="0"/>
              <a:t> гамет при </a:t>
            </a:r>
            <a:r>
              <a:rPr lang="ru-RU" dirty="0" err="1" smtClean="0"/>
              <a:t>повному</a:t>
            </a:r>
            <a:r>
              <a:rPr lang="ru-RU" dirty="0" smtClean="0"/>
              <a:t> </a:t>
            </a:r>
            <a:r>
              <a:rPr lang="ru-RU" dirty="0" err="1" smtClean="0"/>
              <a:t>зчепленні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820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Г. Менделем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сформульовані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у 1865 р.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перевідкриті</a:t>
            </a:r>
            <a:r>
              <a:rPr lang="ru-RU" dirty="0" smtClean="0"/>
              <a:t> у 1900 р. Р. де </a:t>
            </a:r>
            <a:r>
              <a:rPr lang="ru-RU" dirty="0" err="1" smtClean="0"/>
              <a:t>Фрізом</a:t>
            </a:r>
            <a:r>
              <a:rPr lang="ru-RU" dirty="0" smtClean="0"/>
              <a:t>, К. </a:t>
            </a:r>
            <a:r>
              <a:rPr lang="ru-RU" dirty="0" err="1" smtClean="0"/>
              <a:t>Корренсом</a:t>
            </a:r>
            <a:r>
              <a:rPr lang="ru-RU" dirty="0" smtClean="0"/>
              <a:t> та Е. Чермаком. </a:t>
            </a:r>
            <a:r>
              <a:rPr lang="ru-RU" dirty="0" err="1" smtClean="0"/>
              <a:t>Надалі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описані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(Т. Морган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співавт</a:t>
            </a:r>
            <a:r>
              <a:rPr lang="ru-RU" dirty="0" smtClean="0"/>
              <a:t>., 1911),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впливаютьна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та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на </a:t>
            </a:r>
            <a:r>
              <a:rPr lang="ru-RU" dirty="0" err="1" smtClean="0"/>
              <a:t>даний</a:t>
            </a:r>
            <a:r>
              <a:rPr lang="ru-RU" dirty="0" smtClean="0"/>
              <a:t> час показано на </a:t>
            </a:r>
            <a:r>
              <a:rPr lang="ru-RU" dirty="0" err="1" smtClean="0"/>
              <a:t>схемі</a:t>
            </a:r>
            <a:r>
              <a:rPr lang="ru-RU" dirty="0" smtClean="0"/>
              <a:t> 1.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1916832"/>
            <a:ext cx="748883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Наслідування</a:t>
            </a:r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just"/>
            <a:r>
              <a:rPr lang="uk-UA" dirty="0" smtClean="0"/>
              <a:t>                     </a:t>
            </a:r>
            <a:r>
              <a:rPr lang="uk-UA" dirty="0" err="1" smtClean="0"/>
              <a:t>Моногене</a:t>
            </a:r>
            <a:r>
              <a:rPr lang="uk-UA" dirty="0" smtClean="0"/>
              <a:t>                                          </a:t>
            </a:r>
            <a:r>
              <a:rPr lang="uk-UA" dirty="0" err="1" smtClean="0"/>
              <a:t>Полігене</a:t>
            </a:r>
            <a:endParaRPr lang="uk-UA" dirty="0" smtClean="0"/>
          </a:p>
          <a:p>
            <a:pPr algn="just"/>
            <a:endParaRPr lang="uk-UA" dirty="0"/>
          </a:p>
          <a:p>
            <a:pPr algn="just"/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         </a:t>
            </a:r>
            <a:r>
              <a:rPr lang="uk-UA" dirty="0" err="1" smtClean="0"/>
              <a:t>Аутосомне</a:t>
            </a:r>
            <a:r>
              <a:rPr lang="uk-UA" dirty="0" smtClean="0"/>
              <a:t>               </a:t>
            </a:r>
            <a:r>
              <a:rPr lang="uk-UA" dirty="0" err="1" smtClean="0"/>
              <a:t>Гоносомне</a:t>
            </a:r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Домінантне          Рецесивне             </a:t>
            </a:r>
            <a:r>
              <a:rPr lang="uk-UA" dirty="0" err="1" smtClean="0"/>
              <a:t>Х-зчеплене</a:t>
            </a:r>
            <a:r>
              <a:rPr lang="uk-UA" dirty="0" smtClean="0"/>
              <a:t>               </a:t>
            </a:r>
            <a:r>
              <a:rPr lang="en-US" dirty="0" smtClean="0"/>
              <a:t>Y-</a:t>
            </a:r>
            <a:r>
              <a:rPr lang="uk-UA" dirty="0" smtClean="0"/>
              <a:t>зчеплене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                                            Домінантне                  Рецесивне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292080" y="2276872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3059832" y="2276872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275856" y="3284984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499992" y="4221088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1763688" y="3356992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771800" y="4293096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1331640" y="4365104"/>
            <a:ext cx="4320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716016" y="4077072"/>
            <a:ext cx="187220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3995936" y="530120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724128" y="5157192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Одна </a:t>
            </a:r>
            <a:r>
              <a:rPr lang="ru-RU" dirty="0" err="1" smtClean="0"/>
              <a:t>з</a:t>
            </a:r>
            <a:r>
              <a:rPr lang="ru-RU" dirty="0" smtClean="0"/>
              <a:t> пари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 </a:t>
            </a:r>
            <a:r>
              <a:rPr lang="ru-RU" dirty="0" err="1" smtClean="0"/>
              <a:t>містить</a:t>
            </a:r>
            <a:r>
              <a:rPr lang="ru-RU" dirty="0" smtClean="0"/>
              <a:t> 2домінантних гена (</a:t>
            </a:r>
            <a:r>
              <a:rPr lang="en-US" dirty="0" smtClean="0"/>
              <a:t>BV), </a:t>
            </a:r>
            <a:r>
              <a:rPr lang="ru-RU" dirty="0" smtClean="0"/>
              <a:t>а </a:t>
            </a:r>
            <a:r>
              <a:rPr lang="ru-RU" dirty="0" err="1" smtClean="0"/>
              <a:t>інша</a:t>
            </a:r>
            <a:r>
              <a:rPr lang="ru-RU" dirty="0" smtClean="0"/>
              <a:t> - 2 </a:t>
            </a:r>
            <a:r>
              <a:rPr lang="ru-RU" dirty="0" err="1" smtClean="0"/>
              <a:t>рецесивних</a:t>
            </a:r>
            <a:r>
              <a:rPr lang="ru-RU" dirty="0" smtClean="0"/>
              <a:t> (</a:t>
            </a:r>
            <a:r>
              <a:rPr lang="en-US" dirty="0" err="1" smtClean="0"/>
              <a:t>bv</a:t>
            </a:r>
            <a:r>
              <a:rPr lang="en-US" dirty="0" smtClean="0"/>
              <a:t>). </a:t>
            </a:r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 мейозу одна хромосома (</a:t>
            </a:r>
            <a:r>
              <a:rPr lang="ru-RU" dirty="0" err="1" smtClean="0"/>
              <a:t>з</a:t>
            </a:r>
            <a:r>
              <a:rPr lang="ru-RU" dirty="0" smtClean="0"/>
              <a:t> генами </a:t>
            </a:r>
            <a:r>
              <a:rPr lang="en-US" dirty="0" smtClean="0"/>
              <a:t>BV) </a:t>
            </a:r>
            <a:r>
              <a:rPr lang="ru-RU" dirty="0" err="1" smtClean="0"/>
              <a:t>потрапить</a:t>
            </a:r>
            <a:r>
              <a:rPr lang="ru-RU" dirty="0" smtClean="0"/>
              <a:t> до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, а </a:t>
            </a:r>
            <a:r>
              <a:rPr lang="ru-RU" dirty="0" err="1" smtClean="0"/>
              <a:t>інша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генами </a:t>
            </a:r>
            <a:r>
              <a:rPr lang="en-US" dirty="0" err="1" smtClean="0"/>
              <a:t>bv</a:t>
            </a:r>
            <a:r>
              <a:rPr lang="en-US" dirty="0" smtClean="0"/>
              <a:t>) — </a:t>
            </a:r>
            <a:r>
              <a:rPr lang="ru-RU" dirty="0" smtClean="0"/>
              <a:t>до </a:t>
            </a:r>
            <a:r>
              <a:rPr lang="ru-RU" dirty="0" err="1" smtClean="0"/>
              <a:t>іншої</a:t>
            </a:r>
            <a:r>
              <a:rPr lang="ru-RU" dirty="0" smtClean="0"/>
              <a:t>. Таким чином, у дигетерозиготного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не </a:t>
            </a:r>
            <a:r>
              <a:rPr lang="ru-RU" dirty="0" err="1" smtClean="0"/>
              <a:t>чотири</a:t>
            </a:r>
            <a:r>
              <a:rPr lang="ru-RU" dirty="0" smtClean="0"/>
              <a:t>, а </a:t>
            </a:r>
            <a:r>
              <a:rPr lang="ru-RU" dirty="0" err="1" smtClean="0"/>
              <a:t>лише</a:t>
            </a:r>
            <a:r>
              <a:rPr lang="ru-RU" dirty="0" smtClean="0"/>
              <a:t> два </a:t>
            </a:r>
            <a:r>
              <a:rPr lang="ru-RU" dirty="0" err="1" smtClean="0"/>
              <a:t>типи</a:t>
            </a:r>
            <a:r>
              <a:rPr lang="ru-RU" dirty="0" smtClean="0"/>
              <a:t> гамет,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матимуть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ж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батьки.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буде </a:t>
            </a:r>
            <a:r>
              <a:rPr lang="ru-RU" dirty="0" err="1" smtClean="0"/>
              <a:t>повним</a:t>
            </a:r>
            <a:r>
              <a:rPr lang="ru-RU" dirty="0" smtClean="0"/>
              <a:t>. При </a:t>
            </a:r>
            <a:r>
              <a:rPr lang="ru-RU" dirty="0" err="1" smtClean="0"/>
              <a:t>вивченні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другого </a:t>
            </a:r>
            <a:r>
              <a:rPr lang="ru-RU" dirty="0" err="1" smtClean="0"/>
              <a:t>схрещування</a:t>
            </a:r>
            <a:r>
              <a:rPr lang="ru-RU" dirty="0" smtClean="0"/>
              <a:t>(</a:t>
            </a:r>
            <a:r>
              <a:rPr lang="en-US" dirty="0" smtClean="0"/>
              <a:t>II)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виявлено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взяти</a:t>
            </a:r>
            <a:r>
              <a:rPr lang="ru-RU" dirty="0" smtClean="0"/>
              <a:t> </a:t>
            </a:r>
            <a:r>
              <a:rPr lang="ru-RU" dirty="0" err="1" smtClean="0"/>
              <a:t>дигетерозиготну</a:t>
            </a:r>
            <a:r>
              <a:rPr lang="ru-RU" dirty="0" smtClean="0"/>
              <a:t> самку мухи </a:t>
            </a:r>
            <a:r>
              <a:rPr lang="ru-RU" dirty="0" err="1" smtClean="0"/>
              <a:t>дрозофіли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схрестити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рецесивним</a:t>
            </a:r>
            <a:r>
              <a:rPr lang="ru-RU" dirty="0" smtClean="0"/>
              <a:t> </a:t>
            </a:r>
            <a:r>
              <a:rPr lang="ru-RU" dirty="0" err="1" smtClean="0"/>
              <a:t>самцем</a:t>
            </a:r>
            <a:r>
              <a:rPr lang="ru-RU" dirty="0" smtClean="0"/>
              <a:t>, то </a:t>
            </a:r>
            <a:r>
              <a:rPr lang="ru-RU" dirty="0" err="1" smtClean="0"/>
              <a:t>виходить</a:t>
            </a:r>
            <a:r>
              <a:rPr lang="ru-RU" dirty="0" smtClean="0"/>
              <a:t> 4 </a:t>
            </a:r>
            <a:r>
              <a:rPr lang="ru-RU" dirty="0" err="1" smtClean="0"/>
              <a:t>різновиди</a:t>
            </a:r>
            <a:r>
              <a:rPr lang="ru-RU" dirty="0" smtClean="0"/>
              <a:t> </a:t>
            </a:r>
            <a:r>
              <a:rPr lang="ru-RU" dirty="0" err="1" smtClean="0"/>
              <a:t>фенотипів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: 41,5%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сірим</a:t>
            </a:r>
            <a:r>
              <a:rPr lang="ru-RU" dirty="0" smtClean="0"/>
              <a:t> </a:t>
            </a:r>
            <a:r>
              <a:rPr lang="ru-RU" dirty="0" err="1" smtClean="0"/>
              <a:t>тілом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довгими</a:t>
            </a:r>
            <a:r>
              <a:rPr lang="ru-RU" dirty="0" smtClean="0"/>
              <a:t> </a:t>
            </a:r>
            <a:r>
              <a:rPr lang="ru-RU" dirty="0" err="1" smtClean="0"/>
              <a:t>крилами</a:t>
            </a:r>
            <a:r>
              <a:rPr lang="ru-RU" dirty="0" smtClean="0"/>
              <a:t>, 41,5%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чорним</a:t>
            </a:r>
            <a:r>
              <a:rPr lang="ru-RU" dirty="0" smtClean="0"/>
              <a:t> </a:t>
            </a:r>
            <a:r>
              <a:rPr lang="ru-RU" dirty="0" err="1" smtClean="0"/>
              <a:t>тілом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короткими </a:t>
            </a:r>
            <a:r>
              <a:rPr lang="ru-RU" dirty="0" err="1" smtClean="0"/>
              <a:t>крилами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 8,5%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сірим</a:t>
            </a:r>
            <a:r>
              <a:rPr lang="ru-RU" dirty="0" smtClean="0"/>
              <a:t> </a:t>
            </a:r>
            <a:r>
              <a:rPr lang="ru-RU" dirty="0" err="1" smtClean="0"/>
              <a:t>тілом</a:t>
            </a:r>
            <a:r>
              <a:rPr lang="ru-RU" dirty="0" smtClean="0"/>
              <a:t> та короткими </a:t>
            </a:r>
            <a:r>
              <a:rPr lang="ru-RU" dirty="0" err="1" smtClean="0"/>
              <a:t>крилами</a:t>
            </a:r>
            <a:r>
              <a:rPr lang="ru-RU" dirty="0" smtClean="0"/>
              <a:t> 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чорним</a:t>
            </a:r>
            <a:r>
              <a:rPr lang="ru-RU" dirty="0" smtClean="0"/>
              <a:t> </a:t>
            </a:r>
            <a:r>
              <a:rPr lang="ru-RU" dirty="0" err="1" smtClean="0"/>
              <a:t>тілом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довгими</a:t>
            </a:r>
            <a:r>
              <a:rPr lang="ru-RU" dirty="0" smtClean="0"/>
              <a:t> </a:t>
            </a:r>
            <a:r>
              <a:rPr lang="ru-RU" dirty="0" err="1" smtClean="0"/>
              <a:t>крилами</a:t>
            </a:r>
            <a:r>
              <a:rPr lang="ru-RU" dirty="0" smtClean="0"/>
              <a:t>.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неповним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перекомбінація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локалізованих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хромосомі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кросинговером</a:t>
            </a:r>
            <a:r>
              <a:rPr lang="ru-RU" dirty="0" smtClean="0"/>
              <a:t> - </a:t>
            </a:r>
            <a:r>
              <a:rPr lang="ru-RU" dirty="0" err="1" smtClean="0"/>
              <a:t>обміном</a:t>
            </a:r>
            <a:r>
              <a:rPr lang="ru-RU" dirty="0" smtClean="0"/>
              <a:t> </a:t>
            </a:r>
            <a:r>
              <a:rPr lang="ru-RU" dirty="0" err="1" smtClean="0"/>
              <a:t>ділянками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кон'югації</a:t>
            </a:r>
            <a:r>
              <a:rPr lang="ru-RU" dirty="0" smtClean="0"/>
              <a:t> в </a:t>
            </a:r>
            <a:r>
              <a:rPr lang="ru-RU" dirty="0" err="1" smtClean="0"/>
              <a:t>профазі</a:t>
            </a:r>
            <a:r>
              <a:rPr lang="ru-RU" dirty="0" smtClean="0"/>
              <a:t> мейозу </a:t>
            </a:r>
            <a:r>
              <a:rPr lang="en-US" dirty="0" smtClean="0"/>
              <a:t>I.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хроматид </a:t>
            </a:r>
            <a:r>
              <a:rPr lang="ru-RU" dirty="0" err="1" smtClean="0"/>
              <a:t>потрапляє</a:t>
            </a:r>
            <a:r>
              <a:rPr lang="ru-RU" dirty="0" smtClean="0"/>
              <a:t> в </a:t>
            </a:r>
            <a:r>
              <a:rPr lang="ru-RU" dirty="0" err="1" smtClean="0"/>
              <a:t>окрему</a:t>
            </a:r>
            <a:r>
              <a:rPr lang="ru-RU" dirty="0" smtClean="0"/>
              <a:t> гамету</a:t>
            </a:r>
            <a:r>
              <a:rPr lang="ru-RU" dirty="0" smtClean="0"/>
              <a:t>. </a:t>
            </a:r>
            <a:r>
              <a:rPr lang="ru-RU" dirty="0" err="1" smtClean="0"/>
              <a:t>Утворюється</a:t>
            </a:r>
            <a:r>
              <a:rPr lang="ru-RU" dirty="0" smtClean="0"/>
              <a:t> 4 </a:t>
            </a:r>
            <a:r>
              <a:rPr lang="ru-RU" dirty="0" err="1" smtClean="0"/>
              <a:t>типи</a:t>
            </a:r>
            <a:r>
              <a:rPr lang="ru-RU" dirty="0" smtClean="0"/>
              <a:t> гамет, </a:t>
            </a:r>
            <a:r>
              <a:rPr lang="ru-RU" dirty="0" err="1" smtClean="0"/>
              <a:t>але</a:t>
            </a:r>
            <a:r>
              <a:rPr lang="ru-RU" dirty="0" smtClean="0"/>
              <a:t>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відсоткове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smtClean="0"/>
              <a:t>буде </a:t>
            </a:r>
            <a:r>
              <a:rPr lang="ru-RU" dirty="0" err="1" smtClean="0"/>
              <a:t>нерівним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кросинговер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не </a:t>
            </a:r>
            <a:r>
              <a:rPr lang="ru-RU" dirty="0" err="1" smtClean="0"/>
              <a:t>завжди</a:t>
            </a:r>
            <a:r>
              <a:rPr lang="ru-RU" dirty="0" smtClean="0"/>
              <a:t>(Рис.).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97152"/>
            <a:ext cx="427430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43665" y="5517232"/>
            <a:ext cx="4500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утворення</a:t>
            </a:r>
            <a:r>
              <a:rPr lang="ru-RU" dirty="0" smtClean="0"/>
              <a:t> гамет при </a:t>
            </a:r>
            <a:r>
              <a:rPr lang="ru-RU" dirty="0" err="1" smtClean="0"/>
              <a:t>кросинговері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Сила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генами (частота </a:t>
            </a:r>
            <a:r>
              <a:rPr lang="ru-RU" dirty="0" err="1" smtClean="0"/>
              <a:t>кросинговера</a:t>
            </a:r>
            <a:r>
              <a:rPr lang="ru-RU" dirty="0" smtClean="0"/>
              <a:t>)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ними: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більша</a:t>
            </a:r>
            <a:r>
              <a:rPr lang="ru-RU" dirty="0" smtClean="0"/>
              <a:t> </a:t>
            </a:r>
            <a:r>
              <a:rPr lang="ru-RU" dirty="0" err="1" smtClean="0"/>
              <a:t>відстань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</a:t>
            </a:r>
            <a:r>
              <a:rPr lang="ru-RU" dirty="0" err="1" smtClean="0"/>
              <a:t>кросинговер</a:t>
            </a:r>
            <a:r>
              <a:rPr lang="ru-RU" dirty="0" smtClean="0"/>
              <a:t>.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генами </a:t>
            </a:r>
            <a:r>
              <a:rPr lang="ru-RU" dirty="0" err="1" smtClean="0"/>
              <a:t>визначається</a:t>
            </a:r>
            <a:r>
              <a:rPr lang="ru-RU" dirty="0" smtClean="0"/>
              <a:t> за </a:t>
            </a:r>
            <a:r>
              <a:rPr lang="ru-RU" dirty="0" err="1" smtClean="0"/>
              <a:t>відсотком</a:t>
            </a:r>
            <a:r>
              <a:rPr lang="ru-RU" dirty="0" smtClean="0"/>
              <a:t> </a:t>
            </a:r>
            <a:r>
              <a:rPr lang="ru-RU" dirty="0" err="1" smtClean="0"/>
              <a:t>кросинговера</a:t>
            </a:r>
            <a:r>
              <a:rPr lang="ru-RU" dirty="0" smtClean="0"/>
              <a:t>. За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</a:t>
            </a:r>
            <a:r>
              <a:rPr lang="ru-RU" dirty="0" err="1" smtClean="0"/>
              <a:t>приймається</a:t>
            </a:r>
            <a:r>
              <a:rPr lang="ru-RU" dirty="0" smtClean="0"/>
              <a:t> одна </a:t>
            </a:r>
            <a:r>
              <a:rPr lang="ru-RU" dirty="0" err="1" smtClean="0"/>
              <a:t>морганіда</a:t>
            </a:r>
            <a:r>
              <a:rPr lang="ru-RU" dirty="0" smtClean="0"/>
              <a:t> (на </a:t>
            </a:r>
            <a:r>
              <a:rPr lang="ru-RU" dirty="0" smtClean="0"/>
              <a:t>честь Моргана</a:t>
            </a:r>
            <a:r>
              <a:rPr lang="ru-RU" dirty="0" smtClean="0"/>
              <a:t>), яка </a:t>
            </a:r>
            <a:r>
              <a:rPr lang="ru-RU" dirty="0" err="1" smtClean="0"/>
              <a:t>дорівнює</a:t>
            </a:r>
            <a:r>
              <a:rPr lang="ru-RU" dirty="0" smtClean="0"/>
              <a:t> 1% </a:t>
            </a:r>
            <a:r>
              <a:rPr lang="ru-RU" dirty="0" err="1" smtClean="0"/>
              <a:t>кросинговера.Гамети</a:t>
            </a:r>
            <a:r>
              <a:rPr lang="ru-RU" dirty="0" smtClean="0"/>
              <a:t>, в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потрапили</a:t>
            </a:r>
            <a:r>
              <a:rPr lang="ru-RU" dirty="0" smtClean="0"/>
              <a:t> </a:t>
            </a:r>
            <a:r>
              <a:rPr lang="ru-RU" dirty="0" err="1" smtClean="0"/>
              <a:t>хроматиди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кросинговеру</a:t>
            </a:r>
            <a:r>
              <a:rPr lang="ru-RU" dirty="0" smtClean="0"/>
              <a:t>,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некросоверні</a:t>
            </a:r>
            <a:r>
              <a:rPr lang="ru-RU" dirty="0" smtClean="0"/>
              <a:t>;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. </a:t>
            </a:r>
            <a:r>
              <a:rPr lang="ru-RU" dirty="0" err="1" smtClean="0"/>
              <a:t>Гамети</a:t>
            </a:r>
            <a:r>
              <a:rPr lang="ru-RU" dirty="0" smtClean="0"/>
              <a:t>, в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потрапили</a:t>
            </a:r>
            <a:r>
              <a:rPr lang="ru-RU" dirty="0" smtClean="0"/>
              <a:t> </a:t>
            </a:r>
            <a:r>
              <a:rPr lang="ru-RU" dirty="0" err="1" smtClean="0"/>
              <a:t>хроматиди,які</a:t>
            </a:r>
            <a:r>
              <a:rPr lang="ru-RU" dirty="0" smtClean="0"/>
              <a:t>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кросинговеру</a:t>
            </a:r>
            <a:r>
              <a:rPr lang="ru-RU" dirty="0" smtClean="0"/>
              <a:t>, </a:t>
            </a:r>
            <a:r>
              <a:rPr lang="ru-RU" dirty="0" err="1" smtClean="0"/>
              <a:t>називаються</a:t>
            </a:r>
            <a:r>
              <a:rPr lang="ru-RU" dirty="0" smtClean="0"/>
              <a:t> </a:t>
            </a:r>
            <a:r>
              <a:rPr lang="ru-RU" dirty="0" err="1" smtClean="0"/>
              <a:t>кросоверними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менше.Отже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досліджувані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парах </a:t>
            </a:r>
            <a:r>
              <a:rPr lang="ru-RU" dirty="0" smtClean="0"/>
              <a:t>хромосом,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вільне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третім</a:t>
            </a:r>
            <a:r>
              <a:rPr lang="ru-RU" dirty="0" smtClean="0"/>
              <a:t> законом Менделя. При </a:t>
            </a:r>
            <a:r>
              <a:rPr lang="ru-RU" dirty="0" err="1" smtClean="0"/>
              <a:t>аналізуючому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ми </a:t>
            </a:r>
            <a:r>
              <a:rPr lang="ru-RU" dirty="0" err="1" smtClean="0"/>
              <a:t>отримаємо</a:t>
            </a:r>
            <a:r>
              <a:rPr lang="ru-RU" dirty="0" smtClean="0"/>
              <a:t> </a:t>
            </a:r>
            <a:r>
              <a:rPr lang="ru-RU" dirty="0" err="1" smtClean="0"/>
              <a:t>рівну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поєднаннями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</a:t>
            </a:r>
            <a:r>
              <a:rPr lang="ru-RU" dirty="0" err="1" smtClean="0"/>
              <a:t>Якщодосліджувані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кросинговер</a:t>
            </a:r>
            <a:r>
              <a:rPr lang="ru-RU" dirty="0" smtClean="0"/>
              <a:t>, ми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отримаємо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поєднаннями</a:t>
            </a:r>
            <a:r>
              <a:rPr lang="ru-RU" dirty="0" smtClean="0"/>
              <a:t> </a:t>
            </a:r>
            <a:r>
              <a:rPr lang="ru-RU" dirty="0" err="1" smtClean="0"/>
              <a:t>ознак,але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буде </a:t>
            </a:r>
            <a:r>
              <a:rPr lang="ru-RU" dirty="0" err="1" smtClean="0"/>
              <a:t>нерівною</a:t>
            </a:r>
            <a:r>
              <a:rPr lang="ru-RU" dirty="0" smtClean="0"/>
              <a:t> (</a:t>
            </a:r>
            <a:r>
              <a:rPr lang="ru-RU" dirty="0" err="1" smtClean="0"/>
              <a:t>рекомбінантною</a:t>
            </a:r>
            <a:r>
              <a:rPr lang="ru-RU" dirty="0" smtClean="0"/>
              <a:t>, </a:t>
            </a:r>
            <a:r>
              <a:rPr lang="ru-RU" dirty="0" err="1" smtClean="0"/>
              <a:t>абокросоверних</a:t>
            </a:r>
            <a:r>
              <a:rPr lang="ru-RU" dirty="0" smtClean="0"/>
              <a:t>, </a:t>
            </a:r>
            <a:r>
              <a:rPr lang="ru-RU" dirty="0" err="1" smtClean="0"/>
              <a:t>особин</a:t>
            </a:r>
            <a:r>
              <a:rPr lang="ru-RU" dirty="0" smtClean="0"/>
              <a:t> </a:t>
            </a:r>
            <a:r>
              <a:rPr lang="ru-RU" dirty="0" err="1" smtClean="0"/>
              <a:t>буде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).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досліджувані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</a:t>
            </a:r>
            <a:r>
              <a:rPr lang="ru-RU" dirty="0" smtClean="0"/>
              <a:t>хромосом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кросинговера</a:t>
            </a:r>
            <a:r>
              <a:rPr lang="ru-RU" dirty="0" smtClean="0"/>
              <a:t> не </a:t>
            </a:r>
            <a:r>
              <a:rPr lang="ru-RU" dirty="0" err="1" smtClean="0"/>
              <a:t>відбувається</a:t>
            </a:r>
            <a:r>
              <a:rPr lang="ru-RU" dirty="0" smtClean="0"/>
              <a:t>, то </a:t>
            </a:r>
            <a:r>
              <a:rPr lang="ru-RU" dirty="0" err="1" smtClean="0"/>
              <a:t>гібридні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неутворюються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матимуть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ж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як у </a:t>
            </a:r>
            <a:r>
              <a:rPr lang="ru-RU" dirty="0" err="1" smtClean="0"/>
              <a:t>батьків</a:t>
            </a:r>
            <a:r>
              <a:rPr lang="ru-RU" dirty="0" smtClean="0"/>
              <a:t>. </a:t>
            </a:r>
            <a:r>
              <a:rPr lang="ru-RU" dirty="0" err="1" smtClean="0"/>
              <a:t>Кросинговер</a:t>
            </a:r>
            <a:r>
              <a:rPr lang="ru-RU" dirty="0" smtClean="0"/>
              <a:t> при </a:t>
            </a:r>
            <a:r>
              <a:rPr lang="ru-RU" dirty="0" err="1" smtClean="0"/>
              <a:t>утворенні</a:t>
            </a:r>
            <a:r>
              <a:rPr lang="ru-RU" dirty="0" smtClean="0"/>
              <a:t> гамет </a:t>
            </a:r>
            <a:r>
              <a:rPr lang="ru-RU" dirty="0" err="1" smtClean="0"/>
              <a:t>відбувається</a:t>
            </a:r>
            <a:r>
              <a:rPr lang="ru-RU" dirty="0" smtClean="0"/>
              <a:t>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самця</a:t>
            </a:r>
            <a:r>
              <a:rPr lang="ru-RU" dirty="0" smtClean="0"/>
              <a:t> мухи </a:t>
            </a:r>
            <a:r>
              <a:rPr lang="ru-RU" dirty="0" err="1" smtClean="0"/>
              <a:t>дрозофіли</a:t>
            </a:r>
            <a:r>
              <a:rPr lang="ru-RU" dirty="0" smtClean="0"/>
              <a:t> та </a:t>
            </a:r>
            <a:r>
              <a:rPr lang="ru-RU" dirty="0" smtClean="0"/>
              <a:t>самки </a:t>
            </a:r>
            <a:r>
              <a:rPr lang="ru-RU" dirty="0" err="1" smtClean="0"/>
              <a:t>шовкового</a:t>
            </a:r>
            <a:r>
              <a:rPr lang="ru-RU" dirty="0" smtClean="0"/>
              <a:t> </a:t>
            </a:r>
            <a:r>
              <a:rPr lang="ru-RU" dirty="0" err="1" smtClean="0"/>
              <a:t>шовкопряда.Для</a:t>
            </a:r>
            <a:r>
              <a:rPr lang="ru-RU" dirty="0" smtClean="0"/>
              <a:t> того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А та В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хромосомах,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запис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5013176"/>
            <a:ext cx="548344" cy="623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5589240"/>
            <a:ext cx="6876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(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паралельними</a:t>
            </a:r>
            <a:r>
              <a:rPr lang="ru-RU" dirty="0" smtClean="0"/>
              <a:t> рисками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однупару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хромосом). </a:t>
            </a:r>
            <a:r>
              <a:rPr lang="ru-RU" dirty="0" err="1" smtClean="0"/>
              <a:t>Запис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5949280"/>
            <a:ext cx="59739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показує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А та В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хромосомі.Гени</a:t>
            </a:r>
            <a:r>
              <a:rPr lang="ru-RU" dirty="0" smtClean="0"/>
              <a:t>, </a:t>
            </a:r>
            <a:r>
              <a:rPr lang="ru-RU" dirty="0" err="1" smtClean="0"/>
              <a:t>локалізовані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хромосомі</a:t>
            </a:r>
            <a:r>
              <a:rPr lang="ru-RU" dirty="0" smtClean="0"/>
              <a:t>, </a:t>
            </a:r>
            <a:r>
              <a:rPr lang="ru-RU" dirty="0" err="1" smtClean="0"/>
              <a:t>передаються</a:t>
            </a:r>
            <a:r>
              <a:rPr lang="ru-RU" dirty="0" smtClean="0"/>
              <a:t> разом (</a:t>
            </a:r>
            <a:r>
              <a:rPr lang="ru-RU" dirty="0" err="1" smtClean="0"/>
              <a:t>зчеплено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одну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зчеплення.Так</a:t>
            </a:r>
            <a:r>
              <a:rPr lang="ru-RU" dirty="0" smtClean="0"/>
              <a:t> як в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хромосомах </a:t>
            </a:r>
            <a:r>
              <a:rPr lang="ru-RU" dirty="0" err="1" smtClean="0"/>
              <a:t>локалізовані</a:t>
            </a:r>
            <a:r>
              <a:rPr lang="ru-RU" dirty="0" smtClean="0"/>
              <a:t> </a:t>
            </a:r>
            <a:r>
              <a:rPr lang="ru-RU" dirty="0" err="1" smtClean="0"/>
              <a:t>алельні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, то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пар хромосом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гаплоїдному</a:t>
            </a:r>
            <a:r>
              <a:rPr lang="ru-RU" dirty="0" smtClean="0"/>
              <a:t> числу).Так, у мухи </a:t>
            </a:r>
            <a:r>
              <a:rPr lang="ru-RU" dirty="0" err="1" smtClean="0"/>
              <a:t>дрозофіли</a:t>
            </a:r>
            <a:r>
              <a:rPr lang="ru-RU" dirty="0" smtClean="0"/>
              <a:t> 8 хромосом - 4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, у </a:t>
            </a:r>
            <a:r>
              <a:rPr lang="ru-RU" dirty="0" err="1" smtClean="0"/>
              <a:t>людини</a:t>
            </a:r>
            <a:r>
              <a:rPr lang="ru-RU" dirty="0" smtClean="0"/>
              <a:t> 46 хромосом - 23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хромосомної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(Т. Морган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співавт</a:t>
            </a:r>
            <a:r>
              <a:rPr lang="ru-RU" dirty="0" smtClean="0"/>
              <a:t>., 1911) </a:t>
            </a:r>
            <a:r>
              <a:rPr lang="ru-RU" dirty="0" err="1" smtClean="0"/>
              <a:t>зводяться</a:t>
            </a:r>
            <a:r>
              <a:rPr lang="ru-RU" dirty="0" smtClean="0"/>
              <a:t> до </a:t>
            </a:r>
            <a:r>
              <a:rPr lang="ru-RU" dirty="0" err="1" smtClean="0"/>
              <a:t>наступного</a:t>
            </a:r>
            <a:r>
              <a:rPr lang="ru-RU" dirty="0" smtClean="0"/>
              <a:t>.•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у хромосомах у </a:t>
            </a:r>
            <a:r>
              <a:rPr lang="ru-RU" dirty="0" err="1" smtClean="0"/>
              <a:t>лінійному</a:t>
            </a:r>
            <a:r>
              <a:rPr lang="ru-RU" dirty="0" smtClean="0"/>
              <a:t> порядку у </a:t>
            </a:r>
            <a:r>
              <a:rPr lang="ru-RU" dirty="0" err="1" smtClean="0"/>
              <a:t>певних</a:t>
            </a:r>
            <a:r>
              <a:rPr lang="ru-RU" dirty="0" smtClean="0"/>
              <a:t> локусах. </a:t>
            </a:r>
            <a:r>
              <a:rPr lang="ru-RU" dirty="0" err="1" smtClean="0"/>
              <a:t>Алельні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займаютьоднакові</a:t>
            </a:r>
            <a:r>
              <a:rPr lang="ru-RU" dirty="0" smtClean="0"/>
              <a:t> </a:t>
            </a:r>
            <a:r>
              <a:rPr lang="ru-RU" dirty="0" err="1" smtClean="0"/>
              <a:t>локуси</a:t>
            </a:r>
            <a:r>
              <a:rPr lang="ru-RU" dirty="0" smtClean="0"/>
              <a:t> у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хромосомах.•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хромосомі</a:t>
            </a:r>
            <a:r>
              <a:rPr lang="ru-RU" dirty="0" smtClean="0"/>
              <a:t>,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; число </a:t>
            </a:r>
            <a:r>
              <a:rPr lang="ru-RU" dirty="0" err="1" smtClean="0"/>
              <a:t>груп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гаплоїдному</a:t>
            </a:r>
            <a:r>
              <a:rPr lang="ru-RU" dirty="0" smtClean="0"/>
              <a:t> набору </a:t>
            </a:r>
            <a:r>
              <a:rPr lang="ru-RU" dirty="0" smtClean="0"/>
              <a:t>хромосом.•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гомологічними</a:t>
            </a:r>
            <a:r>
              <a:rPr lang="ru-RU" dirty="0" smtClean="0"/>
              <a:t> хромосомами </a:t>
            </a:r>
            <a:r>
              <a:rPr lang="ru-RU" dirty="0" err="1" smtClean="0"/>
              <a:t>можливий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алельними</a:t>
            </a:r>
            <a:r>
              <a:rPr lang="ru-RU" dirty="0" smtClean="0"/>
              <a:t> генами (</a:t>
            </a:r>
            <a:r>
              <a:rPr lang="ru-RU" dirty="0" err="1" smtClean="0"/>
              <a:t>кросинговер</a:t>
            </a:r>
            <a:r>
              <a:rPr lang="ru-RU" dirty="0" smtClean="0"/>
              <a:t>).• </a:t>
            </a:r>
            <a:r>
              <a:rPr lang="ru-RU" dirty="0" err="1" smtClean="0"/>
              <a:t>Відсоток</a:t>
            </a:r>
            <a:r>
              <a:rPr lang="ru-RU" dirty="0" smtClean="0"/>
              <a:t> </a:t>
            </a:r>
            <a:r>
              <a:rPr lang="ru-RU" dirty="0" err="1" smtClean="0"/>
              <a:t>кросинговеру</a:t>
            </a:r>
            <a:r>
              <a:rPr lang="ru-RU" dirty="0" smtClean="0"/>
              <a:t> </a:t>
            </a:r>
            <a:r>
              <a:rPr lang="ru-RU" dirty="0" err="1" smtClean="0"/>
              <a:t>пропорційний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генами</a:t>
            </a:r>
            <a:r>
              <a:rPr lang="ru-RU" dirty="0" smtClean="0"/>
              <a:t>. 1 </a:t>
            </a:r>
            <a:r>
              <a:rPr lang="ru-RU" dirty="0" err="1" smtClean="0"/>
              <a:t>морганіда</a:t>
            </a:r>
            <a:r>
              <a:rPr lang="ru-RU" dirty="0" smtClean="0"/>
              <a:t> -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- </a:t>
            </a:r>
            <a:r>
              <a:rPr lang="ru-RU" dirty="0" err="1" smtClean="0"/>
              <a:t>дорівнює</a:t>
            </a:r>
            <a:r>
              <a:rPr lang="ru-RU" dirty="0" smtClean="0"/>
              <a:t> 1% </a:t>
            </a:r>
            <a:r>
              <a:rPr lang="ru-RU" dirty="0" err="1" smtClean="0"/>
              <a:t>кросинговера.Знаючи</a:t>
            </a:r>
            <a:r>
              <a:rPr lang="ru-RU" dirty="0" smtClean="0"/>
              <a:t>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генами,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збудувати</a:t>
            </a:r>
            <a:r>
              <a:rPr lang="ru-RU" dirty="0" smtClean="0"/>
              <a:t> карту </a:t>
            </a:r>
            <a:r>
              <a:rPr lang="ru-RU" dirty="0" err="1" smtClean="0"/>
              <a:t>хромосоми.Генетична</a:t>
            </a:r>
            <a:r>
              <a:rPr lang="ru-RU" dirty="0" smtClean="0"/>
              <a:t> карта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відрізок</a:t>
            </a:r>
            <a:r>
              <a:rPr lang="ru-RU" dirty="0" smtClean="0"/>
              <a:t> </a:t>
            </a:r>
            <a:r>
              <a:rPr lang="ru-RU" dirty="0" err="1" smtClean="0"/>
              <a:t>прямий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схематично </a:t>
            </a:r>
            <a:r>
              <a:rPr lang="ru-RU" dirty="0" err="1" smtClean="0"/>
              <a:t>позначено</a:t>
            </a:r>
            <a:r>
              <a:rPr lang="ru-RU" dirty="0" smtClean="0"/>
              <a:t> порядок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та </a:t>
            </a:r>
            <a:r>
              <a:rPr lang="ru-RU" dirty="0" err="1" smtClean="0"/>
              <a:t>зазначено</a:t>
            </a:r>
            <a:r>
              <a:rPr lang="ru-RU" dirty="0" smtClean="0"/>
              <a:t>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в </a:t>
            </a:r>
            <a:r>
              <a:rPr lang="ru-RU" dirty="0" err="1" smtClean="0"/>
              <a:t>морганідах</a:t>
            </a:r>
            <a:r>
              <a:rPr lang="ru-RU" dirty="0" smtClean="0"/>
              <a:t>. Вона </a:t>
            </a:r>
            <a:r>
              <a:rPr lang="ru-RU" dirty="0" err="1" smtClean="0"/>
              <a:t>будується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алізуючого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(рис.)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653136"/>
            <a:ext cx="3431748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283968" y="47971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Схема </a:t>
            </a:r>
            <a:r>
              <a:rPr lang="ru-RU" dirty="0" err="1" smtClean="0"/>
              <a:t>генетичної</a:t>
            </a:r>
            <a:r>
              <a:rPr lang="ru-RU" dirty="0" smtClean="0"/>
              <a:t> та </a:t>
            </a:r>
            <a:r>
              <a:rPr lang="ru-RU" dirty="0" err="1" smtClean="0"/>
              <a:t>цитологічної</a:t>
            </a:r>
            <a:r>
              <a:rPr lang="ru-RU" dirty="0" smtClean="0"/>
              <a:t> карт хромосом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Цитологічна</a:t>
            </a:r>
            <a:r>
              <a:rPr lang="ru-RU" dirty="0" smtClean="0"/>
              <a:t> карта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фотографію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точний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, на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будують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зіставлення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аналізуючого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та </a:t>
            </a:r>
            <a:r>
              <a:rPr lang="ru-RU" dirty="0" err="1" smtClean="0"/>
              <a:t>хромосомних</a:t>
            </a:r>
            <a:r>
              <a:rPr lang="ru-RU" dirty="0" smtClean="0"/>
              <a:t> </a:t>
            </a:r>
            <a:r>
              <a:rPr lang="ru-RU" dirty="0" err="1" smtClean="0"/>
              <a:t>перебудов</a:t>
            </a:r>
            <a:r>
              <a:rPr lang="ru-RU" dirty="0" smtClean="0"/>
              <a:t>. </a:t>
            </a:r>
            <a:r>
              <a:rPr lang="ru-RU" dirty="0" err="1" smtClean="0"/>
              <a:t>Наприклад,якщо</a:t>
            </a:r>
            <a:r>
              <a:rPr lang="ru-RU" dirty="0" smtClean="0"/>
              <a:t> хромосома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домінантними</a:t>
            </a:r>
            <a:r>
              <a:rPr lang="ru-RU" dirty="0" smtClean="0"/>
              <a:t> генами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втрачатиме</a:t>
            </a:r>
            <a:r>
              <a:rPr lang="ru-RU" dirty="0" smtClean="0"/>
              <a:t>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локуси</a:t>
            </a:r>
            <a:r>
              <a:rPr lang="ru-RU" dirty="0" smtClean="0"/>
              <a:t> (при </a:t>
            </a:r>
            <a:r>
              <a:rPr lang="ru-RU" dirty="0" err="1" smtClean="0"/>
              <a:t>впливі</a:t>
            </a:r>
            <a:r>
              <a:rPr lang="ru-RU" dirty="0" smtClean="0"/>
              <a:t> на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мутагенів</a:t>
            </a:r>
            <a:r>
              <a:rPr lang="ru-RU" dirty="0" smtClean="0"/>
              <a:t>), то в </a:t>
            </a:r>
            <a:r>
              <a:rPr lang="ru-RU" dirty="0" err="1" smtClean="0"/>
              <a:t>гетерозиготі</a:t>
            </a:r>
            <a:r>
              <a:rPr lang="ru-RU" dirty="0" smtClean="0"/>
              <a:t> </a:t>
            </a:r>
            <a:r>
              <a:rPr lang="ru-RU" dirty="0" err="1" smtClean="0"/>
              <a:t>почнуть</a:t>
            </a:r>
            <a:r>
              <a:rPr lang="ru-RU" dirty="0" smtClean="0"/>
              <a:t> </a:t>
            </a:r>
            <a:r>
              <a:rPr lang="ru-RU" dirty="0" err="1" smtClean="0"/>
              <a:t>виявлятися</a:t>
            </a:r>
            <a:r>
              <a:rPr lang="ru-RU" dirty="0" smtClean="0"/>
              <a:t> </a:t>
            </a:r>
            <a:r>
              <a:rPr lang="ru-RU" dirty="0" err="1" smtClean="0"/>
              <a:t>рецесивні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. Порядок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smtClean="0"/>
              <a:t>буде </a:t>
            </a:r>
            <a:r>
              <a:rPr lang="ru-RU" dirty="0" err="1" smtClean="0"/>
              <a:t>вказувати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Картування</a:t>
            </a:r>
            <a:r>
              <a:rPr lang="ru-RU" dirty="0" smtClean="0"/>
              <a:t> </a:t>
            </a:r>
            <a:r>
              <a:rPr lang="ru-RU" dirty="0" smtClean="0"/>
              <a:t>хромосом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певними</a:t>
            </a:r>
            <a:r>
              <a:rPr lang="ru-RU" dirty="0" smtClean="0"/>
              <a:t> </a:t>
            </a:r>
            <a:r>
              <a:rPr lang="ru-RU" dirty="0" err="1" smtClean="0"/>
              <a:t>труднощами</a:t>
            </a:r>
            <a:r>
              <a:rPr lang="ru-RU" dirty="0" smtClean="0"/>
              <a:t> та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гібридизації</a:t>
            </a:r>
            <a:r>
              <a:rPr lang="ru-RU" dirty="0" smtClean="0"/>
              <a:t> </a:t>
            </a:r>
            <a:r>
              <a:rPr lang="ru-RU" dirty="0" err="1" smtClean="0"/>
              <a:t>соматичних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ДНК. В </a:t>
            </a:r>
            <a:r>
              <a:rPr lang="ru-RU" dirty="0" err="1" smtClean="0"/>
              <a:t>даний</a:t>
            </a:r>
            <a:r>
              <a:rPr lang="ru-RU" dirty="0" smtClean="0"/>
              <a:t> час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розробляється</a:t>
            </a:r>
            <a:r>
              <a:rPr lang="ru-RU" dirty="0" smtClean="0"/>
              <a:t> </a:t>
            </a:r>
            <a:r>
              <a:rPr lang="ru-RU" dirty="0" err="1" smtClean="0"/>
              <a:t>єдина</a:t>
            </a:r>
            <a:r>
              <a:rPr lang="ru-RU" dirty="0" smtClean="0"/>
              <a:t> 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програма</a:t>
            </a:r>
            <a:r>
              <a:rPr lang="ru-RU" dirty="0" smtClean="0"/>
              <a:t> «Геном </a:t>
            </a:r>
            <a:r>
              <a:rPr lang="ru-RU" dirty="0" err="1" smtClean="0"/>
              <a:t>людини</a:t>
            </a:r>
            <a:r>
              <a:rPr lang="ru-RU" dirty="0" smtClean="0"/>
              <a:t>»,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з'ясовано</a:t>
            </a:r>
            <a:r>
              <a:rPr lang="ru-RU" dirty="0" smtClean="0"/>
              <a:t> </a:t>
            </a:r>
            <a:r>
              <a:rPr lang="ru-RU" dirty="0" err="1" smtClean="0"/>
              <a:t>локалізація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сотень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.</a:t>
            </a:r>
            <a:r>
              <a:rPr lang="ru-RU" dirty="0" smtClean="0"/>
              <a:t> </a:t>
            </a:r>
            <a:r>
              <a:rPr lang="ru-RU" dirty="0" smtClean="0"/>
              <a:t>Подальше </a:t>
            </a:r>
            <a:r>
              <a:rPr lang="ru-RU" dirty="0" err="1" smtClean="0"/>
              <a:t>картування</a:t>
            </a:r>
            <a:r>
              <a:rPr lang="ru-RU" dirty="0" smtClean="0"/>
              <a:t> хромосом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матиме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пізнавальне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практичне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: стане </a:t>
            </a:r>
            <a:r>
              <a:rPr lang="ru-RU" dirty="0" err="1" smtClean="0"/>
              <a:t>можливим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генної</a:t>
            </a:r>
            <a:r>
              <a:rPr lang="ru-RU" dirty="0" smtClean="0"/>
              <a:t> </a:t>
            </a:r>
            <a:r>
              <a:rPr lang="ru-RU" dirty="0" err="1" smtClean="0"/>
              <a:t>інженерії</a:t>
            </a:r>
            <a:r>
              <a:rPr lang="ru-RU" dirty="0" smtClean="0"/>
              <a:t> </a:t>
            </a:r>
            <a:r>
              <a:rPr lang="ru-RU" dirty="0" err="1" smtClean="0"/>
              <a:t>проводити</a:t>
            </a:r>
            <a:r>
              <a:rPr lang="ru-RU" dirty="0" smtClean="0"/>
              <a:t> </a:t>
            </a:r>
            <a:r>
              <a:rPr lang="ru-RU" dirty="0" err="1" smtClean="0"/>
              <a:t>профілактику</a:t>
            </a:r>
            <a:r>
              <a:rPr lang="ru-RU" dirty="0" smtClean="0"/>
              <a:t> та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спадкових</a:t>
            </a:r>
            <a:r>
              <a:rPr lang="ru-RU" dirty="0" smtClean="0"/>
              <a:t> хвороб.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0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ЗАКОНИ МЕНДЕЛЯ ТА УМОВИ ЇХПРОЯВУ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0466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Гібридизація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за генотипом. </a:t>
            </a:r>
            <a:r>
              <a:rPr lang="ru-RU" dirty="0" err="1" smtClean="0"/>
              <a:t>Схрещування</a:t>
            </a:r>
            <a:r>
              <a:rPr lang="ru-RU" dirty="0" smtClean="0"/>
              <a:t>, при </a:t>
            </a:r>
            <a:r>
              <a:rPr lang="ru-RU" dirty="0" err="1" smtClean="0"/>
              <a:t>якому</a:t>
            </a:r>
            <a:r>
              <a:rPr lang="ru-RU" dirty="0" smtClean="0"/>
              <a:t> в </a:t>
            </a:r>
            <a:r>
              <a:rPr lang="ru-RU" dirty="0" err="1" smtClean="0"/>
              <a:t>батьківських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</a:t>
            </a:r>
            <a:r>
              <a:rPr lang="ru-RU" dirty="0" err="1" smtClean="0"/>
              <a:t>враховується</a:t>
            </a:r>
            <a:r>
              <a:rPr lang="ru-RU" dirty="0" smtClean="0"/>
              <a:t> одна пара </a:t>
            </a:r>
            <a:r>
              <a:rPr lang="ru-RU" dirty="0" err="1" smtClean="0"/>
              <a:t>альтернативних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моногібридною</a:t>
            </a:r>
            <a:r>
              <a:rPr lang="ru-RU" dirty="0" smtClean="0"/>
              <a:t>, </a:t>
            </a:r>
            <a:r>
              <a:rPr lang="ru-RU" dirty="0" err="1" smtClean="0"/>
              <a:t>дві</a:t>
            </a:r>
            <a:r>
              <a:rPr lang="ru-RU" dirty="0" smtClean="0"/>
              <a:t> пари </a:t>
            </a:r>
            <a:r>
              <a:rPr lang="ru-RU" dirty="0" err="1" smtClean="0"/>
              <a:t>ознак</a:t>
            </a:r>
            <a:r>
              <a:rPr lang="ru-RU" dirty="0" smtClean="0"/>
              <a:t> — </a:t>
            </a:r>
            <a:r>
              <a:rPr lang="ru-RU" dirty="0" err="1" smtClean="0"/>
              <a:t>дигібридною</a:t>
            </a:r>
            <a:r>
              <a:rPr lang="ru-RU" dirty="0" smtClean="0"/>
              <a:t>,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пари</a:t>
            </a:r>
            <a:r>
              <a:rPr lang="ru-RU" dirty="0" smtClean="0"/>
              <a:t> — </a:t>
            </a:r>
            <a:r>
              <a:rPr lang="ru-RU" dirty="0" err="1" smtClean="0"/>
              <a:t>полігібридною.Схрещування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рослин</a:t>
            </a:r>
            <a:r>
              <a:rPr lang="ru-RU" dirty="0" smtClean="0"/>
              <a:t> (</a:t>
            </a:r>
            <a:r>
              <a:rPr lang="ru-RU" dirty="0" err="1" smtClean="0"/>
              <a:t>гібридизація</a:t>
            </a:r>
            <a:r>
              <a:rPr lang="ru-RU" dirty="0" smtClean="0"/>
              <a:t>)проводиться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незапам'ятних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, </a:t>
            </a:r>
            <a:r>
              <a:rPr lang="ru-RU" dirty="0" err="1" smtClean="0"/>
              <a:t>протевстановити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спадковихознак</a:t>
            </a:r>
            <a:r>
              <a:rPr lang="ru-RU" dirty="0" smtClean="0"/>
              <a:t> не </a:t>
            </a:r>
            <a:r>
              <a:rPr lang="ru-RU" dirty="0" err="1" smtClean="0"/>
              <a:t>вдавалося</a:t>
            </a:r>
            <a:r>
              <a:rPr lang="ru-RU" dirty="0" smtClean="0"/>
              <a:t>. </a:t>
            </a:r>
            <a:r>
              <a:rPr lang="ru-RU" dirty="0" err="1" smtClean="0"/>
              <a:t>Гібридологічний</a:t>
            </a:r>
            <a:r>
              <a:rPr lang="ru-RU" dirty="0" smtClean="0"/>
              <a:t> метод Г. Менделя, </a:t>
            </a:r>
            <a:r>
              <a:rPr lang="ru-RU" dirty="0" err="1" smtClean="0"/>
              <a:t>який</a:t>
            </a:r>
            <a:r>
              <a:rPr lang="ru-RU" dirty="0" smtClean="0"/>
              <a:t> дозволив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закономірності,має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:- </a:t>
            </a:r>
            <a:r>
              <a:rPr lang="ru-RU" dirty="0" err="1" smtClean="0"/>
              <a:t>Підбір</a:t>
            </a:r>
            <a:r>
              <a:rPr lang="ru-RU" dirty="0" smtClean="0"/>
              <a:t> пар для </a:t>
            </a:r>
            <a:r>
              <a:rPr lang="ru-RU" dirty="0" err="1" smtClean="0"/>
              <a:t>схрещування</a:t>
            </a:r>
            <a:r>
              <a:rPr lang="ru-RU" dirty="0" smtClean="0"/>
              <a:t> («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»);-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альтернативних</a:t>
            </a:r>
            <a:r>
              <a:rPr lang="ru-RU" dirty="0" smtClean="0"/>
              <a:t>(</a:t>
            </a:r>
            <a:r>
              <a:rPr lang="ru-RU" dirty="0" err="1" smtClean="0"/>
              <a:t>взаємовиключних</a:t>
            </a:r>
            <a:r>
              <a:rPr lang="ru-RU" dirty="0" smtClean="0"/>
              <a:t>) </a:t>
            </a:r>
            <a:r>
              <a:rPr lang="ru-RU" dirty="0" err="1" smtClean="0"/>
              <a:t>ознак</a:t>
            </a:r>
            <a:r>
              <a:rPr lang="ru-RU" dirty="0" smtClean="0"/>
              <a:t> у </a:t>
            </a:r>
            <a:r>
              <a:rPr lang="ru-RU" dirty="0" err="1" smtClean="0"/>
              <a:t>низці</a:t>
            </a:r>
            <a:r>
              <a:rPr lang="ru-RU" dirty="0" smtClean="0"/>
              <a:t> </a:t>
            </a:r>
            <a:r>
              <a:rPr lang="ru-RU" dirty="0" err="1" smtClean="0"/>
              <a:t>поколінь</a:t>
            </a:r>
            <a:r>
              <a:rPr lang="ru-RU" dirty="0" smtClean="0"/>
              <a:t>;- </a:t>
            </a:r>
            <a:r>
              <a:rPr lang="ru-RU" dirty="0" err="1" smtClean="0"/>
              <a:t>Точний</a:t>
            </a:r>
            <a:r>
              <a:rPr lang="ru-RU" dirty="0" smtClean="0"/>
              <a:t> </a:t>
            </a:r>
            <a:r>
              <a:rPr lang="ru-RU" dirty="0" err="1" smtClean="0"/>
              <a:t>кількісний</a:t>
            </a:r>
            <a:r>
              <a:rPr lang="ru-RU" dirty="0" smtClean="0"/>
              <a:t> </a:t>
            </a:r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різноюкомбінацією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(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математичнихметодів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314096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Перший закон Менделя - закон </a:t>
            </a:r>
            <a:r>
              <a:rPr lang="ru-RU" dirty="0" err="1" smtClean="0"/>
              <a:t>однаковості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. Г. Мендель </a:t>
            </a:r>
            <a:r>
              <a:rPr lang="ru-RU" dirty="0" err="1" smtClean="0"/>
              <a:t>схрещував</a:t>
            </a:r>
            <a:r>
              <a:rPr lang="ru-RU" dirty="0" smtClean="0"/>
              <a:t> 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гороху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жовтим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зеленим </a:t>
            </a:r>
            <a:r>
              <a:rPr lang="ru-RU" dirty="0" err="1" smtClean="0"/>
              <a:t>насінням</a:t>
            </a:r>
            <a:r>
              <a:rPr lang="ru-RU" dirty="0" smtClean="0"/>
              <a:t> (</a:t>
            </a:r>
            <a:r>
              <a:rPr lang="ru-RU" dirty="0" err="1" smtClean="0"/>
              <a:t>альтернативні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). 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такими ж за генотипом,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гомозиготними</a:t>
            </a:r>
            <a:r>
              <a:rPr lang="ru-RU" dirty="0" smtClean="0"/>
              <a:t> за </a:t>
            </a:r>
            <a:r>
              <a:rPr lang="ru-RU" dirty="0" err="1" smtClean="0"/>
              <a:t>даною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. При </a:t>
            </a:r>
            <a:r>
              <a:rPr lang="ru-RU" dirty="0" err="1" smtClean="0"/>
              <a:t>аналізі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виявилося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(</a:t>
            </a:r>
            <a:r>
              <a:rPr lang="ru-RU" dirty="0" err="1" smtClean="0"/>
              <a:t>гібриди</a:t>
            </a:r>
            <a:r>
              <a:rPr lang="ru-RU" dirty="0" smtClean="0"/>
              <a:t>) у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поколінні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по фенотипу (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горошини</a:t>
            </a:r>
            <a:r>
              <a:rPr lang="ru-RU" dirty="0" smtClean="0"/>
              <a:t> </a:t>
            </a:r>
            <a:r>
              <a:rPr lang="ru-RU" dirty="0" err="1" smtClean="0"/>
              <a:t>жовтого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генотипу (</a:t>
            </a:r>
            <a:r>
              <a:rPr lang="ru-RU" dirty="0" err="1" smtClean="0"/>
              <a:t>гетерозиготы</a:t>
            </a:r>
            <a:r>
              <a:rPr lang="ru-RU" dirty="0" smtClean="0"/>
              <a:t>). Перший закон Менделя </a:t>
            </a:r>
            <a:r>
              <a:rPr lang="ru-RU" dirty="0" err="1" smtClean="0"/>
              <a:t>формулюється</a:t>
            </a:r>
            <a:r>
              <a:rPr lang="ru-RU" dirty="0" smtClean="0"/>
              <a:t> в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: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гомозиготних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, </a:t>
            </a:r>
            <a:r>
              <a:rPr lang="ru-RU" dirty="0" err="1" smtClean="0"/>
              <a:t>аналізованих</a:t>
            </a:r>
            <a:r>
              <a:rPr lang="ru-RU" dirty="0" smtClean="0"/>
              <a:t> за </a:t>
            </a:r>
            <a:r>
              <a:rPr lang="ru-RU" dirty="0" err="1" smtClean="0"/>
              <a:t>однією</a:t>
            </a:r>
            <a:r>
              <a:rPr lang="ru-RU" dirty="0" smtClean="0"/>
              <a:t> парою </a:t>
            </a:r>
            <a:r>
              <a:rPr lang="ru-RU" dirty="0" err="1" smtClean="0"/>
              <a:t>альтернативних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однаковість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як у фенотипу, </a:t>
            </a:r>
            <a:r>
              <a:rPr lang="ru-RU" dirty="0" err="1" smtClean="0"/>
              <a:t>і</a:t>
            </a:r>
            <a:r>
              <a:rPr lang="ru-RU" dirty="0" smtClean="0"/>
              <a:t> генотипу.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5712917"/>
            <a:ext cx="1339165" cy="114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5846"/>
            <a:ext cx="8892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Другий</a:t>
            </a:r>
            <a:r>
              <a:rPr lang="ru-RU" dirty="0" smtClean="0"/>
              <a:t> закон Менделя – закон </a:t>
            </a:r>
            <a:r>
              <a:rPr lang="ru-RU" dirty="0" err="1" smtClean="0"/>
              <a:t>розщеплення</a:t>
            </a:r>
            <a:r>
              <a:rPr lang="ru-RU" dirty="0" smtClean="0"/>
              <a:t>.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гетерозиготних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)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наступний</a:t>
            </a:r>
            <a:r>
              <a:rPr lang="ru-RU" dirty="0" smtClean="0"/>
              <a:t> результат: </a:t>
            </a:r>
            <a:r>
              <a:rPr lang="ru-RU" dirty="0" err="1" smtClean="0"/>
              <a:t>особини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домінантний</a:t>
            </a:r>
            <a:r>
              <a:rPr lang="ru-RU" dirty="0" smtClean="0"/>
              <a:t> ген А,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жовте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, а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обидва</a:t>
            </a:r>
            <a:r>
              <a:rPr lang="ru-RU" dirty="0" smtClean="0"/>
              <a:t> </a:t>
            </a:r>
            <a:r>
              <a:rPr lang="ru-RU" dirty="0" err="1" smtClean="0"/>
              <a:t>рецесивні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-</a:t>
            </a:r>
            <a:r>
              <a:rPr lang="ru-RU" dirty="0" err="1" smtClean="0"/>
              <a:t>зелене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фенотипу(</a:t>
            </a:r>
            <a:r>
              <a:rPr lang="ru-RU" dirty="0" err="1" smtClean="0"/>
              <a:t>забарвленні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) - 3:1 (3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домінантною</a:t>
            </a:r>
            <a:r>
              <a:rPr lang="ru-RU" dirty="0" smtClean="0"/>
              <a:t> </a:t>
            </a:r>
            <a:r>
              <a:rPr lang="ru-RU" dirty="0" err="1" smtClean="0"/>
              <a:t>ознакоюі</a:t>
            </a:r>
            <a:r>
              <a:rPr lang="ru-RU" dirty="0" smtClean="0"/>
              <a:t> 1 </a:t>
            </a:r>
            <a:r>
              <a:rPr lang="ru-RU" dirty="0" err="1" smtClean="0"/>
              <a:t>частина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рецесивним</a:t>
            </a:r>
            <a:r>
              <a:rPr lang="ru-RU" dirty="0" smtClean="0"/>
              <a:t>). За генотипом: 1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– </a:t>
            </a:r>
            <a:r>
              <a:rPr lang="ru-RU" dirty="0" err="1" smtClean="0"/>
              <a:t>жовті</a:t>
            </a:r>
            <a:r>
              <a:rPr lang="ru-RU" dirty="0" smtClean="0"/>
              <a:t> </a:t>
            </a:r>
            <a:r>
              <a:rPr lang="ru-RU" dirty="0" err="1" smtClean="0"/>
              <a:t>гомозиготи</a:t>
            </a:r>
            <a:r>
              <a:rPr lang="ru-RU" dirty="0" smtClean="0"/>
              <a:t> (АА), 2 </a:t>
            </a:r>
            <a:r>
              <a:rPr lang="ru-RU" dirty="0" err="1" smtClean="0"/>
              <a:t>частини</a:t>
            </a:r>
            <a:r>
              <a:rPr lang="ru-RU" dirty="0" smtClean="0"/>
              <a:t> – </a:t>
            </a:r>
            <a:r>
              <a:rPr lang="ru-RU" dirty="0" err="1" smtClean="0"/>
              <a:t>жовті</a:t>
            </a:r>
            <a:r>
              <a:rPr lang="ru-RU" dirty="0" smtClean="0"/>
              <a:t> </a:t>
            </a:r>
            <a:r>
              <a:rPr lang="ru-RU" dirty="0" err="1" smtClean="0"/>
              <a:t>гетерозиготи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) та 1 </a:t>
            </a:r>
            <a:r>
              <a:rPr lang="ru-RU" dirty="0" err="1" smtClean="0"/>
              <a:t>частина</a:t>
            </a:r>
            <a:r>
              <a:rPr lang="ru-RU" dirty="0" smtClean="0"/>
              <a:t> – </a:t>
            </a:r>
            <a:r>
              <a:rPr lang="ru-RU" dirty="0" err="1" smtClean="0"/>
              <a:t>зелені</a:t>
            </a:r>
            <a:r>
              <a:rPr lang="ru-RU" dirty="0" smtClean="0"/>
              <a:t> </a:t>
            </a:r>
            <a:r>
              <a:rPr lang="ru-RU" dirty="0" err="1" smtClean="0"/>
              <a:t>гомозиготи</a:t>
            </a:r>
            <a:r>
              <a:rPr lang="ru-RU" dirty="0" smtClean="0"/>
              <a:t> (</a:t>
            </a:r>
            <a:r>
              <a:rPr lang="ru-RU" dirty="0" err="1" smtClean="0"/>
              <a:t>аа</a:t>
            </a:r>
            <a:r>
              <a:rPr lang="ru-RU" dirty="0" smtClean="0"/>
              <a:t>). </a:t>
            </a:r>
            <a:r>
              <a:rPr lang="ru-RU" dirty="0" err="1" smtClean="0"/>
              <a:t>Другий</a:t>
            </a:r>
            <a:r>
              <a:rPr lang="ru-RU" dirty="0" smtClean="0"/>
              <a:t> закон Менделя </a:t>
            </a:r>
            <a:r>
              <a:rPr lang="ru-RU" dirty="0" err="1" smtClean="0"/>
              <a:t>формулюється</a:t>
            </a:r>
            <a:r>
              <a:rPr lang="ru-RU" dirty="0" smtClean="0"/>
              <a:t> так: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(</a:t>
            </a:r>
            <a:r>
              <a:rPr lang="ru-RU" dirty="0" err="1" smtClean="0"/>
              <a:t>гетерозиготних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), </a:t>
            </a:r>
            <a:r>
              <a:rPr lang="ru-RU" dirty="0" err="1" smtClean="0"/>
              <a:t>аналізованих</a:t>
            </a:r>
            <a:r>
              <a:rPr lang="ru-RU" dirty="0" smtClean="0"/>
              <a:t> по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альтернативних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,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у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3:1 за фенотипом та 1:2:1 за генотипом.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1" y="3573016"/>
            <a:ext cx="3456384" cy="1791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8640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Аналізуючий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. </a:t>
            </a:r>
          </a:p>
          <a:p>
            <a:endParaRPr lang="ru-RU" dirty="0"/>
          </a:p>
          <a:p>
            <a:r>
              <a:rPr lang="ru-RU" dirty="0" smtClean="0"/>
              <a:t>При </a:t>
            </a:r>
            <a:r>
              <a:rPr lang="ru-RU" dirty="0" err="1" smtClean="0"/>
              <a:t>експериментальнійі</a:t>
            </a:r>
            <a:r>
              <a:rPr lang="ru-RU" dirty="0" smtClean="0"/>
              <a:t> </a:t>
            </a:r>
            <a:r>
              <a:rPr lang="ru-RU" dirty="0" err="1" smtClean="0"/>
              <a:t>селекційній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часто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з'ясувати</a:t>
            </a:r>
            <a:r>
              <a:rPr lang="ru-RU" dirty="0" smtClean="0"/>
              <a:t> генотип </a:t>
            </a:r>
            <a:r>
              <a:rPr lang="ru-RU" dirty="0" err="1" smtClean="0"/>
              <a:t>особини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домінантною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досліджувану</a:t>
            </a:r>
            <a:r>
              <a:rPr lang="ru-RU" dirty="0" smtClean="0"/>
              <a:t> </a:t>
            </a:r>
            <a:r>
              <a:rPr lang="ru-RU" dirty="0" err="1" smtClean="0"/>
              <a:t>особину</a:t>
            </a:r>
            <a:r>
              <a:rPr lang="ru-RU" dirty="0" smtClean="0"/>
              <a:t> </a:t>
            </a:r>
            <a:r>
              <a:rPr lang="ru-RU" dirty="0" err="1" smtClean="0"/>
              <a:t>схрещують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рецесивною</a:t>
            </a:r>
            <a:r>
              <a:rPr lang="ru-RU" dirty="0" smtClean="0"/>
              <a:t> </a:t>
            </a:r>
            <a:r>
              <a:rPr lang="ru-RU" dirty="0" err="1" smtClean="0"/>
              <a:t>гомозиготою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вона </a:t>
            </a:r>
            <a:r>
              <a:rPr lang="ru-RU" dirty="0" err="1" smtClean="0"/>
              <a:t>була</a:t>
            </a:r>
            <a:r>
              <a:rPr lang="ru-RU" dirty="0" smtClean="0"/>
              <a:t> гомозиготною, то </a:t>
            </a:r>
            <a:r>
              <a:rPr lang="ru-RU" dirty="0" err="1" smtClean="0"/>
              <a:t>гібриди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—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матимуть</a:t>
            </a:r>
            <a:r>
              <a:rPr lang="ru-RU" dirty="0" smtClean="0"/>
              <a:t> </a:t>
            </a:r>
            <a:r>
              <a:rPr lang="ru-RU" dirty="0" err="1" smtClean="0"/>
              <a:t>домінантну</a:t>
            </a:r>
            <a:r>
              <a:rPr lang="ru-RU" dirty="0" smtClean="0"/>
              <a:t> </a:t>
            </a:r>
            <a:r>
              <a:rPr lang="ru-RU" dirty="0" err="1" smtClean="0"/>
              <a:t>ознаку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особина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гетерозиготна</a:t>
            </a:r>
            <a:r>
              <a:rPr lang="ru-RU" dirty="0" smtClean="0"/>
              <a:t>, то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відбуваєтьсярозщеплення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у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співвідношенні</a:t>
            </a:r>
            <a:r>
              <a:rPr lang="ru-RU" dirty="0" smtClean="0"/>
              <a:t> 1:1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636912"/>
            <a:ext cx="3252564" cy="111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4005065"/>
            <a:ext cx="7704856" cy="2016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Іноді</a:t>
            </a:r>
            <a:r>
              <a:rPr lang="ru-RU" dirty="0" smtClean="0"/>
              <a:t> (</a:t>
            </a:r>
            <a:r>
              <a:rPr lang="ru-RU" dirty="0" err="1" smtClean="0"/>
              <a:t>зазвичай</a:t>
            </a:r>
            <a:r>
              <a:rPr lang="ru-RU" dirty="0" smtClean="0"/>
              <a:t> при </a:t>
            </a:r>
            <a:r>
              <a:rPr lang="ru-RU" dirty="0" err="1" smtClean="0"/>
              <a:t>отриманні</a:t>
            </a:r>
            <a:r>
              <a:rPr lang="ru-RU" dirty="0" smtClean="0"/>
              <a:t> </a:t>
            </a:r>
            <a:r>
              <a:rPr lang="ru-RU" dirty="0" err="1" smtClean="0"/>
              <a:t>чистих</a:t>
            </a:r>
            <a:r>
              <a:rPr lang="ru-RU" dirty="0" smtClean="0"/>
              <a:t> </a:t>
            </a:r>
            <a:r>
              <a:rPr lang="ru-RU" dirty="0" err="1" smtClean="0"/>
              <a:t>ліній</a:t>
            </a:r>
            <a:r>
              <a:rPr lang="ru-RU" dirty="0" smtClean="0"/>
              <a:t>)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зворотне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-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нащадківз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.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(при </a:t>
            </a:r>
            <a:r>
              <a:rPr lang="ru-RU" dirty="0" err="1" smtClean="0"/>
              <a:t>вивченні</a:t>
            </a:r>
            <a:r>
              <a:rPr lang="ru-RU" dirty="0" smtClean="0"/>
              <a:t> </a:t>
            </a:r>
            <a:r>
              <a:rPr lang="ru-RU" dirty="0" err="1" smtClean="0"/>
              <a:t>зчеплення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)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реципрокне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-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батьківськими</a:t>
            </a:r>
            <a:r>
              <a:rPr lang="ru-RU" dirty="0" smtClean="0"/>
              <a:t> </a:t>
            </a:r>
            <a:r>
              <a:rPr lang="ru-RU" dirty="0" err="1" smtClean="0"/>
              <a:t>особинами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АаВЬ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err="1" smtClean="0"/>
              <a:t>aabb</a:t>
            </a:r>
            <a:r>
              <a:rPr lang="en-US" dirty="0" smtClean="0"/>
              <a:t>), </a:t>
            </a:r>
            <a:r>
              <a:rPr lang="ru-RU" dirty="0" smtClean="0"/>
              <a:t>при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гетерозиготною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материнська</a:t>
            </a:r>
            <a:r>
              <a:rPr lang="ru-RU" dirty="0" smtClean="0"/>
              <a:t> </a:t>
            </a:r>
            <a:r>
              <a:rPr lang="ru-RU" dirty="0" err="1" smtClean="0"/>
              <a:t>особина</a:t>
            </a:r>
            <a:r>
              <a:rPr lang="ru-RU" dirty="0" smtClean="0"/>
              <a:t>, а </a:t>
            </a:r>
            <a:r>
              <a:rPr lang="ru-RU" dirty="0" err="1" smtClean="0"/>
              <a:t>рецесивною</a:t>
            </a:r>
            <a:r>
              <a:rPr lang="ru-RU" dirty="0" smtClean="0"/>
              <a:t> - </a:t>
            </a:r>
            <a:r>
              <a:rPr lang="ru-RU" dirty="0" err="1" smtClean="0"/>
              <a:t>батьківська</a:t>
            </a:r>
            <a:r>
              <a:rPr lang="ru-RU" dirty="0" smtClean="0"/>
              <a:t>, </a:t>
            </a:r>
            <a:r>
              <a:rPr lang="ru-RU" dirty="0" err="1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- </a:t>
            </a:r>
            <a:r>
              <a:rPr lang="ru-RU" dirty="0" err="1" smtClean="0"/>
              <a:t>навпаки</a:t>
            </a:r>
            <a:r>
              <a:rPr lang="ru-RU" dirty="0" smtClean="0"/>
              <a:t> (</a:t>
            </a:r>
            <a:r>
              <a:rPr lang="ru-RU" dirty="0" err="1" smtClean="0"/>
              <a:t>схрещування</a:t>
            </a:r>
            <a:r>
              <a:rPr lang="ru-RU" dirty="0" smtClean="0"/>
              <a:t> Р : </a:t>
            </a:r>
            <a:r>
              <a:rPr lang="en-US" dirty="0" err="1" smtClean="0"/>
              <a:t>AaBb</a:t>
            </a:r>
            <a:r>
              <a:rPr lang="en-US" dirty="0" smtClean="0"/>
              <a:t> X </a:t>
            </a:r>
            <a:r>
              <a:rPr lang="en-US" dirty="0" err="1" smtClean="0"/>
              <a:t>aabb</a:t>
            </a:r>
            <a:r>
              <a:rPr lang="en-US" dirty="0" smtClean="0"/>
              <a:t> </a:t>
            </a:r>
            <a:r>
              <a:rPr lang="ru-RU" dirty="0" smtClean="0"/>
              <a:t>та Р : </a:t>
            </a:r>
            <a:r>
              <a:rPr lang="en-US" dirty="0" err="1" smtClean="0"/>
              <a:t>aabb</a:t>
            </a:r>
            <a:r>
              <a:rPr lang="en-US" dirty="0" smtClean="0"/>
              <a:t> 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АаВЬ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35846"/>
            <a:ext cx="86409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Третій</a:t>
            </a:r>
            <a:r>
              <a:rPr lang="ru-RU" dirty="0" smtClean="0"/>
              <a:t> закон </a:t>
            </a:r>
            <a:r>
              <a:rPr lang="ru-RU" dirty="0" err="1" smtClean="0"/>
              <a:t>Мевделя</a:t>
            </a:r>
            <a:r>
              <a:rPr lang="ru-RU" dirty="0" smtClean="0"/>
              <a:t> – </a:t>
            </a:r>
            <a:r>
              <a:rPr lang="ru-RU" dirty="0" err="1" smtClean="0"/>
              <a:t>закон</a:t>
            </a:r>
            <a:r>
              <a:rPr lang="ru-RU" dirty="0" smtClean="0"/>
              <a:t> </a:t>
            </a:r>
            <a:r>
              <a:rPr lang="ru-RU" dirty="0" err="1" smtClean="0"/>
              <a:t>незалежного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. </a:t>
            </a:r>
            <a:r>
              <a:rPr lang="ru-RU" dirty="0" err="1" smtClean="0"/>
              <a:t>Вивчивши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пари </a:t>
            </a:r>
            <a:r>
              <a:rPr lang="ru-RU" dirty="0" err="1" smtClean="0"/>
              <a:t>алелів</a:t>
            </a:r>
            <a:r>
              <a:rPr lang="ru-RU" dirty="0" smtClean="0"/>
              <a:t>, Мендель </a:t>
            </a:r>
            <a:r>
              <a:rPr lang="ru-RU" dirty="0" err="1" smtClean="0"/>
              <a:t>вирішив</a:t>
            </a:r>
            <a:r>
              <a:rPr lang="ru-RU" dirty="0" smtClean="0"/>
              <a:t> </a:t>
            </a:r>
            <a:r>
              <a:rPr lang="ru-RU" dirty="0" err="1" smtClean="0"/>
              <a:t>простежити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. З </a:t>
            </a:r>
            <a:r>
              <a:rPr lang="ru-RU" dirty="0" err="1" smtClean="0"/>
              <a:t>цією</a:t>
            </a:r>
            <a:r>
              <a:rPr lang="ru-RU" dirty="0" smtClean="0"/>
              <a:t> метою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використав</a:t>
            </a:r>
            <a:r>
              <a:rPr lang="ru-RU" dirty="0" smtClean="0"/>
              <a:t> </a:t>
            </a:r>
            <a:r>
              <a:rPr lang="ru-RU" dirty="0" err="1" smtClean="0"/>
              <a:t>гомозиготні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гороху,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за </a:t>
            </a:r>
            <a:r>
              <a:rPr lang="ru-RU" dirty="0" err="1" smtClean="0"/>
              <a:t>двома</a:t>
            </a:r>
            <a:r>
              <a:rPr lang="ru-RU" dirty="0" smtClean="0"/>
              <a:t> парами </a:t>
            </a:r>
            <a:r>
              <a:rPr lang="ru-RU" dirty="0" err="1" smtClean="0"/>
              <a:t>альтернативних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: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жовте</a:t>
            </a:r>
            <a:r>
              <a:rPr lang="ru-RU" dirty="0" smtClean="0"/>
              <a:t> </a:t>
            </a:r>
            <a:r>
              <a:rPr lang="ru-RU" dirty="0" err="1" smtClean="0"/>
              <a:t>гладке</a:t>
            </a:r>
            <a:r>
              <a:rPr lang="ru-RU" dirty="0" smtClean="0"/>
              <a:t> та </a:t>
            </a:r>
            <a:r>
              <a:rPr lang="ru-RU" dirty="0" err="1" smtClean="0"/>
              <a:t>зелене</a:t>
            </a:r>
            <a:r>
              <a:rPr lang="ru-RU" dirty="0" smtClean="0"/>
              <a:t> </a:t>
            </a:r>
            <a:r>
              <a:rPr lang="ru-RU" dirty="0" err="1" smtClean="0"/>
              <a:t>зморшкувате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такого </a:t>
            </a:r>
            <a:r>
              <a:rPr lang="ru-RU" dirty="0" err="1" smtClean="0"/>
              <a:t>схрещування</a:t>
            </a:r>
            <a:r>
              <a:rPr lang="ru-RU" dirty="0" smtClean="0"/>
              <a:t> в </a:t>
            </a:r>
            <a:r>
              <a:rPr lang="ru-RU" dirty="0" err="1" smtClean="0"/>
              <a:t>першиму</a:t>
            </a:r>
            <a:r>
              <a:rPr lang="ru-RU" dirty="0" smtClean="0"/>
              <a:t> </a:t>
            </a:r>
            <a:r>
              <a:rPr lang="ru-RU" dirty="0" err="1" smtClean="0"/>
              <a:t>поколінні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жовтим</a:t>
            </a:r>
            <a:r>
              <a:rPr lang="ru-RU" dirty="0" smtClean="0"/>
              <a:t> гладким </a:t>
            </a:r>
            <a:r>
              <a:rPr lang="ru-RU" dirty="0" err="1" smtClean="0"/>
              <a:t>насінням</a:t>
            </a:r>
            <a:r>
              <a:rPr lang="ru-RU" dirty="0" smtClean="0"/>
              <a:t>. Цей результат показав, </a:t>
            </a:r>
            <a:r>
              <a:rPr lang="ru-RU" dirty="0" err="1" smtClean="0"/>
              <a:t>що</a:t>
            </a:r>
            <a:r>
              <a:rPr lang="ru-RU" dirty="0" smtClean="0"/>
              <a:t> закон </a:t>
            </a:r>
            <a:r>
              <a:rPr lang="ru-RU" dirty="0" err="1" smtClean="0"/>
              <a:t>одноманітності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при </a:t>
            </a:r>
            <a:r>
              <a:rPr lang="ru-RU" dirty="0" err="1" smtClean="0"/>
              <a:t>моногібридному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при </a:t>
            </a:r>
            <a:r>
              <a:rPr lang="ru-RU" dirty="0" err="1" smtClean="0"/>
              <a:t>полігібридному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гомозиготні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схрестив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(</a:t>
            </a:r>
            <a:r>
              <a:rPr lang="en-US" dirty="0" smtClean="0"/>
              <a:t>P(F1) </a:t>
            </a:r>
            <a:r>
              <a:rPr lang="ru-RU" dirty="0" err="1" smtClean="0"/>
              <a:t>АаВ</a:t>
            </a:r>
            <a:r>
              <a:rPr lang="ru-RU" dirty="0" smtClean="0"/>
              <a:t> </a:t>
            </a:r>
            <a:r>
              <a:rPr lang="en-US" dirty="0" smtClean="0"/>
              <a:t>X </a:t>
            </a:r>
            <a:r>
              <a:rPr lang="ru-RU" dirty="0" err="1" smtClean="0"/>
              <a:t>АаВ</a:t>
            </a:r>
            <a:r>
              <a:rPr lang="ru-RU" dirty="0" smtClean="0"/>
              <a:t>). Для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полігібридного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решітку</a:t>
            </a:r>
            <a:r>
              <a:rPr lang="ru-RU" dirty="0" smtClean="0"/>
              <a:t> </a:t>
            </a:r>
            <a:r>
              <a:rPr lang="ru-RU" dirty="0" err="1" smtClean="0"/>
              <a:t>Пенета</a:t>
            </a:r>
            <a:r>
              <a:rPr lang="ru-RU" dirty="0"/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356992"/>
            <a:ext cx="1669104" cy="114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653136"/>
            <a:ext cx="3401169" cy="164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комбінування</a:t>
            </a:r>
            <a:r>
              <a:rPr lang="ru-RU" sz="1600" dirty="0" smtClean="0"/>
              <a:t> гамет у зиготах </a:t>
            </a:r>
            <a:r>
              <a:rPr lang="ru-RU" sz="1600" dirty="0" err="1" smtClean="0"/>
              <a:t>виходять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комбінації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. Легко </a:t>
            </a:r>
            <a:r>
              <a:rPr lang="ru-RU" sz="1600" dirty="0" err="1" smtClean="0"/>
              <a:t>підрахувати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за фенотипом потомство </a:t>
            </a:r>
            <a:r>
              <a:rPr lang="ru-RU" sz="1600" dirty="0" err="1" smtClean="0"/>
              <a:t>ділиться</a:t>
            </a:r>
            <a:r>
              <a:rPr lang="ru-RU" sz="1600" dirty="0" smtClean="0"/>
              <a:t> на 4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: 9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горошинами </a:t>
            </a:r>
            <a:r>
              <a:rPr lang="ru-RU" sz="1600" dirty="0" err="1" smtClean="0"/>
              <a:t>жовтими</a:t>
            </a:r>
            <a:r>
              <a:rPr lang="ru-RU" sz="1600" dirty="0" smtClean="0"/>
              <a:t> гладкими (А-В-), 3 </a:t>
            </a:r>
            <a:r>
              <a:rPr lang="ru-RU" sz="1600" dirty="0" err="1" smtClean="0"/>
              <a:t>частини</a:t>
            </a:r>
            <a:r>
              <a:rPr lang="ru-RU" sz="1600" dirty="0" smtClean="0"/>
              <a:t> –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жовтими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зморшкуватими</a:t>
            </a:r>
            <a:r>
              <a:rPr lang="ru-RU" sz="1600" dirty="0" smtClean="0"/>
              <a:t> (А-</a:t>
            </a:r>
            <a:r>
              <a:rPr lang="en-US" sz="1600" dirty="0" smtClean="0"/>
              <a:t>bb), 3 </a:t>
            </a:r>
            <a:r>
              <a:rPr lang="ru-RU" sz="1600" dirty="0" err="1" smtClean="0"/>
              <a:t>частини</a:t>
            </a:r>
            <a:r>
              <a:rPr lang="ru-RU" sz="1600" dirty="0" smtClean="0"/>
              <a:t> –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зеленими</a:t>
            </a:r>
            <a:r>
              <a:rPr lang="ru-RU" sz="1600" dirty="0" smtClean="0"/>
              <a:t> гладкими (</a:t>
            </a:r>
            <a:r>
              <a:rPr lang="ru-RU" sz="1600" dirty="0" err="1" smtClean="0"/>
              <a:t>ааВ</a:t>
            </a:r>
            <a:r>
              <a:rPr lang="ru-RU" sz="1600" dirty="0" smtClean="0"/>
              <a:t>-) та 1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-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зеленими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зморшкуватими</a:t>
            </a:r>
            <a:r>
              <a:rPr lang="ru-RU" sz="1600" dirty="0" smtClean="0"/>
              <a:t> (</a:t>
            </a:r>
            <a:r>
              <a:rPr lang="en-US" sz="1600" dirty="0" err="1" smtClean="0"/>
              <a:t>aabb</a:t>
            </a:r>
            <a:r>
              <a:rPr lang="en-US" sz="1600" dirty="0" smtClean="0"/>
              <a:t>),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співвідношенні</a:t>
            </a:r>
            <a:r>
              <a:rPr lang="ru-RU" sz="1600" dirty="0" smtClean="0"/>
              <a:t> 9:3:3:1,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(3+1)2. </a:t>
            </a:r>
            <a:r>
              <a:rPr lang="ru-RU" sz="1600" dirty="0" err="1" smtClean="0"/>
              <a:t>Звідси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дійти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висновку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гетерозиготних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особин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відрізняються</a:t>
            </a:r>
            <a:r>
              <a:rPr lang="ru-RU" sz="1600" dirty="0" smtClean="0"/>
              <a:t> за </a:t>
            </a:r>
            <a:r>
              <a:rPr lang="ru-RU" sz="1600" dirty="0" err="1" smtClean="0"/>
              <a:t>кількома</a:t>
            </a:r>
            <a:r>
              <a:rPr lang="ru-RU" sz="1600" dirty="0" smtClean="0"/>
              <a:t> парами </a:t>
            </a:r>
            <a:r>
              <a:rPr lang="ru-RU" sz="1600" dirty="0" err="1" smtClean="0"/>
              <a:t>альтернативних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, у </a:t>
            </a:r>
            <a:r>
              <a:rPr lang="ru-RU" sz="1600" dirty="0" err="1" smtClean="0"/>
              <a:t>потомстві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 </a:t>
            </a:r>
            <a:r>
              <a:rPr lang="ru-RU" sz="1600" dirty="0" err="1" smtClean="0"/>
              <a:t>зафенотипом</a:t>
            </a:r>
            <a:r>
              <a:rPr lang="ru-RU" sz="1600" dirty="0" smtClean="0"/>
              <a:t> у </a:t>
            </a:r>
            <a:r>
              <a:rPr lang="ru-RU" sz="1600" dirty="0" err="1" smtClean="0"/>
              <a:t>співвідношенні</a:t>
            </a:r>
            <a:r>
              <a:rPr lang="ru-RU" sz="1600" dirty="0" smtClean="0"/>
              <a:t> (3+1)", де </a:t>
            </a:r>
            <a:r>
              <a:rPr lang="ru-RU" sz="1600" dirty="0" err="1" smtClean="0"/>
              <a:t>п</a:t>
            </a:r>
            <a:r>
              <a:rPr lang="ru-RU" sz="1600" dirty="0" smtClean="0"/>
              <a:t>- число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 у гетерозиготному </a:t>
            </a:r>
            <a:r>
              <a:rPr lang="ru-RU" sz="1600" dirty="0" err="1" smtClean="0"/>
              <a:t>стані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636912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Для </a:t>
            </a:r>
            <a:r>
              <a:rPr lang="ru-RU" sz="1600" dirty="0" err="1" smtClean="0"/>
              <a:t>запису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застосовують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фенотипічний</a:t>
            </a:r>
            <a:r>
              <a:rPr lang="ru-RU" sz="1600" dirty="0" smtClean="0"/>
              <a:t> радикал - короткий </a:t>
            </a:r>
            <a:r>
              <a:rPr lang="ru-RU" sz="1600" dirty="0" err="1" smtClean="0"/>
              <a:t>запис</a:t>
            </a:r>
            <a:r>
              <a:rPr lang="ru-RU" sz="1600" dirty="0" smtClean="0"/>
              <a:t> генотипу, </a:t>
            </a:r>
            <a:r>
              <a:rPr lang="ru-RU" sz="1600" dirty="0" err="1" smtClean="0"/>
              <a:t>зроблений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фенотипу.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запис</a:t>
            </a:r>
            <a:r>
              <a:rPr lang="ru-RU" sz="1600" dirty="0" smtClean="0"/>
              <a:t> А-В- </a:t>
            </a:r>
            <a:r>
              <a:rPr lang="ru-RU" sz="1600" dirty="0" err="1" smtClean="0"/>
              <a:t>означає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 </a:t>
            </a:r>
            <a:r>
              <a:rPr lang="ru-RU" sz="1600" dirty="0" err="1" smtClean="0"/>
              <a:t>генотипі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хоча</a:t>
            </a:r>
            <a:r>
              <a:rPr lang="ru-RU" sz="1600" dirty="0" smtClean="0"/>
              <a:t> б один </a:t>
            </a:r>
            <a:r>
              <a:rPr lang="ru-RU" sz="1600" dirty="0" err="1" smtClean="0"/>
              <a:t>домінантний</a:t>
            </a:r>
            <a:r>
              <a:rPr lang="ru-RU" sz="1600" dirty="0" smtClean="0"/>
              <a:t> ген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, то </a:t>
            </a:r>
            <a:r>
              <a:rPr lang="ru-RU" sz="1600" dirty="0" err="1" smtClean="0"/>
              <a:t>незалежно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другої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 у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домінантна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ознака.Якщо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проаналізувати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за кожною </a:t>
            </a:r>
            <a:r>
              <a:rPr lang="ru-RU" sz="1600" dirty="0" err="1" smtClean="0"/>
              <a:t>з</a:t>
            </a:r>
            <a:r>
              <a:rPr lang="ru-RU" sz="1600" dirty="0" smtClean="0"/>
              <a:t> пар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 (</a:t>
            </a:r>
            <a:r>
              <a:rPr lang="ru-RU" sz="1600" dirty="0" err="1" smtClean="0"/>
              <a:t>жовтий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зелений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колір</a:t>
            </a:r>
            <a:r>
              <a:rPr lang="ru-RU" sz="1600" dirty="0" smtClean="0"/>
              <a:t>, гладка та </a:t>
            </a:r>
            <a:r>
              <a:rPr lang="ru-RU" sz="1600" dirty="0" err="1" smtClean="0"/>
              <a:t>зморшкувата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поверхня</a:t>
            </a:r>
            <a:r>
              <a:rPr lang="ru-RU" sz="1600" dirty="0" smtClean="0"/>
              <a:t>), то </a:t>
            </a:r>
            <a:r>
              <a:rPr lang="ru-RU" sz="1600" dirty="0" err="1" smtClean="0"/>
              <a:t>вийде</a:t>
            </a:r>
            <a:r>
              <a:rPr lang="ru-RU" sz="1600" dirty="0" smtClean="0"/>
              <a:t>: 9+3 </a:t>
            </a:r>
            <a:r>
              <a:rPr lang="ru-RU" sz="1600" dirty="0" err="1" smtClean="0"/>
              <a:t>жовтих</a:t>
            </a:r>
            <a:r>
              <a:rPr lang="ru-RU" sz="1600" dirty="0" smtClean="0"/>
              <a:t> та 3+1 </a:t>
            </a:r>
            <a:r>
              <a:rPr lang="ru-RU" sz="1600" dirty="0" err="1" smtClean="0"/>
              <a:t>зелених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співвідношення</a:t>
            </a:r>
            <a:r>
              <a:rPr lang="ru-RU" sz="1600" dirty="0" smtClean="0"/>
              <a:t> 12:4,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3:1.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при </a:t>
            </a:r>
            <a:r>
              <a:rPr lang="ru-RU" sz="1600" dirty="0" err="1" smtClean="0"/>
              <a:t>дигібридному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кожна</a:t>
            </a:r>
            <a:r>
              <a:rPr lang="ru-RU" sz="1600" dirty="0" smtClean="0"/>
              <a:t> пара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 у </a:t>
            </a:r>
            <a:r>
              <a:rPr lang="ru-RU" sz="1600" dirty="0" err="1" smtClean="0"/>
              <a:t>потомстві</a:t>
            </a:r>
            <a:r>
              <a:rPr lang="ru-RU" sz="1600" dirty="0" smtClean="0"/>
              <a:t> </a:t>
            </a:r>
            <a:r>
              <a:rPr lang="ru-RU" sz="1600" dirty="0" err="1" smtClean="0"/>
              <a:t>дає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пари.Це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результатом </a:t>
            </a:r>
            <a:r>
              <a:rPr lang="ru-RU" sz="1600" dirty="0" err="1" smtClean="0"/>
              <a:t>випадкового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комбінування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(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їм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),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призводить</a:t>
            </a:r>
            <a:r>
              <a:rPr lang="ru-RU" sz="1600" dirty="0" smtClean="0"/>
              <a:t> до </a:t>
            </a:r>
            <a:r>
              <a:rPr lang="ru-RU" sz="1600" dirty="0" err="1" smtClean="0"/>
              <a:t>новим</a:t>
            </a:r>
            <a:r>
              <a:rPr lang="ru-RU" sz="1600" dirty="0" smtClean="0"/>
              <a:t> </a:t>
            </a:r>
            <a:r>
              <a:rPr lang="ru-RU" sz="1600" dirty="0" err="1" smtClean="0"/>
              <a:t>поєднанням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не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у </a:t>
            </a:r>
            <a:r>
              <a:rPr lang="ru-RU" sz="1600" dirty="0" err="1" smtClean="0"/>
              <a:t>батьківських</a:t>
            </a:r>
            <a:r>
              <a:rPr lang="ru-RU" sz="1600" dirty="0" smtClean="0"/>
              <a:t> форм. У </a:t>
            </a:r>
            <a:r>
              <a:rPr lang="ru-RU" sz="1600" dirty="0" err="1" smtClean="0"/>
              <a:t>прикладі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вихідні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форми</a:t>
            </a:r>
            <a:r>
              <a:rPr lang="ru-RU" sz="1600" dirty="0" smtClean="0"/>
              <a:t> гороху </a:t>
            </a:r>
            <a:r>
              <a:rPr lang="ru-RU" sz="1600" dirty="0" err="1" smtClean="0"/>
              <a:t>малижовте</a:t>
            </a:r>
            <a:r>
              <a:rPr lang="ru-RU" sz="1600" dirty="0" smtClean="0"/>
              <a:t> </a:t>
            </a:r>
            <a:r>
              <a:rPr lang="ru-RU" sz="1600" dirty="0" err="1" smtClean="0"/>
              <a:t>гладке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зелене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зморшкувате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насіння</a:t>
            </a:r>
            <a:r>
              <a:rPr lang="ru-RU" sz="1600" dirty="0" smtClean="0"/>
              <a:t>, а в другому </a:t>
            </a:r>
            <a:r>
              <a:rPr lang="ru-RU" sz="1600" dirty="0" err="1" smtClean="0"/>
              <a:t>поколінні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поєднанням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поєднаннями</a:t>
            </a:r>
            <a:r>
              <a:rPr lang="ru-RU" sz="1600" dirty="0" smtClean="0"/>
              <a:t> - </a:t>
            </a:r>
            <a:r>
              <a:rPr lang="ru-RU" sz="1600" dirty="0" err="1" smtClean="0"/>
              <a:t>жовтими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зморшкуватими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зеленими</a:t>
            </a:r>
            <a:r>
              <a:rPr lang="ru-RU" sz="1600" dirty="0" smtClean="0"/>
              <a:t> гладкими </a:t>
            </a:r>
            <a:r>
              <a:rPr lang="ru-RU" sz="1600" dirty="0" err="1" smtClean="0"/>
              <a:t>насінням</a:t>
            </a:r>
            <a:r>
              <a:rPr lang="ru-RU" sz="1600" dirty="0" smtClean="0"/>
              <a:t>. </a:t>
            </a:r>
            <a:r>
              <a:rPr lang="ru-RU" sz="1600" dirty="0" err="1" smtClean="0"/>
              <a:t>Звідси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випливає</a:t>
            </a:r>
            <a:r>
              <a:rPr lang="ru-RU" sz="1600" dirty="0" smtClean="0"/>
              <a:t> </a:t>
            </a:r>
            <a:r>
              <a:rPr lang="ru-RU" sz="1600" dirty="0" err="1" smtClean="0"/>
              <a:t>третій</a:t>
            </a:r>
            <a:r>
              <a:rPr lang="ru-RU" sz="1600" dirty="0" smtClean="0"/>
              <a:t> закон Менделя: при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організмів</a:t>
            </a:r>
            <a:r>
              <a:rPr lang="ru-RU" sz="1600" dirty="0" smtClean="0"/>
              <a:t>, </a:t>
            </a:r>
            <a:r>
              <a:rPr lang="ru-RU" sz="1600" dirty="0" err="1" smtClean="0"/>
              <a:t>аналізованих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двома</a:t>
            </a:r>
            <a:r>
              <a:rPr lang="ru-RU" sz="1600" dirty="0" smtClean="0"/>
              <a:t> (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) парами </a:t>
            </a:r>
            <a:r>
              <a:rPr lang="ru-RU" sz="1600" dirty="0" err="1" smtClean="0"/>
              <a:t>альтернативних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, у другому </a:t>
            </a:r>
            <a:r>
              <a:rPr lang="ru-RU" sz="1600" dirty="0" err="1" smtClean="0"/>
              <a:t>поколінні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незалежне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комбінування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алельних</a:t>
            </a:r>
            <a:r>
              <a:rPr lang="ru-RU" sz="1600" dirty="0" smtClean="0"/>
              <a:t> пар та </a:t>
            </a:r>
            <a:r>
              <a:rPr lang="ru-RU" sz="1600" dirty="0" err="1" smtClean="0"/>
              <a:t>відповідних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64704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, </a:t>
            </a:r>
            <a:r>
              <a:rPr lang="ru-RU" dirty="0" err="1" smtClean="0"/>
              <a:t>проведеного</a:t>
            </a:r>
            <a:r>
              <a:rPr lang="ru-RU" dirty="0" smtClean="0"/>
              <a:t> Г. Менделем, У. </a:t>
            </a:r>
            <a:r>
              <a:rPr lang="ru-RU" dirty="0" err="1" smtClean="0"/>
              <a:t>Бетсон</a:t>
            </a:r>
            <a:r>
              <a:rPr lang="ru-RU" dirty="0" smtClean="0"/>
              <a:t> (1902)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гіпотезу</a:t>
            </a:r>
            <a:r>
              <a:rPr lang="ru-RU" dirty="0" smtClean="0"/>
              <a:t> «</a:t>
            </a:r>
            <a:r>
              <a:rPr lang="ru-RU" dirty="0" err="1" smtClean="0"/>
              <a:t>чистоти</a:t>
            </a:r>
            <a:r>
              <a:rPr lang="ru-RU" dirty="0" smtClean="0"/>
              <a:t> гамет».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звести</a:t>
            </a:r>
            <a:r>
              <a:rPr lang="ru-RU" dirty="0" smtClean="0"/>
              <a:t> до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У </a:t>
            </a:r>
            <a:r>
              <a:rPr lang="ru-RU" dirty="0" err="1" smtClean="0"/>
              <a:t>гібридного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 не </a:t>
            </a:r>
            <a:r>
              <a:rPr lang="ru-RU" dirty="0" err="1" smtClean="0"/>
              <a:t>гібридизуються</a:t>
            </a:r>
            <a:r>
              <a:rPr lang="ru-RU" dirty="0" smtClean="0"/>
              <a:t> (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змішуються</a:t>
            </a:r>
            <a:r>
              <a:rPr lang="ru-RU" dirty="0" smtClean="0"/>
              <a:t>), а </a:t>
            </a:r>
            <a:r>
              <a:rPr lang="ru-RU" dirty="0" err="1" smtClean="0"/>
              <a:t>перебувають</a:t>
            </a:r>
            <a:r>
              <a:rPr lang="ru-RU" dirty="0" smtClean="0"/>
              <a:t> у чистому </a:t>
            </a:r>
            <a:r>
              <a:rPr lang="ru-RU" dirty="0" err="1" smtClean="0"/>
              <a:t>алельному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— </a:t>
            </a:r>
            <a:r>
              <a:rPr lang="ru-RU" dirty="0" err="1" smtClean="0"/>
              <a:t>з</a:t>
            </a:r>
            <a:r>
              <a:rPr lang="ru-RU" dirty="0" smtClean="0"/>
              <a:t> пари в гамету </a:t>
            </a:r>
            <a:r>
              <a:rPr lang="ru-RU" dirty="0" err="1" smtClean="0"/>
              <a:t>потрапляє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один ген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розбіжності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 </a:t>
            </a:r>
            <a:r>
              <a:rPr lang="ru-RU" dirty="0" err="1" smtClean="0"/>
              <a:t>або</a:t>
            </a:r>
            <a:r>
              <a:rPr lang="ru-RU" dirty="0" smtClean="0"/>
              <a:t> хроматид при </a:t>
            </a:r>
            <a:r>
              <a:rPr lang="ru-RU" dirty="0" err="1" smtClean="0"/>
              <a:t>мейозі</a:t>
            </a:r>
            <a:r>
              <a:rPr lang="ru-RU" dirty="0" smtClean="0"/>
              <a:t>.</a:t>
            </a:r>
          </a:p>
          <a:p>
            <a:pPr>
              <a:buFontTx/>
              <a:buChar char="-"/>
            </a:pPr>
            <a:r>
              <a:rPr lang="ru-RU" dirty="0" err="1" smtClean="0"/>
              <a:t>Закони</a:t>
            </a:r>
            <a:r>
              <a:rPr lang="ru-RU" dirty="0" smtClean="0"/>
              <a:t> Менделя </a:t>
            </a:r>
            <a:r>
              <a:rPr lang="ru-RU" dirty="0" err="1" smtClean="0"/>
              <a:t>носять</a:t>
            </a:r>
            <a:r>
              <a:rPr lang="ru-RU" dirty="0" smtClean="0"/>
              <a:t> </a:t>
            </a:r>
            <a:r>
              <a:rPr lang="ru-RU" dirty="0" err="1" smtClean="0"/>
              <a:t>статистичний</a:t>
            </a:r>
            <a:r>
              <a:rPr lang="ru-RU" dirty="0" smtClean="0"/>
              <a:t> характер (</a:t>
            </a:r>
            <a:r>
              <a:rPr lang="ru-RU" dirty="0" err="1" smtClean="0"/>
              <a:t>виконуються</a:t>
            </a:r>
            <a:r>
              <a:rPr lang="ru-RU" dirty="0" smtClean="0"/>
              <a:t> на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універсальними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вони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всім</a:t>
            </a:r>
            <a:r>
              <a:rPr lang="ru-RU" dirty="0" smtClean="0"/>
              <a:t> живим </a:t>
            </a:r>
            <a:r>
              <a:rPr lang="ru-RU" dirty="0" err="1" smtClean="0"/>
              <a:t>організмам</a:t>
            </a:r>
            <a:r>
              <a:rPr lang="ru-RU" dirty="0" smtClean="0"/>
              <a:t>. </a:t>
            </a:r>
          </a:p>
          <a:p>
            <a:pPr>
              <a:buFontTx/>
              <a:buChar char="-"/>
            </a:pPr>
            <a:r>
              <a:rPr lang="ru-RU" dirty="0" smtClean="0"/>
              <a:t>Для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Менделя </a:t>
            </a:r>
            <a:r>
              <a:rPr lang="ru-RU" dirty="0" err="1" smtClean="0"/>
              <a:t>необхідне</a:t>
            </a:r>
            <a:r>
              <a:rPr lang="ru-RU" dirty="0" smtClean="0"/>
              <a:t> </a:t>
            </a:r>
            <a:r>
              <a:rPr lang="ru-RU" dirty="0" err="1" smtClean="0"/>
              <a:t>дотримання</a:t>
            </a:r>
            <a:r>
              <a:rPr lang="ru-RU" dirty="0" smtClean="0"/>
              <a:t> низки умов:</a:t>
            </a:r>
          </a:p>
          <a:p>
            <a:pPr>
              <a:buFontTx/>
              <a:buChar char="-"/>
            </a:pPr>
            <a:r>
              <a:rPr lang="ru-RU" dirty="0" smtClean="0"/>
              <a:t>—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алельних</a:t>
            </a:r>
            <a:r>
              <a:rPr lang="ru-RU" dirty="0" smtClean="0"/>
              <a:t> пар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перебувати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парах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хромосом;</a:t>
            </a:r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 smtClean="0"/>
              <a:t>між</a:t>
            </a:r>
            <a:r>
              <a:rPr lang="ru-RU" dirty="0" smtClean="0"/>
              <a:t> генами не повинно бути </a:t>
            </a:r>
            <a:r>
              <a:rPr lang="ru-RU" dirty="0" err="1" smtClean="0"/>
              <a:t>зчеплення</a:t>
            </a:r>
            <a:r>
              <a:rPr lang="ru-RU" dirty="0" smtClean="0"/>
              <a:t> та </a:t>
            </a:r>
            <a:r>
              <a:rPr lang="ru-RU" dirty="0" err="1" smtClean="0"/>
              <a:t>взаємодії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—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рівна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гамет </a:t>
            </a:r>
            <a:r>
              <a:rPr lang="ru-RU" dirty="0" err="1" smtClean="0"/>
              <a:t>і</a:t>
            </a:r>
            <a:r>
              <a:rPr lang="ru-RU" dirty="0" smtClean="0"/>
              <a:t> зигот </a:t>
            </a:r>
            <a:r>
              <a:rPr lang="ru-RU" dirty="0" err="1" smtClean="0"/>
              <a:t>різного</a:t>
            </a:r>
            <a:r>
              <a:rPr lang="ru-RU" dirty="0" smtClean="0"/>
              <a:t> типу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рівна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виживання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генотипами (не повинно бути </a:t>
            </a:r>
            <a:r>
              <a:rPr lang="ru-RU" dirty="0" err="1" smtClean="0"/>
              <a:t>летальних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незалежного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успадкування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алельних</a:t>
            </a:r>
            <a:r>
              <a:rPr lang="ru-RU" sz="1600" dirty="0" smtClean="0"/>
              <a:t> пар </a:t>
            </a:r>
            <a:r>
              <a:rPr lang="ru-RU" sz="1600" dirty="0" err="1" smtClean="0"/>
              <a:t>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спадкового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матеріалу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полягає</a:t>
            </a:r>
            <a:r>
              <a:rPr lang="ru-RU" sz="1600" dirty="0" smtClean="0"/>
              <a:t> в тому,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незалежні</a:t>
            </a:r>
            <a:r>
              <a:rPr lang="ru-RU" sz="1600" dirty="0" smtClean="0"/>
              <a:t> один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одного. </a:t>
            </a:r>
            <a:r>
              <a:rPr lang="ru-RU" sz="1600" dirty="0" err="1" smtClean="0"/>
              <a:t>Відхилення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очікуваного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за законами Менделя </a:t>
            </a:r>
            <a:r>
              <a:rPr lang="ru-RU" sz="1600" dirty="0" err="1" smtClean="0"/>
              <a:t>викликають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летальні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гени.Наприклад</a:t>
            </a:r>
            <a:r>
              <a:rPr lang="ru-RU" sz="1600" dirty="0" smtClean="0"/>
              <a:t>, при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гетерозиготних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каракульських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овець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у </a:t>
            </a:r>
            <a:r>
              <a:rPr lang="en-US" sz="1600" dirty="0" smtClean="0"/>
              <a:t>F1 </a:t>
            </a:r>
            <a:r>
              <a:rPr lang="ru-RU" sz="1600" dirty="0" smtClean="0"/>
              <a:t>становить 2:1 (</a:t>
            </a:r>
            <a:r>
              <a:rPr lang="ru-RU" sz="1600" dirty="0" err="1" smtClean="0"/>
              <a:t>замість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очікуваного</a:t>
            </a:r>
            <a:r>
              <a:rPr lang="ru-RU" sz="1600" dirty="0" smtClean="0"/>
              <a:t> 3:1). Ягнята, </a:t>
            </a:r>
            <a:r>
              <a:rPr lang="ru-RU" sz="1600" dirty="0" err="1" smtClean="0"/>
              <a:t>гомозиготні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домінантною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алелю</a:t>
            </a:r>
            <a:r>
              <a:rPr lang="ru-RU" sz="1600" dirty="0" smtClean="0"/>
              <a:t> </a:t>
            </a:r>
            <a:r>
              <a:rPr lang="ru-RU" sz="1600" dirty="0" err="1" smtClean="0"/>
              <a:t>сірого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(</a:t>
            </a:r>
            <a:r>
              <a:rPr lang="en-US" sz="1600" dirty="0" smtClean="0"/>
              <a:t>W), </a:t>
            </a:r>
            <a:r>
              <a:rPr lang="ru-RU" sz="1600" dirty="0" err="1" smtClean="0"/>
              <a:t>нежиттєздатні</a:t>
            </a:r>
            <a:r>
              <a:rPr lang="ru-RU" sz="1600" dirty="0" smtClean="0"/>
              <a:t> та гинуть через </a:t>
            </a:r>
            <a:r>
              <a:rPr lang="ru-RU" sz="1600" dirty="0" err="1" smtClean="0"/>
              <a:t>недорозвинення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рубця</a:t>
            </a:r>
            <a:r>
              <a:rPr lang="ru-RU" sz="1600" dirty="0" smtClean="0"/>
              <a:t> </a:t>
            </a:r>
            <a:r>
              <a:rPr lang="ru-RU" sz="1600" dirty="0" err="1" smtClean="0"/>
              <a:t>шлунка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484784"/>
            <a:ext cx="295913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2826127"/>
            <a:ext cx="89644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Людина </a:t>
            </a:r>
            <a:r>
              <a:rPr lang="ru-RU" sz="1600" dirty="0" err="1" smtClean="0"/>
              <a:t>аналогічно</a:t>
            </a:r>
            <a:r>
              <a:rPr lang="ru-RU" sz="1600" dirty="0" smtClean="0"/>
              <a:t> </a:t>
            </a:r>
            <a:r>
              <a:rPr lang="ru-RU" sz="1600" dirty="0" err="1" smtClean="0"/>
              <a:t>успадковується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домінантний</a:t>
            </a:r>
            <a:r>
              <a:rPr lang="ru-RU" sz="1600" dirty="0" smtClean="0"/>
              <a:t> ген </a:t>
            </a:r>
            <a:r>
              <a:rPr lang="ru-RU" sz="1600" dirty="0" err="1" smtClean="0"/>
              <a:t>брахідактилії</a:t>
            </a:r>
            <a:r>
              <a:rPr lang="ru-RU" sz="1600" dirty="0" smtClean="0"/>
              <a:t> (</a:t>
            </a:r>
            <a:r>
              <a:rPr lang="ru-RU" sz="1600" dirty="0" err="1" smtClean="0"/>
              <a:t>короткі</a:t>
            </a:r>
            <a:r>
              <a:rPr lang="ru-RU" sz="1600" dirty="0" smtClean="0"/>
              <a:t> </a:t>
            </a:r>
            <a:r>
              <a:rPr lang="ru-RU" sz="1600" dirty="0" err="1" smtClean="0"/>
              <a:t>товсті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пальці</a:t>
            </a:r>
            <a:r>
              <a:rPr lang="ru-RU" sz="1600" dirty="0" smtClean="0"/>
              <a:t>). У </a:t>
            </a:r>
            <a:r>
              <a:rPr lang="ru-RU" sz="1600" dirty="0" err="1" smtClean="0"/>
              <a:t>гетерозигот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брахідактилія</a:t>
            </a:r>
            <a:r>
              <a:rPr lang="ru-RU" sz="1600" dirty="0" smtClean="0"/>
              <a:t>, а </a:t>
            </a:r>
            <a:r>
              <a:rPr lang="ru-RU" sz="1600" dirty="0" err="1" smtClean="0"/>
              <a:t>гомозиготи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цим</a:t>
            </a:r>
            <a:r>
              <a:rPr lang="ru-RU" sz="1600" dirty="0" smtClean="0"/>
              <a:t> геном гинуть на </a:t>
            </a:r>
            <a:r>
              <a:rPr lang="ru-RU" sz="1600" dirty="0" err="1" smtClean="0"/>
              <a:t>ранніх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стадіях</a:t>
            </a:r>
            <a:r>
              <a:rPr lang="ru-RU" sz="1600" dirty="0" smtClean="0"/>
              <a:t> </a:t>
            </a:r>
            <a:r>
              <a:rPr lang="ru-RU" sz="1600" dirty="0" err="1" smtClean="0"/>
              <a:t>ембріогенезу</a:t>
            </a:r>
            <a:r>
              <a:rPr lang="ru-RU" sz="1600" dirty="0" smtClean="0"/>
              <a:t>. 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ген нормального </a:t>
            </a:r>
            <a:r>
              <a:rPr lang="ru-RU" sz="1600" dirty="0" err="1" smtClean="0"/>
              <a:t>гемоглобіну</a:t>
            </a:r>
            <a:r>
              <a:rPr lang="ru-RU" sz="1600" dirty="0" smtClean="0"/>
              <a:t> (НЬА) та ген </a:t>
            </a:r>
            <a:r>
              <a:rPr lang="ru-RU" sz="1600" dirty="0" err="1" smtClean="0"/>
              <a:t>серповидно-клітинної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анемії</a:t>
            </a:r>
            <a:r>
              <a:rPr lang="ru-RU" sz="1600" dirty="0" smtClean="0"/>
              <a:t> (</a:t>
            </a:r>
            <a:r>
              <a:rPr lang="en-US" sz="1600" dirty="0" err="1" smtClean="0"/>
              <a:t>HbS</a:t>
            </a:r>
            <a:r>
              <a:rPr lang="en-US" sz="1600" dirty="0" smtClean="0"/>
              <a:t>). </a:t>
            </a:r>
            <a:r>
              <a:rPr lang="ru-RU" sz="1600" dirty="0" err="1" smtClean="0"/>
              <a:t>Гетерозиготи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цим</a:t>
            </a:r>
            <a:r>
              <a:rPr lang="ru-RU" sz="1600" dirty="0" smtClean="0"/>
              <a:t> геном </a:t>
            </a:r>
            <a:r>
              <a:rPr lang="ru-RU" sz="1600" dirty="0" err="1" smtClean="0"/>
              <a:t>життєздатні</a:t>
            </a:r>
            <a:r>
              <a:rPr lang="ru-RU" sz="1600" dirty="0" smtClean="0"/>
              <a:t>, а </a:t>
            </a:r>
            <a:r>
              <a:rPr lang="ru-RU" sz="1600" dirty="0" err="1" smtClean="0"/>
              <a:t>гомозиготи</a:t>
            </a:r>
            <a:r>
              <a:rPr lang="ru-RU" sz="1600" dirty="0" smtClean="0"/>
              <a:t> за </a:t>
            </a:r>
            <a:r>
              <a:rPr lang="en-US" sz="1600" dirty="0" err="1" smtClean="0"/>
              <a:t>HbS</a:t>
            </a:r>
            <a:r>
              <a:rPr lang="en-US" sz="1600" dirty="0" smtClean="0"/>
              <a:t> </a:t>
            </a:r>
            <a:r>
              <a:rPr lang="ru-RU" sz="1600" dirty="0" smtClean="0"/>
              <a:t>гинуть </a:t>
            </a:r>
            <a:r>
              <a:rPr lang="ru-RU" sz="1600" dirty="0" err="1" smtClean="0"/>
              <a:t>уранньому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дитячому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віці</a:t>
            </a:r>
            <a:r>
              <a:rPr lang="ru-RU" sz="1600" dirty="0" smtClean="0"/>
              <a:t> (</a:t>
            </a:r>
            <a:r>
              <a:rPr lang="ru-RU" sz="1600" dirty="0" err="1" smtClean="0"/>
              <a:t>гемоглобін</a:t>
            </a:r>
            <a:r>
              <a:rPr lang="ru-RU" sz="1600" dirty="0" smtClean="0"/>
              <a:t> </a:t>
            </a:r>
            <a:r>
              <a:rPr lang="en-US" sz="1600" dirty="0" smtClean="0"/>
              <a:t>S </a:t>
            </a:r>
            <a:r>
              <a:rPr lang="ru-RU" sz="1600" dirty="0" smtClean="0"/>
              <a:t>не </a:t>
            </a:r>
            <a:r>
              <a:rPr lang="ru-RU" sz="1600" dirty="0" err="1" smtClean="0"/>
              <a:t>здатний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зв'язувати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переносити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кисень</a:t>
            </a:r>
            <a:r>
              <a:rPr lang="ru-RU" sz="1600" dirty="0" smtClean="0"/>
              <a:t>).</a:t>
            </a:r>
            <a:r>
              <a:rPr lang="ru-RU" sz="1600" dirty="0" err="1" smtClean="0"/>
              <a:t>Труднощі</a:t>
            </a:r>
            <a:r>
              <a:rPr lang="ru-RU" sz="1600" dirty="0" smtClean="0"/>
              <a:t> в </a:t>
            </a:r>
            <a:r>
              <a:rPr lang="ru-RU" sz="1600" dirty="0" err="1" smtClean="0"/>
              <a:t>інтерпретації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відхилення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законів</a:t>
            </a:r>
            <a:r>
              <a:rPr lang="ru-RU" sz="1600" dirty="0" smtClean="0"/>
              <a:t> Менделя)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плейотропії</a:t>
            </a:r>
            <a:r>
              <a:rPr lang="ru-RU" sz="1600" dirty="0" smtClean="0"/>
              <a:t>, коли один ген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за прояви </a:t>
            </a:r>
            <a:r>
              <a:rPr lang="ru-RU" sz="1600" dirty="0" err="1" smtClean="0"/>
              <a:t>кількох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</a:t>
            </a:r>
            <a:r>
              <a:rPr lang="ru-RU" sz="1600" dirty="0" smtClean="0"/>
              <a:t>. Так, у </a:t>
            </a:r>
            <a:r>
              <a:rPr lang="ru-RU" sz="1600" dirty="0" err="1" smtClean="0"/>
              <a:t>гомозиготних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сірих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каракульських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овець</a:t>
            </a:r>
            <a:r>
              <a:rPr lang="ru-RU" sz="1600" dirty="0" smtClean="0"/>
              <a:t> ген </a:t>
            </a:r>
            <a:r>
              <a:rPr lang="en-US" sz="1600" dirty="0" smtClean="0"/>
              <a:t>W </a:t>
            </a:r>
            <a:r>
              <a:rPr lang="ru-RU" sz="1600" dirty="0" err="1" smtClean="0"/>
              <a:t>детермінує</a:t>
            </a:r>
            <a:r>
              <a:rPr lang="ru-RU" sz="1600" dirty="0" smtClean="0"/>
              <a:t> не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сіре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вовни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недорозвинення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. Прикладами </a:t>
            </a:r>
            <a:r>
              <a:rPr lang="ru-RU" sz="1600" dirty="0" err="1" smtClean="0"/>
              <a:t>плейотропної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дії</a:t>
            </a:r>
            <a:r>
              <a:rPr lang="ru-RU" sz="1600" dirty="0" smtClean="0"/>
              <a:t> гена 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синдроми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Марфана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«</a:t>
            </a:r>
            <a:r>
              <a:rPr lang="ru-RU" sz="1600" dirty="0" err="1" smtClean="0"/>
              <a:t>блакитних</a:t>
            </a:r>
            <a:r>
              <a:rPr lang="ru-RU" sz="1600" dirty="0" smtClean="0"/>
              <a:t> склер».При </a:t>
            </a:r>
            <a:r>
              <a:rPr lang="ru-RU" sz="1600" dirty="0" err="1" smtClean="0"/>
              <a:t>синдромі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Марфана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зміна</a:t>
            </a:r>
            <a:r>
              <a:rPr lang="ru-RU" sz="1600" dirty="0" smtClean="0"/>
              <a:t> одного гена наводить до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«</a:t>
            </a:r>
            <a:r>
              <a:rPr lang="ru-RU" sz="1600" dirty="0" err="1" smtClean="0"/>
              <a:t>павучих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пальців</a:t>
            </a:r>
            <a:r>
              <a:rPr lang="ru-RU" sz="1600" dirty="0" smtClean="0"/>
              <a:t>», </a:t>
            </a:r>
            <a:r>
              <a:rPr lang="ru-RU" sz="1600" dirty="0" err="1" smtClean="0"/>
              <a:t>підвивиху</a:t>
            </a:r>
            <a:r>
              <a:rPr lang="ru-RU" sz="1600" dirty="0" smtClean="0"/>
              <a:t> </a:t>
            </a:r>
            <a:r>
              <a:rPr lang="ru-RU" sz="1600" dirty="0" err="1" smtClean="0"/>
              <a:t>кришталика,деформованої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клітки</a:t>
            </a:r>
            <a:r>
              <a:rPr lang="ru-RU" sz="1600" dirty="0" smtClean="0"/>
              <a:t>, </a:t>
            </a:r>
            <a:r>
              <a:rPr lang="ru-RU" sz="1600" dirty="0" err="1" smtClean="0"/>
              <a:t>аневризми</a:t>
            </a:r>
            <a:r>
              <a:rPr lang="ru-RU" sz="1600" dirty="0" smtClean="0"/>
              <a:t> </a:t>
            </a:r>
            <a:r>
              <a:rPr lang="ru-RU" sz="1600" dirty="0" err="1" smtClean="0"/>
              <a:t>аорти</a:t>
            </a:r>
            <a:r>
              <a:rPr lang="ru-RU" sz="1600" dirty="0" smtClean="0"/>
              <a:t>, </a:t>
            </a:r>
            <a:r>
              <a:rPr lang="ru-RU" sz="1600" dirty="0" err="1" smtClean="0"/>
              <a:t>високого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склепіння</a:t>
            </a:r>
            <a:r>
              <a:rPr lang="ru-RU" sz="1600" dirty="0" smtClean="0"/>
              <a:t> стопи. При </a:t>
            </a:r>
            <a:r>
              <a:rPr lang="ru-RU" sz="1600" dirty="0" err="1" smtClean="0"/>
              <a:t>синдромі</a:t>
            </a:r>
            <a:r>
              <a:rPr lang="ru-RU" sz="1600" dirty="0" smtClean="0"/>
              <a:t> «</a:t>
            </a:r>
            <a:r>
              <a:rPr lang="ru-RU" sz="1600" dirty="0" err="1" smtClean="0"/>
              <a:t>блакитних</a:t>
            </a:r>
            <a:r>
              <a:rPr lang="ru-RU" sz="1600" dirty="0" smtClean="0"/>
              <a:t> склер» 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блакитне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склер, </a:t>
            </a:r>
            <a:r>
              <a:rPr lang="ru-RU" sz="1600" dirty="0" err="1" smtClean="0"/>
              <a:t>ламкість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кісток</a:t>
            </a:r>
            <a:r>
              <a:rPr lang="ru-RU" sz="1600" dirty="0" smtClean="0"/>
              <a:t> та вади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серця.При</a:t>
            </a:r>
            <a:r>
              <a:rPr lang="ru-RU" sz="1600" dirty="0" smtClean="0"/>
              <a:t> </a:t>
            </a:r>
            <a:r>
              <a:rPr lang="ru-RU" sz="1600" dirty="0" err="1" smtClean="0"/>
              <a:t>плейотропії</a:t>
            </a:r>
            <a:r>
              <a:rPr lang="ru-RU" sz="1600" dirty="0" smtClean="0"/>
              <a:t>, </a:t>
            </a:r>
            <a:r>
              <a:rPr lang="ru-RU" sz="1600" dirty="0" err="1" smtClean="0"/>
              <a:t>ймовірно</a:t>
            </a:r>
            <a:r>
              <a:rPr lang="ru-RU" sz="1600" dirty="0" smtClean="0"/>
              <a:t>,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недостатність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ферментів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активних</a:t>
            </a:r>
            <a:r>
              <a:rPr lang="ru-RU" sz="1600" dirty="0" smtClean="0"/>
              <a:t> у </a:t>
            </a:r>
            <a:r>
              <a:rPr lang="ru-RU" sz="1600" dirty="0" err="1" smtClean="0"/>
              <a:t>кількох</a:t>
            </a:r>
            <a:r>
              <a:rPr lang="ru-RU" sz="1600" dirty="0" smtClean="0"/>
              <a:t> типах тканин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в </a:t>
            </a:r>
            <a:r>
              <a:rPr lang="ru-RU" sz="1600" dirty="0" err="1" smtClean="0"/>
              <a:t>одній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поширеній</a:t>
            </a:r>
            <a:r>
              <a:rPr lang="ru-RU" sz="1600" dirty="0" smtClean="0"/>
              <a:t>. В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синдрому </a:t>
            </a:r>
            <a:r>
              <a:rPr lang="ru-RU" sz="1600" dirty="0" err="1" smtClean="0"/>
              <a:t>Марфана</a:t>
            </a:r>
            <a:r>
              <a:rPr lang="ru-RU" sz="1600" dirty="0" smtClean="0"/>
              <a:t>, </a:t>
            </a:r>
            <a:r>
              <a:rPr lang="ru-RU" sz="1600" dirty="0" err="1" smtClean="0"/>
              <a:t>мабуть</a:t>
            </a:r>
            <a:r>
              <a:rPr lang="ru-RU" sz="1600" dirty="0" smtClean="0"/>
              <a:t>, </a:t>
            </a:r>
            <a:r>
              <a:rPr lang="ru-RU" sz="1600" dirty="0" err="1" smtClean="0"/>
              <a:t>лежить</a:t>
            </a:r>
            <a:r>
              <a:rPr lang="ru-RU" sz="1600" dirty="0" smtClean="0"/>
              <a:t> той </a:t>
            </a:r>
            <a:r>
              <a:rPr lang="ru-RU" sz="1600" dirty="0" err="1" smtClean="0"/>
              <a:t>самий</a:t>
            </a:r>
            <a:r>
              <a:rPr lang="ru-RU" sz="1600" dirty="0" smtClean="0"/>
              <a:t> дефект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тканини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187</TotalTime>
  <Words>4152</Words>
  <Application>Microsoft Office PowerPoint</Application>
  <PresentationFormat>Экран (4:3)</PresentationFormat>
  <Paragraphs>89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Бумажная</vt:lpstr>
      <vt:lpstr>Лекція 3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</dc:title>
  <dc:creator>Руслан Аминов</dc:creator>
  <cp:lastModifiedBy>Руслан Аминов</cp:lastModifiedBy>
  <cp:revision>20</cp:revision>
  <dcterms:created xsi:type="dcterms:W3CDTF">2022-11-03T09:36:15Z</dcterms:created>
  <dcterms:modified xsi:type="dcterms:W3CDTF">2022-11-03T15:52:39Z</dcterms:modified>
</cp:coreProperties>
</file>