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7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5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104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7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323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36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572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41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80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15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3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9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21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49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5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72B64-C44C-476D-8049-63C493671A7D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14A22E-F148-4B16-A319-62FFEA3BD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79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Автоматизовані</a:t>
            </a:r>
            <a:r>
              <a:rPr lang="ru-RU" dirty="0" smtClean="0"/>
              <a:t> </a:t>
            </a:r>
            <a:r>
              <a:rPr lang="ru-RU" dirty="0" err="1" smtClean="0"/>
              <a:t>банківські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3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4671" y="194619"/>
            <a:ext cx="8911687" cy="1280890"/>
          </a:xfrm>
        </p:spPr>
        <p:txBody>
          <a:bodyPr/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касою</a:t>
            </a:r>
            <a:r>
              <a:rPr lang="ru-RU" b="1" dirty="0"/>
              <a:t>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2945" y="1274617"/>
            <a:ext cx="10451667" cy="5417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Підсистема</a:t>
            </a:r>
            <a:r>
              <a:rPr lang="ru-RU" dirty="0"/>
              <a:t> "</a:t>
            </a:r>
            <a:r>
              <a:rPr lang="ru-RU" dirty="0" err="1"/>
              <a:t>Каса</a:t>
            </a:r>
            <a:r>
              <a:rPr lang="ru-RU" dirty="0"/>
              <a:t>"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обмінних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підсистема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міні</a:t>
            </a:r>
            <a:r>
              <a:rPr lang="ru-RU" dirty="0"/>
              <a:t>-банк,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баланс, </a:t>
            </a:r>
            <a:r>
              <a:rPr lang="ru-RU" dirty="0" err="1"/>
              <a:t>рахунки</a:t>
            </a:r>
            <a:r>
              <a:rPr lang="ru-RU" dirty="0"/>
              <a:t> і </a:t>
            </a:r>
            <a:r>
              <a:rPr lang="ru-RU" dirty="0" err="1"/>
              <a:t>документацію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відображаються</a:t>
            </a:r>
            <a:r>
              <a:rPr lang="ru-RU" dirty="0"/>
              <a:t> </a:t>
            </a:r>
            <a:r>
              <a:rPr lang="ru-RU" dirty="0" err="1"/>
              <a:t>готівкові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. В </a:t>
            </a:r>
            <a:r>
              <a:rPr lang="ru-RU" dirty="0" err="1"/>
              <a:t>підсистемі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довідника</a:t>
            </a:r>
            <a:r>
              <a:rPr lang="ru-RU" dirty="0"/>
              <a:t> </a:t>
            </a:r>
            <a:r>
              <a:rPr lang="ru-RU" dirty="0" err="1"/>
              <a:t>касових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та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прибуткових</a:t>
            </a:r>
            <a:r>
              <a:rPr lang="ru-RU" dirty="0"/>
              <a:t> </a:t>
            </a:r>
            <a:r>
              <a:rPr lang="ru-RU" dirty="0" err="1"/>
              <a:t>касових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та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видаткових</a:t>
            </a:r>
            <a:r>
              <a:rPr lang="ru-RU" dirty="0"/>
              <a:t> </a:t>
            </a:r>
            <a:r>
              <a:rPr lang="ru-RU" dirty="0" err="1"/>
              <a:t>касових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касового</a:t>
            </a:r>
            <a:r>
              <a:rPr lang="ru-RU" dirty="0"/>
              <a:t> журналу;</a:t>
            </a:r>
          </a:p>
          <a:p>
            <a:pPr lvl="0"/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звітних</a:t>
            </a:r>
            <a:r>
              <a:rPr lang="ru-RU" dirty="0"/>
              <a:t> форм з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каси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Підсистема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працювати</a:t>
            </a:r>
            <a:r>
              <a:rPr lang="ru-RU" b="1" dirty="0"/>
              <a:t> в </a:t>
            </a:r>
            <a:r>
              <a:rPr lang="ru-RU" b="1" dirty="0" err="1"/>
              <a:t>одній</a:t>
            </a:r>
            <a:r>
              <a:rPr lang="ru-RU" b="1" dirty="0"/>
              <a:t> </a:t>
            </a:r>
            <a:r>
              <a:rPr lang="ru-RU" b="1" dirty="0" err="1"/>
              <a:t>локальній</a:t>
            </a:r>
            <a:r>
              <a:rPr lang="ru-RU" b="1" dirty="0"/>
              <a:t> </a:t>
            </a:r>
            <a:r>
              <a:rPr lang="ru-RU" b="1" dirty="0" err="1"/>
              <a:t>мережі</a:t>
            </a:r>
            <a:r>
              <a:rPr lang="ru-RU" b="1" dirty="0"/>
              <a:t> з </a:t>
            </a:r>
            <a:r>
              <a:rPr lang="ru-RU" b="1" dirty="0" err="1"/>
              <a:t>підсистемою</a:t>
            </a:r>
            <a:r>
              <a:rPr lang="ru-RU" b="1" dirty="0"/>
              <a:t> "</a:t>
            </a:r>
            <a:r>
              <a:rPr lang="ru-RU" b="1" dirty="0" err="1"/>
              <a:t>Операційний</a:t>
            </a:r>
            <a:r>
              <a:rPr lang="ru-RU" b="1" dirty="0"/>
              <a:t> день банку"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територіально</a:t>
            </a:r>
            <a:r>
              <a:rPr lang="ru-RU" b="1" dirty="0"/>
              <a:t> </a:t>
            </a:r>
            <a:r>
              <a:rPr lang="ru-RU" b="1" dirty="0" err="1"/>
              <a:t>віддаленою</a:t>
            </a:r>
            <a:r>
              <a:rPr lang="ru-RU" b="1" dirty="0"/>
              <a:t> і </a:t>
            </a:r>
            <a:r>
              <a:rPr lang="ru-RU" b="1" dirty="0" err="1"/>
              <a:t>взаємодіяти</a:t>
            </a:r>
            <a:r>
              <a:rPr lang="ru-RU" b="1" dirty="0"/>
              <a:t> з банком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err="1"/>
              <a:t>електронної</a:t>
            </a:r>
            <a:r>
              <a:rPr lang="ru-RU" b="1" dirty="0"/>
              <a:t> </a:t>
            </a:r>
            <a:r>
              <a:rPr lang="ru-RU" b="1" dirty="0" err="1"/>
              <a:t>пошти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В </a:t>
            </a:r>
            <a:r>
              <a:rPr lang="ru-RU" b="1" dirty="0" err="1"/>
              <a:t>підсистемі</a:t>
            </a:r>
            <a:r>
              <a:rPr lang="ru-RU" b="1" dirty="0"/>
              <a:t> "</a:t>
            </a:r>
            <a:r>
              <a:rPr lang="ru-RU" b="1" dirty="0" err="1"/>
              <a:t>Каса</a:t>
            </a:r>
            <a:r>
              <a:rPr lang="ru-RU" b="1" dirty="0"/>
              <a:t>" </a:t>
            </a:r>
            <a:r>
              <a:rPr lang="ru-RU" b="1" dirty="0" err="1"/>
              <a:t>комерційного</a:t>
            </a:r>
            <a:r>
              <a:rPr lang="ru-RU" b="1" dirty="0"/>
              <a:t> банку </a:t>
            </a:r>
            <a:r>
              <a:rPr lang="ru-RU" b="1" dirty="0" err="1"/>
              <a:t>вирішуються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задачі</a:t>
            </a:r>
            <a:r>
              <a:rPr lang="ru-RU" b="1" dirty="0"/>
              <a:t>:</a:t>
            </a:r>
          </a:p>
          <a:p>
            <a:pPr lvl="0"/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касового</a:t>
            </a:r>
            <a:r>
              <a:rPr lang="ru-RU" dirty="0"/>
              <a:t> плану (АРМ бухгалтера-</a:t>
            </a:r>
            <a:r>
              <a:rPr lang="ru-RU" dirty="0" err="1"/>
              <a:t>економіста</a:t>
            </a:r>
            <a:r>
              <a:rPr lang="ru-RU" dirty="0"/>
              <a:t> </a:t>
            </a:r>
            <a:r>
              <a:rPr lang="ru-RU" dirty="0" err="1"/>
              <a:t>каси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касу</a:t>
            </a:r>
            <a:r>
              <a:rPr lang="ru-RU" dirty="0"/>
              <a:t> (АРМ </a:t>
            </a:r>
            <a:r>
              <a:rPr lang="ru-RU" dirty="0" err="1"/>
              <a:t>касира</a:t>
            </a:r>
            <a:r>
              <a:rPr lang="ru-RU" dirty="0"/>
              <a:t> з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видатку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з </a:t>
            </a:r>
            <a:r>
              <a:rPr lang="ru-RU" dirty="0" err="1"/>
              <a:t>каси</a:t>
            </a:r>
            <a:r>
              <a:rPr lang="ru-RU" dirty="0"/>
              <a:t> (АРМ </a:t>
            </a:r>
            <a:r>
              <a:rPr lang="ru-RU" dirty="0" err="1"/>
              <a:t>касира</a:t>
            </a:r>
            <a:r>
              <a:rPr lang="ru-RU" dirty="0"/>
              <a:t> з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інкасації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банку (АРМ </a:t>
            </a:r>
            <a:r>
              <a:rPr lang="ru-RU" dirty="0" err="1"/>
              <a:t>нічного</a:t>
            </a:r>
            <a:r>
              <a:rPr lang="ru-RU" dirty="0"/>
              <a:t> </a:t>
            </a:r>
            <a:r>
              <a:rPr lang="ru-RU" dirty="0" err="1"/>
              <a:t>касира</a:t>
            </a:r>
            <a:r>
              <a:rPr lang="ru-RU" dirty="0"/>
              <a:t> та бухгалтера з </a:t>
            </a:r>
            <a:r>
              <a:rPr lang="ru-RU" dirty="0" err="1"/>
              <a:t>інкасації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обмінних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(АРМ </a:t>
            </a:r>
            <a:r>
              <a:rPr lang="ru-RU" dirty="0" err="1"/>
              <a:t>співробітника</a:t>
            </a:r>
            <a:r>
              <a:rPr lang="ru-RU" dirty="0"/>
              <a:t> з контролю та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обмінних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касі</a:t>
            </a:r>
            <a:r>
              <a:rPr lang="ru-RU" dirty="0"/>
              <a:t> банку (АРМ </a:t>
            </a:r>
            <a:r>
              <a:rPr lang="ru-RU" dirty="0" err="1"/>
              <a:t>завідуючого</a:t>
            </a:r>
            <a:r>
              <a:rPr lang="ru-RU" dirty="0"/>
              <a:t> </a:t>
            </a:r>
            <a:r>
              <a:rPr lang="ru-RU" dirty="0" err="1"/>
              <a:t>касою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58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794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969818" y="624110"/>
            <a:ext cx="5212821" cy="4719731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Звітність</a:t>
            </a:r>
            <a:r>
              <a:rPr lang="ru-RU" b="1" dirty="0"/>
              <a:t> </a:t>
            </a:r>
            <a:r>
              <a:rPr lang="ru-RU" b="1" dirty="0" smtClean="0"/>
              <a:t>банку«</a:t>
            </a:r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підсистемі</a:t>
            </a:r>
            <a:r>
              <a:rPr lang="ru-RU" dirty="0"/>
              <a:t> "</a:t>
            </a:r>
            <a:r>
              <a:rPr lang="ru-RU" dirty="0" err="1"/>
              <a:t>Звітність</a:t>
            </a:r>
            <a:r>
              <a:rPr lang="ru-RU" dirty="0"/>
              <a:t> банку"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бухгалтерська</a:t>
            </a:r>
            <a:r>
              <a:rPr lang="ru-RU" dirty="0"/>
              <a:t>, </a:t>
            </a:r>
            <a:r>
              <a:rPr lang="ru-RU" dirty="0" err="1"/>
              <a:t>фінансова</a:t>
            </a:r>
            <a:r>
              <a:rPr lang="ru-RU" dirty="0"/>
              <a:t> та </a:t>
            </a:r>
            <a:r>
              <a:rPr lang="ru-RU" dirty="0" err="1"/>
              <a:t>статистична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банку.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для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є база </a:t>
            </a:r>
            <a:r>
              <a:rPr lang="ru-RU" dirty="0" err="1"/>
              <a:t>даних</a:t>
            </a:r>
            <a:r>
              <a:rPr lang="ru-RU" dirty="0"/>
              <a:t>, сформована в ОДБ. У кожному </a:t>
            </a:r>
            <a:r>
              <a:rPr lang="ru-RU" dirty="0" err="1"/>
              <a:t>комерційному</a:t>
            </a:r>
            <a:r>
              <a:rPr lang="ru-RU" dirty="0"/>
              <a:t> банку </a:t>
            </a:r>
            <a:r>
              <a:rPr lang="ru-RU" dirty="0" err="1"/>
              <a:t>встановлено</a:t>
            </a:r>
            <a:r>
              <a:rPr lang="ru-RU" dirty="0"/>
              <a:t> АРМ-</a:t>
            </a:r>
            <a:r>
              <a:rPr lang="ru-RU" dirty="0" err="1"/>
              <a:t>Статзвітність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є </a:t>
            </a:r>
            <a:r>
              <a:rPr lang="ru-RU" dirty="0" err="1"/>
              <a:t>програмним</a:t>
            </a:r>
            <a:r>
              <a:rPr lang="ru-RU" dirty="0"/>
              <a:t> продуктом НБУ.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АРМу </a:t>
            </a:r>
            <a:r>
              <a:rPr lang="ru-RU" dirty="0" err="1"/>
              <a:t>формується</a:t>
            </a:r>
            <a:r>
              <a:rPr lang="ru-RU" dirty="0"/>
              <a:t> вся </a:t>
            </a:r>
            <a:r>
              <a:rPr lang="ru-RU" dirty="0" err="1"/>
              <a:t>статистична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і </a:t>
            </a:r>
            <a:r>
              <a:rPr lang="ru-RU" dirty="0" err="1"/>
              <a:t>передається</a:t>
            </a:r>
            <a:r>
              <a:rPr lang="ru-RU" dirty="0"/>
              <a:t> у </a:t>
            </a:r>
            <a:r>
              <a:rPr lang="ru-RU" dirty="0" err="1"/>
              <a:t>репозитарій</a:t>
            </a:r>
            <a:r>
              <a:rPr lang="ru-RU" dirty="0"/>
              <a:t>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в НБУ, де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обробляються</a:t>
            </a:r>
            <a:r>
              <a:rPr lang="ru-RU" dirty="0"/>
              <a:t> і де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звітні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664036" y="631488"/>
            <a:ext cx="5153891" cy="4712353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Внутрібанківський</a:t>
            </a:r>
            <a:r>
              <a:rPr lang="ru-RU" b="1" dirty="0"/>
              <a:t> </a:t>
            </a:r>
            <a:r>
              <a:rPr lang="ru-RU" b="1" dirty="0" err="1" smtClean="0"/>
              <a:t>облік</a:t>
            </a:r>
            <a:r>
              <a:rPr lang="ru-RU" b="1" dirty="0" smtClean="0"/>
              <a:t>«</a:t>
            </a:r>
          </a:p>
          <a:p>
            <a:pPr marL="0" indent="0" algn="just">
              <a:buNone/>
            </a:pPr>
            <a:r>
              <a:rPr lang="ru-RU" dirty="0" err="1"/>
              <a:t>Підсистема</a:t>
            </a:r>
            <a:r>
              <a:rPr lang="ru-RU" dirty="0"/>
              <a:t> "</a:t>
            </a:r>
            <a:r>
              <a:rPr lang="ru-RU" dirty="0" err="1"/>
              <a:t>Внутрібанківський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" </a:t>
            </a:r>
            <a:r>
              <a:rPr lang="ru-RU" dirty="0" err="1"/>
              <a:t>включає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складу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обліком</a:t>
            </a:r>
            <a:r>
              <a:rPr lang="ru-RU" dirty="0"/>
              <a:t> у самому банку.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належать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: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</a:t>
            </a:r>
            <a:r>
              <a:rPr lang="ru-RU" dirty="0" err="1"/>
              <a:t>працівникам</a:t>
            </a:r>
            <a:r>
              <a:rPr lang="ru-RU" dirty="0"/>
              <a:t> банку;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банку;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нематеріальних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;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амортизації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та </a:t>
            </a:r>
            <a:r>
              <a:rPr lang="ru-RU" dirty="0" err="1"/>
              <a:t>нематеріальних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;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і </a:t>
            </a:r>
            <a:r>
              <a:rPr lang="ru-RU" dirty="0" err="1"/>
              <a:t>експлуатаційних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249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розрахунками</a:t>
            </a:r>
            <a:r>
              <a:rPr lang="ru-RU" b="1" dirty="0"/>
              <a:t> з </a:t>
            </a:r>
            <a:r>
              <a:rPr lang="ru-RU" b="1" dirty="0" err="1"/>
              <a:t>використанням</a:t>
            </a:r>
            <a:r>
              <a:rPr lang="ru-RU" b="1" dirty="0"/>
              <a:t> </a:t>
            </a:r>
            <a:r>
              <a:rPr lang="ru-RU" b="1" dirty="0" err="1"/>
              <a:t>пластикових</a:t>
            </a:r>
            <a:r>
              <a:rPr lang="ru-RU" b="1" dirty="0"/>
              <a:t> </a:t>
            </a:r>
            <a:r>
              <a:rPr lang="ru-RU" b="1" dirty="0" err="1"/>
              <a:t>карток</a:t>
            </a:r>
            <a:r>
              <a:rPr lang="ru-RU" b="1" dirty="0"/>
              <a:t>".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є </a:t>
            </a:r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безготівкових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 </a:t>
            </a:r>
            <a:r>
              <a:rPr lang="ru-RU" dirty="0" err="1"/>
              <a:t>фізичними</a:t>
            </a:r>
            <a:r>
              <a:rPr lang="ru-RU" dirty="0"/>
              <a:t> особами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пластикових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підсистемі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карткових</a:t>
            </a:r>
            <a:r>
              <a:rPr lang="ru-RU" dirty="0"/>
              <a:t> систем;</a:t>
            </a:r>
          </a:p>
          <a:p>
            <a:pPr lvl="0"/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карткових</a:t>
            </a:r>
            <a:r>
              <a:rPr lang="ru-RU" dirty="0"/>
              <a:t> систем;</a:t>
            </a:r>
          </a:p>
          <a:p>
            <a:pPr lvl="0"/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карткових</a:t>
            </a:r>
            <a:r>
              <a:rPr lang="ru-RU" dirty="0"/>
              <a:t> систем.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825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банку"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9418" y="1454727"/>
            <a:ext cx="9925194" cy="5056909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Підсистема</a:t>
            </a:r>
            <a:r>
              <a:rPr lang="ru-RU" dirty="0"/>
              <a:t> "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банку" </a:t>
            </a:r>
            <a:r>
              <a:rPr lang="ru-RU" dirty="0" err="1"/>
              <a:t>акумулює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аналітичні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належать до </a:t>
            </a:r>
            <a:r>
              <a:rPr lang="ru-RU" dirty="0" err="1"/>
              <a:t>класу</a:t>
            </a:r>
            <a:r>
              <a:rPr lang="ru-RU" dirty="0"/>
              <a:t> OLAP. 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задач </a:t>
            </a:r>
            <a:r>
              <a:rPr lang="ru-RU" dirty="0" err="1"/>
              <a:t>підсистеми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: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балансу (</a:t>
            </a:r>
            <a:r>
              <a:rPr lang="ru-RU" dirty="0" err="1"/>
              <a:t>агрегованого</a:t>
            </a:r>
            <a:r>
              <a:rPr lang="ru-RU" dirty="0"/>
              <a:t> та в </a:t>
            </a:r>
            <a:r>
              <a:rPr lang="ru-RU" dirty="0" err="1"/>
              <a:t>розрізі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, </a:t>
            </a:r>
            <a:r>
              <a:rPr lang="ru-RU" dirty="0" err="1"/>
              <a:t>розділів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 і </a:t>
            </a:r>
            <a:r>
              <a:rPr lang="ru-RU" dirty="0" err="1"/>
              <a:t>балансових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);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пасивів</a:t>
            </a:r>
            <a:r>
              <a:rPr lang="ru-RU" dirty="0"/>
              <a:t> банку (структура </a:t>
            </a:r>
            <a:r>
              <a:rPr lang="ru-RU" dirty="0" err="1"/>
              <a:t>пасивів</a:t>
            </a:r>
            <a:r>
              <a:rPr lang="ru-RU" dirty="0"/>
              <a:t>, структура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структура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);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банку (структура </a:t>
            </a:r>
            <a:r>
              <a:rPr lang="ru-RU" dirty="0" err="1"/>
              <a:t>активів</a:t>
            </a:r>
            <a:r>
              <a:rPr lang="ru-RU" dirty="0"/>
              <a:t>, структура кредитного портфеля);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 банку (</a:t>
            </a:r>
            <a:r>
              <a:rPr lang="ru-RU" dirty="0" err="1"/>
              <a:t>ліквідність</a:t>
            </a:r>
            <a:r>
              <a:rPr lang="ru-RU" dirty="0"/>
              <a:t>, </a:t>
            </a:r>
            <a:r>
              <a:rPr lang="ru-RU" dirty="0" err="1"/>
              <a:t>платоспроможність</a:t>
            </a:r>
            <a:r>
              <a:rPr lang="ru-RU" dirty="0"/>
              <a:t>, </a:t>
            </a:r>
            <a:r>
              <a:rPr lang="ru-RU" dirty="0" err="1"/>
              <a:t>достатність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прибутку</a:t>
            </a:r>
            <a:r>
              <a:rPr lang="ru-RU" dirty="0"/>
              <a:t> банку (</a:t>
            </a:r>
            <a:r>
              <a:rPr lang="ru-RU" dirty="0" err="1"/>
              <a:t>нарахування</a:t>
            </a:r>
            <a:r>
              <a:rPr lang="ru-RU" dirty="0"/>
              <a:t> і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доходи, </a:t>
            </a:r>
            <a:r>
              <a:rPr lang="ru-RU" dirty="0" err="1"/>
              <a:t>рентабельність</a:t>
            </a:r>
            <a:r>
              <a:rPr lang="ru-RU" dirty="0"/>
              <a:t>,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прибутковість</a:t>
            </a:r>
            <a:r>
              <a:rPr lang="ru-RU" dirty="0"/>
              <a:t> банку);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плану </a:t>
            </a:r>
            <a:r>
              <a:rPr lang="ru-RU" dirty="0" err="1"/>
              <a:t>доходів</a:t>
            </a:r>
            <a:r>
              <a:rPr lang="ru-RU" dirty="0"/>
              <a:t> та </a:t>
            </a:r>
            <a:r>
              <a:rPr lang="ru-RU" dirty="0" err="1"/>
              <a:t>витрат</a:t>
            </a:r>
            <a:r>
              <a:rPr lang="ru-RU" dirty="0"/>
              <a:t>;</a:t>
            </a:r>
          </a:p>
          <a:p>
            <a:pPr lvl="0" algn="just"/>
            <a:r>
              <a:rPr lang="ru-RU" dirty="0" err="1"/>
              <a:t>аналіз</a:t>
            </a:r>
            <a:r>
              <a:rPr lang="ru-RU" dirty="0"/>
              <a:t> та контроль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банку.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235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Модульний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b="1" dirty="0"/>
              <a:t> до </a:t>
            </a:r>
            <a:r>
              <a:rPr lang="ru-RU" b="1" dirty="0" err="1"/>
              <a:t>структуризації</a:t>
            </a:r>
            <a:r>
              <a:rPr lang="ru-RU" b="1" dirty="0"/>
              <a:t> АБС.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36" y="2133599"/>
            <a:ext cx="10174576" cy="4447309"/>
          </a:xfrm>
        </p:spPr>
        <p:txBody>
          <a:bodyPr>
            <a:normAutofit/>
          </a:bodyPr>
          <a:lstStyle/>
          <a:p>
            <a:r>
              <a:rPr lang="ru-RU" dirty="0" err="1"/>
              <a:t>Модулі</a:t>
            </a:r>
            <a:r>
              <a:rPr lang="ru-RU" dirty="0"/>
              <a:t> АБС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архітектуру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систем,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, </a:t>
            </a:r>
            <a:r>
              <a:rPr lang="ru-RU" dirty="0" err="1"/>
              <a:t>поділяються</a:t>
            </a:r>
            <a:r>
              <a:rPr lang="ru-RU" dirty="0"/>
              <a:t> на два </a:t>
            </a:r>
            <a:r>
              <a:rPr lang="ru-RU" dirty="0" err="1"/>
              <a:t>класи</a:t>
            </a:r>
            <a:r>
              <a:rPr lang="ru-RU" dirty="0"/>
              <a:t>: </a:t>
            </a:r>
            <a:r>
              <a:rPr lang="ru-RU" dirty="0" err="1"/>
              <a:t>модулі</a:t>
            </a:r>
            <a:r>
              <a:rPr lang="ru-RU" dirty="0"/>
              <a:t> "</a:t>
            </a:r>
            <a:r>
              <a:rPr lang="ru-RU" dirty="0" err="1"/>
              <a:t>front-office</a:t>
            </a:r>
            <a:r>
              <a:rPr lang="ru-RU" dirty="0"/>
              <a:t>" та </a:t>
            </a:r>
            <a:r>
              <a:rPr lang="ru-RU" dirty="0" err="1"/>
              <a:t>модулі</a:t>
            </a:r>
            <a:r>
              <a:rPr lang="ru-RU" dirty="0"/>
              <a:t> "</a:t>
            </a:r>
            <a:r>
              <a:rPr lang="ru-RU" dirty="0" err="1"/>
              <a:t>back-office</a:t>
            </a:r>
            <a:r>
              <a:rPr lang="ru-RU" dirty="0"/>
              <a:t>" і </a:t>
            </a:r>
            <a:r>
              <a:rPr lang="ru-RU" dirty="0" err="1"/>
              <a:t>групуються</a:t>
            </a:r>
            <a:r>
              <a:rPr lang="ru-RU" dirty="0"/>
              <a:t> за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напрямками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банку.</a:t>
            </a:r>
          </a:p>
          <a:p>
            <a:r>
              <a:rPr lang="ru-RU" dirty="0" err="1"/>
              <a:t>Модулі</a:t>
            </a:r>
            <a:r>
              <a:rPr lang="ru-RU" dirty="0"/>
              <a:t> "</a:t>
            </a:r>
            <a:r>
              <a:rPr lang="ru-RU" dirty="0" err="1"/>
              <a:t>front-office</a:t>
            </a:r>
            <a:r>
              <a:rPr lang="ru-RU" dirty="0"/>
              <a:t>" </a:t>
            </a:r>
            <a:r>
              <a:rPr lang="ru-RU" dirty="0" err="1"/>
              <a:t>об’єднують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первинним</a:t>
            </a:r>
            <a:r>
              <a:rPr lang="ru-RU" dirty="0"/>
              <a:t> </a:t>
            </a:r>
            <a:r>
              <a:rPr lang="ru-RU" dirty="0" err="1"/>
              <a:t>обліком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введенням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і будь-яку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банку з </a:t>
            </a:r>
            <a:r>
              <a:rPr lang="ru-RU" dirty="0" err="1"/>
              <a:t>клієнтами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банками, </a:t>
            </a:r>
            <a:r>
              <a:rPr lang="ru-RU" dirty="0" err="1"/>
              <a:t>інформаційними</a:t>
            </a:r>
            <a:r>
              <a:rPr lang="ru-RU" dirty="0"/>
              <a:t> і </a:t>
            </a:r>
            <a:r>
              <a:rPr lang="ru-RU" dirty="0" err="1"/>
              <a:t>торговельними</a:t>
            </a:r>
            <a:r>
              <a:rPr lang="ru-RU" dirty="0"/>
              <a:t> системами та </a:t>
            </a:r>
            <a:r>
              <a:rPr lang="ru-RU" dirty="0" err="1"/>
              <a:t>формуванням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r>
              <a:rPr lang="ru-RU" dirty="0" err="1"/>
              <a:t>Модулі</a:t>
            </a:r>
            <a:r>
              <a:rPr lang="ru-RU" dirty="0"/>
              <a:t> "</a:t>
            </a:r>
            <a:r>
              <a:rPr lang="ru-RU" dirty="0" err="1"/>
              <a:t>back-office</a:t>
            </a:r>
            <a:r>
              <a:rPr lang="ru-RU" dirty="0"/>
              <a:t>"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"</a:t>
            </a:r>
            <a:r>
              <a:rPr lang="ru-RU" dirty="0" err="1"/>
              <a:t>front-office</a:t>
            </a:r>
            <a:r>
              <a:rPr lang="ru-RU" dirty="0"/>
              <a:t>" з метою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прямим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на </a:t>
            </a:r>
            <a:r>
              <a:rPr lang="ru-RU" dirty="0" err="1"/>
              <a:t>фінансових</a:t>
            </a:r>
            <a:r>
              <a:rPr lang="ru-RU" dirty="0"/>
              <a:t> ринках.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245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0110"/>
            <a:ext cx="8911687" cy="900546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Структура </a:t>
            </a:r>
            <a:r>
              <a:rPr lang="ru-RU" dirty="0" err="1"/>
              <a:t>інформаційно-довідкової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ОДБ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1205345"/>
            <a:ext cx="11554691" cy="565265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Система повинна </a:t>
            </a:r>
            <a:r>
              <a:rPr lang="ru-RU" b="1" dirty="0" err="1"/>
              <a:t>забезпечити</a:t>
            </a:r>
            <a:r>
              <a:rPr lang="ru-RU" b="1" dirty="0"/>
              <a:t> </a:t>
            </a:r>
            <a:r>
              <a:rPr lang="ru-RU" b="1" dirty="0" err="1"/>
              <a:t>швидкий</a:t>
            </a:r>
            <a:r>
              <a:rPr lang="ru-RU" b="1" dirty="0"/>
              <a:t> і </a:t>
            </a:r>
            <a:r>
              <a:rPr lang="ru-RU" b="1" dirty="0" err="1"/>
              <a:t>зручний</a:t>
            </a:r>
            <a:r>
              <a:rPr lang="ru-RU" b="1" dirty="0"/>
              <a:t> доступ до </a:t>
            </a:r>
            <a:r>
              <a:rPr lang="ru-RU" b="1" dirty="0" err="1"/>
              <a:t>даних</a:t>
            </a:r>
            <a:r>
              <a:rPr lang="ru-RU" b="1" dirty="0"/>
              <a:t> поточного </a:t>
            </a:r>
            <a:r>
              <a:rPr lang="ru-RU" b="1" dirty="0" err="1"/>
              <a:t>опердня</a:t>
            </a:r>
            <a:r>
              <a:rPr lang="ru-RU" b="1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дня за </a:t>
            </a:r>
            <a:r>
              <a:rPr lang="ru-RU" dirty="0" err="1"/>
              <a:t>рахунком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по </a:t>
            </a:r>
            <a:r>
              <a:rPr lang="ru-RU" dirty="0" err="1"/>
              <a:t>сумі</a:t>
            </a:r>
            <a:r>
              <a:rPr lang="ru-RU" dirty="0"/>
              <a:t>, МФО,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і </a:t>
            </a:r>
            <a:r>
              <a:rPr lang="ru-RU" dirty="0" err="1"/>
              <a:t>поточним</a:t>
            </a:r>
            <a:r>
              <a:rPr lang="ru-RU" dirty="0"/>
              <a:t> станом </a:t>
            </a:r>
            <a:r>
              <a:rPr lang="ru-RU" dirty="0" err="1"/>
              <a:t>рахунків</a:t>
            </a:r>
            <a:r>
              <a:rPr lang="ru-RU" dirty="0"/>
              <a:t> і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за </a:t>
            </a:r>
            <a:r>
              <a:rPr lang="ru-RU" dirty="0" err="1"/>
              <a:t>найменуванням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кореспондента</a:t>
            </a:r>
            <a:r>
              <a:rPr lang="ru-RU" dirty="0"/>
              <a:t> й 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реквізитами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балансових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у </a:t>
            </a:r>
            <a:r>
              <a:rPr lang="ru-RU" dirty="0" err="1"/>
              <a:t>гривнях</a:t>
            </a:r>
            <a:r>
              <a:rPr lang="ru-RU" dirty="0"/>
              <a:t> і </a:t>
            </a:r>
            <a:r>
              <a:rPr lang="ru-RU" dirty="0" err="1"/>
              <a:t>інвалюті</a:t>
            </a:r>
            <a:r>
              <a:rPr lang="ru-RU" dirty="0"/>
              <a:t> на </a:t>
            </a:r>
            <a:r>
              <a:rPr lang="ru-RU" dirty="0" err="1"/>
              <a:t>поточний</a:t>
            </a:r>
            <a:r>
              <a:rPr lang="ru-RU" dirty="0"/>
              <a:t> момент дня.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довідкова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повинна </a:t>
            </a:r>
            <a:r>
              <a:rPr lang="ru-RU" b="1" dirty="0" err="1"/>
              <a:t>забезпечити</a:t>
            </a:r>
            <a:r>
              <a:rPr lang="ru-RU" b="1" dirty="0"/>
              <a:t> доступ до </a:t>
            </a:r>
            <a:r>
              <a:rPr lang="ru-RU" b="1" dirty="0" err="1"/>
              <a:t>архівних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і перегляд </a:t>
            </a:r>
            <a:r>
              <a:rPr lang="ru-RU" dirty="0" err="1"/>
              <a:t>даних</a:t>
            </a:r>
            <a:r>
              <a:rPr lang="ru-RU" dirty="0"/>
              <a:t> по </a:t>
            </a:r>
            <a:r>
              <a:rPr lang="ru-RU" dirty="0" err="1"/>
              <a:t>клієнтах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(</a:t>
            </a:r>
            <a:r>
              <a:rPr lang="ru-RU" dirty="0" err="1"/>
              <a:t>відкритих</a:t>
            </a:r>
            <a:r>
              <a:rPr lang="ru-RU" dirty="0"/>
              <a:t> і </a:t>
            </a:r>
            <a:r>
              <a:rPr lang="ru-RU" dirty="0" err="1"/>
              <a:t>закритих</a:t>
            </a:r>
            <a:r>
              <a:rPr lang="ru-RU" dirty="0"/>
              <a:t>),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одному </a:t>
            </a:r>
            <a:r>
              <a:rPr lang="ru-RU" dirty="0" err="1"/>
              <a:t>клієнту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перегляд </a:t>
            </a:r>
            <a:r>
              <a:rPr lang="ru-RU" dirty="0" err="1"/>
              <a:t>операцій</a:t>
            </a:r>
            <a:r>
              <a:rPr lang="ru-RU" dirty="0"/>
              <a:t> по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, </a:t>
            </a:r>
            <a:r>
              <a:rPr lang="ru-RU" dirty="0" err="1"/>
              <a:t>рахунках</a:t>
            </a:r>
            <a:r>
              <a:rPr lang="ru-RU" dirty="0"/>
              <a:t> I-IV-</a:t>
            </a:r>
            <a:r>
              <a:rPr lang="ru-RU" dirty="0" err="1"/>
              <a:t>го</a:t>
            </a:r>
            <a:r>
              <a:rPr lang="ru-RU" dirty="0"/>
              <a:t> порядку і  </a:t>
            </a:r>
            <a:r>
              <a:rPr lang="ru-RU" dirty="0" err="1"/>
              <a:t>озабалансових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за весь </a:t>
            </a:r>
            <a:r>
              <a:rPr lang="ru-RU" dirty="0" err="1"/>
              <a:t>архівний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перегляд, </a:t>
            </a:r>
            <a:r>
              <a:rPr lang="ru-RU" dirty="0" err="1"/>
              <a:t>друк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по </a:t>
            </a:r>
            <a:r>
              <a:rPr lang="ru-RU" dirty="0" err="1"/>
              <a:t>рахунках</a:t>
            </a:r>
            <a:r>
              <a:rPr lang="ru-RU" dirty="0"/>
              <a:t> за </a:t>
            </a:r>
            <a:r>
              <a:rPr lang="ru-RU" dirty="0" err="1"/>
              <a:t>період</a:t>
            </a:r>
            <a:r>
              <a:rPr lang="ru-RU" dirty="0"/>
              <a:t> у  </a:t>
            </a:r>
            <a:r>
              <a:rPr lang="ru-RU" dirty="0" err="1"/>
              <a:t>аціональній</a:t>
            </a:r>
            <a:r>
              <a:rPr lang="ru-RU" dirty="0"/>
              <a:t> і </a:t>
            </a:r>
            <a:r>
              <a:rPr lang="ru-RU" dirty="0" err="1"/>
              <a:t>іноземній</a:t>
            </a:r>
            <a:r>
              <a:rPr lang="ru-RU" dirty="0"/>
              <a:t> валютах;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діаграми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по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рахунках</a:t>
            </a:r>
            <a:r>
              <a:rPr lang="ru-RU" dirty="0"/>
              <a:t> за </a:t>
            </a:r>
            <a:r>
              <a:rPr lang="ru-RU" dirty="0" err="1"/>
              <a:t>архівний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по </a:t>
            </a:r>
            <a:r>
              <a:rPr lang="ru-RU" dirty="0" err="1"/>
              <a:t>даті</a:t>
            </a:r>
            <a:r>
              <a:rPr lang="ru-RU" dirty="0"/>
              <a:t>, </a:t>
            </a:r>
            <a:r>
              <a:rPr lang="ru-RU" dirty="0" err="1"/>
              <a:t>сумі</a:t>
            </a:r>
            <a:r>
              <a:rPr lang="ru-RU" dirty="0"/>
              <a:t>, </a:t>
            </a:r>
            <a:r>
              <a:rPr lang="ru-RU" dirty="0" err="1"/>
              <a:t>реквізитах</a:t>
            </a:r>
            <a:r>
              <a:rPr lang="ru-RU" dirty="0"/>
              <a:t> </a:t>
            </a:r>
            <a:r>
              <a:rPr lang="ru-RU" dirty="0" err="1"/>
              <a:t>кореспондента</a:t>
            </a:r>
            <a:r>
              <a:rPr lang="ru-RU" dirty="0"/>
              <a:t>, виду </a:t>
            </a:r>
            <a:r>
              <a:rPr lang="ru-RU" dirty="0" err="1"/>
              <a:t>операції</a:t>
            </a:r>
            <a:r>
              <a:rPr lang="ru-RU" dirty="0"/>
              <a:t> і т.д.;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графічне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</a:t>
            </a:r>
            <a:r>
              <a:rPr lang="ru-RU" dirty="0" err="1"/>
              <a:t>архівний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валют;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активів</a:t>
            </a:r>
            <a:r>
              <a:rPr lang="ru-RU" dirty="0"/>
              <a:t> і </a:t>
            </a:r>
            <a:r>
              <a:rPr lang="ru-RU" dirty="0" err="1"/>
              <a:t>пасивів</a:t>
            </a:r>
            <a:r>
              <a:rPr lang="ru-RU" dirty="0"/>
              <a:t> банку за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з </a:t>
            </a:r>
            <a:r>
              <a:rPr lang="ru-RU" dirty="0" err="1"/>
              <a:t>архіву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/>
              <a:t>Крім</a:t>
            </a:r>
            <a:r>
              <a:rPr lang="ru-RU" b="1" dirty="0"/>
              <a:t> того, </a:t>
            </a:r>
            <a:r>
              <a:rPr lang="ru-RU" b="1" dirty="0" err="1"/>
              <a:t>підсистема</a:t>
            </a:r>
            <a:r>
              <a:rPr lang="ru-RU" b="1" dirty="0"/>
              <a:t> повинна </a:t>
            </a:r>
            <a:r>
              <a:rPr lang="ru-RU" b="1" dirty="0" err="1"/>
              <a:t>забезпечити</a:t>
            </a:r>
            <a:r>
              <a:rPr lang="ru-RU" b="1" dirty="0"/>
              <a:t> доступ до </a:t>
            </a:r>
            <a:r>
              <a:rPr lang="ru-RU" b="1" dirty="0" err="1"/>
              <a:t>довідкових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план </a:t>
            </a:r>
            <a:r>
              <a:rPr lang="ru-RU" dirty="0" err="1"/>
              <a:t>рахунків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довідники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валют </a:t>
            </a:r>
            <a:r>
              <a:rPr lang="ru-RU" dirty="0" err="1"/>
              <a:t>Нацбанку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динаміка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касового</a:t>
            </a:r>
            <a:r>
              <a:rPr lang="ru-RU" dirty="0"/>
              <a:t> плану;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дебетових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календар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перед НБУ;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</a:t>
            </a:r>
            <a:r>
              <a:rPr lang="ru-RU" dirty="0" err="1"/>
              <a:t>звіти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підготовленими</a:t>
            </a:r>
            <a:r>
              <a:rPr lang="ru-RU" dirty="0"/>
              <a:t> </a:t>
            </a:r>
            <a:r>
              <a:rPr lang="ru-RU" dirty="0" err="1"/>
              <a:t>стандартними</a:t>
            </a:r>
            <a:r>
              <a:rPr lang="ru-RU" dirty="0"/>
              <a:t> формами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з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друку</a:t>
            </a:r>
            <a:r>
              <a:rPr lang="ru-RU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Система повинна </a:t>
            </a:r>
            <a:r>
              <a:rPr lang="ru-RU" dirty="0" err="1"/>
              <a:t>надавати</a:t>
            </a:r>
            <a:r>
              <a:rPr lang="ru-RU" dirty="0"/>
              <a:t> доступ і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кореспонденції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і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розрахункової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(РРП) – </a:t>
            </a:r>
            <a:r>
              <a:rPr lang="ru-RU" dirty="0" err="1"/>
              <a:t>телеграми</a:t>
            </a:r>
            <a:r>
              <a:rPr lang="ru-RU" dirty="0"/>
              <a:t>, </a:t>
            </a:r>
            <a:r>
              <a:rPr lang="ru-RU" dirty="0" err="1"/>
              <a:t>укази</a:t>
            </a:r>
            <a:r>
              <a:rPr lang="ru-RU" dirty="0"/>
              <a:t>, </a:t>
            </a:r>
            <a:r>
              <a:rPr lang="ru-RU" dirty="0" err="1"/>
              <a:t>листи</a:t>
            </a:r>
            <a:r>
              <a:rPr lang="ru-RU" dirty="0"/>
              <a:t>, реклама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/>
              <a:t>сервіс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повідомленнями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багаторозрядним</a:t>
            </a:r>
            <a:r>
              <a:rPr lang="ru-RU" dirty="0"/>
              <a:t> калькулятором з </a:t>
            </a:r>
            <a:r>
              <a:rPr lang="ru-RU" dirty="0" err="1"/>
              <a:t>пам'яттю</a:t>
            </a:r>
            <a:r>
              <a:rPr lang="ru-RU" dirty="0"/>
              <a:t>, </a:t>
            </a:r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ключів</a:t>
            </a:r>
            <a:r>
              <a:rPr lang="ru-RU" dirty="0"/>
              <a:t> (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розрядів</a:t>
            </a:r>
            <a:r>
              <a:rPr lang="ru-RU" dirty="0"/>
              <a:t>) до </a:t>
            </a:r>
            <a:r>
              <a:rPr lang="ru-RU" dirty="0" err="1"/>
              <a:t>номерів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телефонний</a:t>
            </a:r>
            <a:r>
              <a:rPr lang="ru-RU" dirty="0"/>
              <a:t> </a:t>
            </a:r>
            <a:r>
              <a:rPr lang="ru-RU" dirty="0" err="1"/>
              <a:t>довідник</a:t>
            </a:r>
            <a:r>
              <a:rPr lang="ru-RU" dirty="0"/>
              <a:t> і </a:t>
            </a:r>
            <a:r>
              <a:rPr lang="ru-RU" dirty="0" err="1"/>
              <a:t>інше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6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Автоматизована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система, яка </a:t>
            </a:r>
            <a:r>
              <a:rPr lang="ru-RU" sz="2000" dirty="0" err="1"/>
              <a:t>функціонує</a:t>
            </a:r>
            <a:r>
              <a:rPr lang="ru-RU" sz="2000" dirty="0"/>
              <a:t> на </a:t>
            </a:r>
            <a:r>
              <a:rPr lang="ru-RU" sz="2000" dirty="0" err="1"/>
              <a:t>основі</a:t>
            </a:r>
            <a:r>
              <a:rPr lang="ru-RU" sz="2000" dirty="0"/>
              <a:t> ЕОМ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технічних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забезпечують</a:t>
            </a:r>
            <a:r>
              <a:rPr lang="ru-RU" sz="2000" dirty="0"/>
              <a:t> </a:t>
            </a:r>
            <a:r>
              <a:rPr lang="ru-RU" sz="2000" dirty="0" err="1"/>
              <a:t>процеси</a:t>
            </a:r>
            <a:r>
              <a:rPr lang="ru-RU" sz="2000" dirty="0"/>
              <a:t> </a:t>
            </a:r>
            <a:r>
              <a:rPr lang="ru-RU" sz="2000" dirty="0" err="1"/>
              <a:t>збору</a:t>
            </a:r>
            <a:r>
              <a:rPr lang="ru-RU" sz="2000" dirty="0"/>
              <a:t>, </a:t>
            </a:r>
            <a:r>
              <a:rPr lang="ru-RU" sz="2000" dirty="0" err="1"/>
              <a:t>реєстрації</a:t>
            </a:r>
            <a:r>
              <a:rPr lang="ru-RU" sz="2000" dirty="0"/>
              <a:t>, </a:t>
            </a:r>
            <a:r>
              <a:rPr lang="ru-RU" sz="2000" dirty="0" err="1"/>
              <a:t>передачі</a:t>
            </a:r>
            <a:r>
              <a:rPr lang="ru-RU" sz="2000" dirty="0"/>
              <a:t>, </a:t>
            </a:r>
            <a:r>
              <a:rPr lang="ru-RU" sz="2000" dirty="0" err="1"/>
              <a:t>обробки</a:t>
            </a:r>
            <a:r>
              <a:rPr lang="ru-RU" sz="2000" dirty="0"/>
              <a:t>, </a:t>
            </a:r>
            <a:r>
              <a:rPr lang="ru-RU" sz="2000" dirty="0" err="1"/>
              <a:t>збереження</a:t>
            </a:r>
            <a:r>
              <a:rPr lang="ru-RU" sz="2000" dirty="0"/>
              <a:t> та </a:t>
            </a:r>
            <a:r>
              <a:rPr lang="ru-RU" sz="2000" dirty="0" err="1"/>
              <a:t>актуалізації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для </a:t>
            </a:r>
            <a:r>
              <a:rPr lang="ru-RU" sz="2000" dirty="0" err="1"/>
              <a:t>розв’язання</a:t>
            </a:r>
            <a:r>
              <a:rPr lang="ru-RU" sz="2000" dirty="0"/>
              <a:t> </a:t>
            </a:r>
            <a:r>
              <a:rPr lang="ru-RU" sz="2000" dirty="0" err="1"/>
              <a:t>завдань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банківською</a:t>
            </a:r>
            <a:r>
              <a:rPr lang="ru-RU" sz="2000" dirty="0"/>
              <a:t> </a:t>
            </a:r>
            <a:r>
              <a:rPr lang="ru-RU" sz="2000" dirty="0" err="1"/>
              <a:t>діяльністю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00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Функціональна</a:t>
            </a:r>
            <a:r>
              <a:rPr lang="ru-RU" b="1" dirty="0"/>
              <a:t> структура АБС.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Автоматизована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 повинна </a:t>
            </a:r>
            <a:r>
              <a:rPr lang="ru-RU" dirty="0" err="1"/>
              <a:t>забезпечувати</a:t>
            </a:r>
            <a:r>
              <a:rPr lang="ru-RU" dirty="0"/>
              <a:t>:</a:t>
            </a:r>
          </a:p>
          <a:p>
            <a:pPr lvl="0" algn="just"/>
            <a:r>
              <a:rPr lang="ru-RU" dirty="0" err="1"/>
              <a:t>автоматизацію</a:t>
            </a:r>
            <a:r>
              <a:rPr lang="ru-RU" dirty="0"/>
              <a:t> </a:t>
            </a:r>
            <a:r>
              <a:rPr lang="ru-RU" dirty="0" err="1"/>
              <a:t>внутрібанківської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і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внутрiбанкiвських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обробкою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у тих </a:t>
            </a:r>
            <a:r>
              <a:rPr lang="ru-RU" dirty="0" err="1"/>
              <a:t>підрозділах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установи,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з </a:t>
            </a:r>
            <a:r>
              <a:rPr lang="ru-RU" dirty="0" err="1"/>
              <a:t>клієнтами</a:t>
            </a:r>
            <a:r>
              <a:rPr lang="ru-RU" dirty="0"/>
              <a:t>;</a:t>
            </a:r>
          </a:p>
          <a:p>
            <a:pPr lvl="0" algn="just"/>
            <a:r>
              <a:rPr lang="ru-RU" dirty="0" err="1"/>
              <a:t>автоматизацію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мiжбанкiвських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зовнішньо-банківських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pPr lvl="0" algn="just"/>
            <a:r>
              <a:rPr lang="ru-RU" dirty="0" err="1"/>
              <a:t>автоматизацію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в межах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9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Структурна схема АБС.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https://osvita.ua/doc/images/news/203/20377/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2232025"/>
            <a:ext cx="7216238" cy="4404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41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Операційний</a:t>
            </a:r>
            <a:r>
              <a:rPr lang="ru-RU" b="1" dirty="0"/>
              <a:t> день банку"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Введення</a:t>
            </a:r>
            <a:r>
              <a:rPr lang="ru-RU" dirty="0"/>
              <a:t> та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клієнтських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та </a:t>
            </a:r>
            <a:r>
              <a:rPr lang="ru-RU" dirty="0" err="1"/>
              <a:t>масивів</a:t>
            </a:r>
            <a:r>
              <a:rPr lang="ru-RU" dirty="0"/>
              <a:t> нормативно-</a:t>
            </a:r>
            <a:r>
              <a:rPr lang="ru-RU" dirty="0" err="1"/>
              <a:t>довідкової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Робота з картотеками.</a:t>
            </a:r>
          </a:p>
          <a:p>
            <a:pPr lvl="0"/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особових</a:t>
            </a:r>
            <a:r>
              <a:rPr lang="ru-RU" dirty="0"/>
              <a:t> та </a:t>
            </a:r>
            <a:r>
              <a:rPr lang="ru-RU" dirty="0" err="1"/>
              <a:t>балансових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і синтетичного </a:t>
            </a:r>
            <a:r>
              <a:rPr lang="ru-RU" dirty="0" err="1"/>
              <a:t>обліку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балансу за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банківський</a:t>
            </a:r>
            <a:r>
              <a:rPr lang="ru-RU" dirty="0"/>
              <a:t> день та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форм.</a:t>
            </a:r>
          </a:p>
          <a:p>
            <a:pPr lvl="0"/>
            <a:r>
              <a:rPr lang="ru-RU" dirty="0" err="1"/>
              <a:t>Сервісні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 </a:t>
            </a:r>
            <a:r>
              <a:rPr lang="ru-RU" dirty="0" err="1"/>
              <a:t>відкриття</a:t>
            </a:r>
            <a:r>
              <a:rPr lang="ru-RU" dirty="0"/>
              <a:t>, </a:t>
            </a:r>
            <a:r>
              <a:rPr lang="ru-RU" dirty="0" err="1"/>
              <a:t>закриття</a:t>
            </a:r>
            <a:r>
              <a:rPr lang="ru-RU" dirty="0"/>
              <a:t> та </a:t>
            </a:r>
            <a:r>
              <a:rPr lang="ru-RU" dirty="0" err="1"/>
              <a:t>протоколювання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дня,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лімітів</a:t>
            </a:r>
            <a:r>
              <a:rPr lang="ru-RU" dirty="0"/>
              <a:t>, </a:t>
            </a:r>
            <a:r>
              <a:rPr lang="ru-RU" dirty="0" err="1"/>
              <a:t>бізнес</a:t>
            </a:r>
            <a:r>
              <a:rPr lang="ru-RU" dirty="0"/>
              <a:t>-правил для </a:t>
            </a:r>
            <a:r>
              <a:rPr lang="ru-RU" dirty="0" err="1"/>
              <a:t>філій</a:t>
            </a:r>
            <a:r>
              <a:rPr lang="ru-RU" dirty="0"/>
              <a:t> банку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38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кредитними</a:t>
            </a:r>
            <a:r>
              <a:rPr lang="ru-RU" b="1" dirty="0"/>
              <a:t> ресурсами банку"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5" y="2133600"/>
            <a:ext cx="10119157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b="1" dirty="0"/>
              <a:t>:</a:t>
            </a:r>
          </a:p>
          <a:p>
            <a:pPr lvl="0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позичальника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кредитоспроможності</a:t>
            </a:r>
            <a:r>
              <a:rPr lang="ru-RU" dirty="0"/>
              <a:t> та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при </a:t>
            </a:r>
            <a:r>
              <a:rPr lang="ru-RU" dirty="0" err="1"/>
              <a:t>кредитуванні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та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розпоряджень</a:t>
            </a:r>
            <a:r>
              <a:rPr lang="ru-RU" dirty="0"/>
              <a:t> на оплату </a:t>
            </a:r>
            <a:r>
              <a:rPr lang="ru-RU" dirty="0" err="1"/>
              <a:t>кредитів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та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строкових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на </a:t>
            </a:r>
            <a:r>
              <a:rPr lang="ru-RU" dirty="0" err="1"/>
              <a:t>погашення</a:t>
            </a:r>
            <a:r>
              <a:rPr lang="ru-RU" dirty="0"/>
              <a:t> кредиту;</a:t>
            </a:r>
          </a:p>
          <a:p>
            <a:pPr lvl="0"/>
            <a:r>
              <a:rPr lang="ru-RU" dirty="0" err="1"/>
              <a:t>ведення</a:t>
            </a:r>
            <a:r>
              <a:rPr lang="ru-RU" dirty="0"/>
              <a:t> та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процентних</a:t>
            </a:r>
            <a:r>
              <a:rPr lang="ru-RU" dirty="0"/>
              <a:t> ставок та </a:t>
            </a:r>
            <a:r>
              <a:rPr lang="ru-RU" dirty="0" err="1"/>
              <a:t>графіків</a:t>
            </a:r>
            <a:r>
              <a:rPr lang="ru-RU" dirty="0"/>
              <a:t> оплати </a:t>
            </a:r>
            <a:r>
              <a:rPr lang="ru-RU" dirty="0" err="1"/>
              <a:t>процентів</a:t>
            </a:r>
            <a:r>
              <a:rPr lang="ru-RU" dirty="0"/>
              <a:t> по кредитному договору;</a:t>
            </a:r>
          </a:p>
          <a:p>
            <a:pPr lvl="0"/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процентів</a:t>
            </a:r>
            <a:r>
              <a:rPr lang="ru-RU" dirty="0"/>
              <a:t> по кредиту та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облік</a:t>
            </a:r>
            <a:r>
              <a:rPr lang="ru-RU" dirty="0"/>
              <a:t> та контроль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аналіз</a:t>
            </a:r>
            <a:r>
              <a:rPr lang="ru-RU" dirty="0"/>
              <a:t> кредитного портфеля,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резервування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65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валютними</a:t>
            </a:r>
            <a:r>
              <a:rPr lang="ru-RU" b="1" dirty="0"/>
              <a:t> </a:t>
            </a:r>
            <a:r>
              <a:rPr lang="ru-RU" b="1" dirty="0" err="1"/>
              <a:t>операціями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9927" y="2133600"/>
            <a:ext cx="10354685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В межах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</a:t>
            </a:r>
            <a:r>
              <a:rPr lang="ru-RU" dirty="0" err="1"/>
              <a:t>обов’язково</a:t>
            </a:r>
            <a:r>
              <a:rPr lang="ru-RU" dirty="0"/>
              <a:t> повинен </a:t>
            </a:r>
            <a:r>
              <a:rPr lang="ru-RU" dirty="0" err="1"/>
              <a:t>функціонувати</a:t>
            </a:r>
            <a:r>
              <a:rPr lang="ru-RU" dirty="0"/>
              <a:t> комплекс задач "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операційний</a:t>
            </a:r>
            <a:r>
              <a:rPr lang="ru-RU" dirty="0"/>
              <a:t> день",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та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конвертацію</a:t>
            </a:r>
            <a:r>
              <a:rPr lang="ru-RU" dirty="0"/>
              <a:t> валют,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балансу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іноземною</a:t>
            </a:r>
            <a:r>
              <a:rPr lang="ru-RU" dirty="0"/>
              <a:t> валютою.</a:t>
            </a:r>
          </a:p>
          <a:p>
            <a:pPr marL="0" indent="0">
              <a:buNone/>
            </a:pPr>
            <a:r>
              <a:rPr lang="ru-RU" dirty="0"/>
              <a:t>"</a:t>
            </a:r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операційний</a:t>
            </a:r>
            <a:r>
              <a:rPr lang="ru-RU" dirty="0"/>
              <a:t> день" не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програмним</a:t>
            </a:r>
            <a:r>
              <a:rPr lang="ru-RU" dirty="0"/>
              <a:t> комплексом. </a:t>
            </a:r>
            <a:r>
              <a:rPr lang="ru-RU" dirty="0" err="1"/>
              <a:t>Операції</a:t>
            </a:r>
            <a:r>
              <a:rPr lang="ru-RU" dirty="0"/>
              <a:t> з валютою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автоматизованим</a:t>
            </a:r>
            <a:r>
              <a:rPr lang="ru-RU" dirty="0"/>
              <a:t> </a:t>
            </a:r>
            <a:r>
              <a:rPr lang="ru-RU" dirty="0" err="1"/>
              <a:t>комплексним</a:t>
            </a:r>
            <a:r>
              <a:rPr lang="ru-RU" dirty="0"/>
              <a:t> </a:t>
            </a:r>
            <a:r>
              <a:rPr lang="ru-RU" dirty="0" err="1"/>
              <a:t>мультивалютним</a:t>
            </a:r>
            <a:r>
              <a:rPr lang="ru-RU" dirty="0"/>
              <a:t> ОДБ,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як з </a:t>
            </a:r>
            <a:r>
              <a:rPr lang="ru-RU" dirty="0" err="1"/>
              <a:t>національною</a:t>
            </a:r>
            <a:r>
              <a:rPr lang="ru-RU" dirty="0"/>
              <a:t>, так і з будь-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валютою.</a:t>
            </a:r>
          </a:p>
          <a:p>
            <a:pPr algn="just"/>
            <a:r>
              <a:rPr lang="ru-RU" b="1" dirty="0" err="1"/>
              <a:t>Крім</a:t>
            </a:r>
            <a:r>
              <a:rPr lang="ru-RU" b="1" dirty="0"/>
              <a:t> комплексу задач "</a:t>
            </a:r>
            <a:r>
              <a:rPr lang="ru-RU" b="1" dirty="0" err="1"/>
              <a:t>Валютний</a:t>
            </a:r>
            <a:r>
              <a:rPr lang="ru-RU" b="1" dirty="0"/>
              <a:t> </a:t>
            </a:r>
            <a:r>
              <a:rPr lang="ru-RU" b="1" dirty="0" err="1"/>
              <a:t>операційний</a:t>
            </a:r>
            <a:r>
              <a:rPr lang="ru-RU" b="1" dirty="0"/>
              <a:t> день", у </a:t>
            </a:r>
            <a:r>
              <a:rPr lang="ru-RU" b="1" dirty="0" err="1"/>
              <a:t>комерційному</a:t>
            </a:r>
            <a:r>
              <a:rPr lang="ru-RU" b="1" dirty="0"/>
              <a:t> банку </a:t>
            </a:r>
            <a:r>
              <a:rPr lang="ru-RU" b="1" dirty="0" err="1"/>
              <a:t>можуть</a:t>
            </a:r>
            <a:r>
              <a:rPr lang="ru-RU" b="1" dirty="0"/>
              <a:t> бути </a:t>
            </a:r>
            <a:r>
              <a:rPr lang="ru-RU" b="1" dirty="0" err="1"/>
              <a:t>автоматизовані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задачі</a:t>
            </a:r>
            <a:r>
              <a:rPr lang="ru-RU" b="1" dirty="0"/>
              <a:t>:</a:t>
            </a:r>
          </a:p>
          <a:p>
            <a:pPr lvl="0"/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валют;</a:t>
            </a:r>
          </a:p>
          <a:p>
            <a:pPr lvl="0"/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біржових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дилінгових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та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дилінгових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.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дилінгових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банком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використовуватись</a:t>
            </a:r>
            <a:r>
              <a:rPr lang="ru-RU" dirty="0"/>
              <a:t> система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система </a:t>
            </a:r>
            <a:r>
              <a:rPr lang="ru-RU" dirty="0" err="1"/>
              <a:t>Reuters</a:t>
            </a:r>
            <a:r>
              <a:rPr lang="ru-RU" dirty="0"/>
              <a:t> </a:t>
            </a:r>
            <a:r>
              <a:rPr lang="ru-RU" dirty="0" err="1"/>
              <a:t>Dealing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робота з системою SWIFT, </a:t>
            </a:r>
            <a:r>
              <a:rPr lang="ru-RU" dirty="0" err="1"/>
              <a:t>якщо</a:t>
            </a:r>
            <a:r>
              <a:rPr lang="ru-RU" dirty="0"/>
              <a:t> банк є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міжбанківської</a:t>
            </a:r>
            <a:r>
              <a:rPr lang="ru-RU" dirty="0"/>
              <a:t> </a:t>
            </a:r>
            <a:r>
              <a:rPr lang="ru-RU" dirty="0" err="1"/>
              <a:t>телекомунікаційної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SWIFT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обмінюватись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повідомленнями</a:t>
            </a:r>
            <a:r>
              <a:rPr lang="ru-RU" dirty="0"/>
              <a:t> з банками-нерезидентами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25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11148" cy="678217"/>
          </a:xfrm>
        </p:spPr>
        <p:txBody>
          <a:bodyPr/>
          <a:lstStyle/>
          <a:p>
            <a:r>
              <a:rPr lang="ru-RU" b="1" dirty="0" err="1" smtClean="0"/>
              <a:t>підсистема</a:t>
            </a:r>
            <a:r>
              <a:rPr lang="ru-RU" b="1" dirty="0" smtClean="0"/>
              <a:t> </a:t>
            </a:r>
            <a:r>
              <a:rPr lang="ru-RU" b="1" dirty="0"/>
              <a:t>"</a:t>
            </a:r>
            <a:r>
              <a:rPr lang="ru-RU" b="1" dirty="0" err="1"/>
              <a:t>Управління</a:t>
            </a:r>
            <a:r>
              <a:rPr lang="ru-RU" b="1" dirty="0"/>
              <a:t> депозитами".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68582"/>
            <a:ext cx="8915400" cy="4987636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деяких</a:t>
            </a:r>
            <a:r>
              <a:rPr lang="ru-RU" dirty="0"/>
              <a:t> АБС "</a:t>
            </a:r>
            <a:r>
              <a:rPr lang="ru-RU" dirty="0" err="1"/>
              <a:t>Управління</a:t>
            </a:r>
            <a:r>
              <a:rPr lang="ru-RU" dirty="0"/>
              <a:t> депозитами" не </a:t>
            </a:r>
            <a:r>
              <a:rPr lang="ru-RU" dirty="0" err="1"/>
              <a:t>виділяється</a:t>
            </a:r>
            <a:r>
              <a:rPr lang="ru-RU" dirty="0"/>
              <a:t> в </a:t>
            </a:r>
            <a:r>
              <a:rPr lang="ru-RU" dirty="0" err="1"/>
              <a:t>окрему</a:t>
            </a:r>
            <a:r>
              <a:rPr lang="ru-RU" dirty="0"/>
              <a:t> </a:t>
            </a:r>
            <a:r>
              <a:rPr lang="ru-RU" dirty="0" err="1"/>
              <a:t>функціональну</a:t>
            </a:r>
            <a:r>
              <a:rPr lang="ru-RU" dirty="0"/>
              <a:t> </a:t>
            </a:r>
            <a:r>
              <a:rPr lang="ru-RU" dirty="0" err="1"/>
              <a:t>підсистему</a:t>
            </a:r>
            <a:r>
              <a:rPr lang="ru-RU" dirty="0"/>
              <a:t>, а </a:t>
            </a:r>
            <a:r>
              <a:rPr lang="ru-RU" dirty="0" err="1"/>
              <a:t>інтегрується</a:t>
            </a:r>
            <a:r>
              <a:rPr lang="ru-RU" dirty="0"/>
              <a:t> в комплекс,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</a:t>
            </a:r>
            <a:r>
              <a:rPr lang="ru-RU" dirty="0" err="1"/>
              <a:t>Управління</a:t>
            </a:r>
            <a:r>
              <a:rPr lang="ru-RU" dirty="0"/>
              <a:t> кредитно-</a:t>
            </a:r>
            <a:r>
              <a:rPr lang="ru-RU" dirty="0" err="1"/>
              <a:t>депозитними</a:t>
            </a:r>
            <a:r>
              <a:rPr lang="ru-RU" dirty="0"/>
              <a:t> </a:t>
            </a:r>
            <a:r>
              <a:rPr lang="ru-RU" dirty="0" err="1"/>
              <a:t>операціями</a:t>
            </a:r>
            <a:r>
              <a:rPr lang="ru-RU" dirty="0"/>
              <a:t>".</a:t>
            </a:r>
          </a:p>
          <a:p>
            <a:pPr algn="just"/>
            <a:r>
              <a:rPr lang="ru-RU" dirty="0" err="1"/>
              <a:t>Підсистема</a:t>
            </a:r>
            <a:r>
              <a:rPr lang="ru-RU" dirty="0"/>
              <a:t> "</a:t>
            </a:r>
            <a:r>
              <a:rPr lang="ru-RU" dirty="0" err="1"/>
              <a:t>Управління</a:t>
            </a:r>
            <a:r>
              <a:rPr lang="ru-RU" dirty="0"/>
              <a:t> депозитами"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автоматизацію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обслуговуванням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відкрили</a:t>
            </a:r>
            <a:r>
              <a:rPr lang="ru-RU" dirty="0"/>
              <a:t> </a:t>
            </a:r>
            <a:r>
              <a:rPr lang="ru-RU" dirty="0" err="1"/>
              <a:t>депозитні</a:t>
            </a:r>
            <a:r>
              <a:rPr lang="ru-RU" dirty="0"/>
              <a:t> (</a:t>
            </a:r>
            <a:r>
              <a:rPr lang="ru-RU" dirty="0" err="1"/>
              <a:t>вкладні</a:t>
            </a:r>
            <a:r>
              <a:rPr lang="ru-RU" dirty="0"/>
              <a:t>) </a:t>
            </a:r>
            <a:r>
              <a:rPr lang="ru-RU" dirty="0" err="1"/>
              <a:t>рахунки</a:t>
            </a:r>
            <a:r>
              <a:rPr lang="ru-RU" dirty="0"/>
              <a:t> в банку.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вестись </a:t>
            </a:r>
            <a:r>
              <a:rPr lang="ru-RU" dirty="0" err="1"/>
              <a:t>депозитні</a:t>
            </a:r>
            <a:r>
              <a:rPr lang="ru-RU" dirty="0"/>
              <a:t> (</a:t>
            </a:r>
            <a:r>
              <a:rPr lang="ru-RU" dirty="0" err="1"/>
              <a:t>вкладні</a:t>
            </a:r>
            <a:r>
              <a:rPr lang="ru-RU" dirty="0"/>
              <a:t>)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банку.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є: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готівкою</a:t>
            </a:r>
            <a:r>
              <a:rPr lang="ru-RU" dirty="0"/>
              <a:t>,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безготівкових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бланків</a:t>
            </a:r>
            <a:r>
              <a:rPr lang="ru-RU" dirty="0"/>
              <a:t>, </a:t>
            </a:r>
            <a:r>
              <a:rPr lang="ru-RU" dirty="0" err="1"/>
              <a:t>нарахування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за </a:t>
            </a:r>
            <a:r>
              <a:rPr lang="ru-RU" dirty="0" err="1"/>
              <a:t>депозитними</a:t>
            </a:r>
            <a:r>
              <a:rPr lang="ru-RU" dirty="0"/>
              <a:t> </a:t>
            </a:r>
            <a:r>
              <a:rPr lang="ru-RU" dirty="0" err="1"/>
              <a:t>рахунками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звітних</a:t>
            </a:r>
            <a:r>
              <a:rPr lang="ru-RU" dirty="0"/>
              <a:t> форм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депозитними</a:t>
            </a:r>
            <a:r>
              <a:rPr lang="ru-RU" dirty="0"/>
              <a:t> вкладами.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44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підсистема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"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055" y="2133600"/>
            <a:ext cx="9830557" cy="44360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/>
              <a:t>підсистемі</a:t>
            </a:r>
            <a:r>
              <a:rPr lang="ru-RU" dirty="0"/>
              <a:t> "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"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:</a:t>
            </a:r>
          </a:p>
          <a:p>
            <a:pPr lvl="0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власними</a:t>
            </a:r>
            <a:r>
              <a:rPr lang="ru-RU" dirty="0"/>
              <a:t> </a:t>
            </a:r>
            <a:r>
              <a:rPr lang="ru-RU" dirty="0" err="1"/>
              <a:t>акціями</a:t>
            </a:r>
            <a:r>
              <a:rPr lang="ru-RU" dirty="0"/>
              <a:t> банку.</a:t>
            </a:r>
          </a:p>
          <a:p>
            <a:pPr lvl="0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(</a:t>
            </a:r>
            <a:r>
              <a:rPr lang="ru-RU" dirty="0" err="1"/>
              <a:t>акціями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векселями, </a:t>
            </a:r>
            <a:r>
              <a:rPr lang="ru-RU" dirty="0" err="1"/>
              <a:t>сертифікатами</a:t>
            </a:r>
            <a:r>
              <a:rPr lang="ru-RU" dirty="0"/>
              <a:t> і т. п.).</a:t>
            </a:r>
          </a:p>
          <a:p>
            <a:pPr lvl="0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депозитарної</a:t>
            </a:r>
            <a:r>
              <a:rPr lang="ru-RU" dirty="0"/>
              <a:t> та </a:t>
            </a:r>
            <a:r>
              <a:rPr lang="ru-RU" dirty="0" err="1"/>
              <a:t>реєстраторської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lvl="0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портфелем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 та </a:t>
            </a:r>
            <a:r>
              <a:rPr lang="ru-RU" dirty="0" err="1"/>
              <a:t>прогнозування</a:t>
            </a:r>
            <a:r>
              <a:rPr lang="ru-RU" dirty="0"/>
              <a:t> стану фондового ринку.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4002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1583</Words>
  <Application>Microsoft Office PowerPoint</Application>
  <PresentationFormat>Широкоэкранный</PresentationFormat>
  <Paragraphs>110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Легкий дым</vt:lpstr>
      <vt:lpstr>Автоматизовані банківські системи </vt:lpstr>
      <vt:lpstr>Автоматизована банківська система  </vt:lpstr>
      <vt:lpstr>Функціональна структура АБС. </vt:lpstr>
      <vt:lpstr>Структурна схема АБС. </vt:lpstr>
      <vt:lpstr>Операційний день банку"</vt:lpstr>
      <vt:lpstr>підсистема "Управління кредитними ресурсами банку"</vt:lpstr>
      <vt:lpstr>підсистема "Управління валютними операціями</vt:lpstr>
      <vt:lpstr>підсистема "Управління депозитами". </vt:lpstr>
      <vt:lpstr>підсистема "Управління цінними паперами" </vt:lpstr>
      <vt:lpstr>підсистема "Управління касою"</vt:lpstr>
      <vt:lpstr>Презентация PowerPoint</vt:lpstr>
      <vt:lpstr>підсистема "Управління розрахунками з використанням пластикових карток".</vt:lpstr>
      <vt:lpstr>підсистема "Аналіз діяльності банку"</vt:lpstr>
      <vt:lpstr>Модульний підхід до структуризації АБС. </vt:lpstr>
      <vt:lpstr>Структура інформаційно-довідкової системи ОДБ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Автоматизовані банківські системи </dc:title>
  <dc:creator>ПК</dc:creator>
  <cp:lastModifiedBy>ПК</cp:lastModifiedBy>
  <cp:revision>4</cp:revision>
  <dcterms:created xsi:type="dcterms:W3CDTF">2020-07-21T14:20:16Z</dcterms:created>
  <dcterms:modified xsi:type="dcterms:W3CDTF">2020-07-21T14:40:24Z</dcterms:modified>
</cp:coreProperties>
</file>