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6" autoAdjust="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E752EB-CE2F-4C73-99E3-BC4DE928A159}" type="datetimeFigureOut">
              <a:rPr lang="uk-UA" smtClean="0"/>
              <a:t>16.10.2023</a:t>
            </a:fld>
            <a:endParaRPr lang="uk-U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26FC3-E32C-461F-B088-3E6AF9432AFA}" type="slidenum">
              <a:rPr lang="uk-UA" smtClean="0"/>
              <a:t>‹#›</a:t>
            </a:fld>
            <a:endParaRPr lang="uk-U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УПРАВЛІННЯ ЛЮДСЬКИМИ РЕСУРСАМИ У БІЗНЕСІ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Поняття управління людськими ресурсами.</a:t>
            </a:r>
          </a:p>
          <a:p>
            <a:r>
              <a:rPr lang="uk-UA" dirty="0" smtClean="0"/>
              <a:t> </a:t>
            </a:r>
            <a:r>
              <a:rPr lang="uk-UA" dirty="0"/>
              <a:t>Формування кадрової політики у бізнесі.</a:t>
            </a:r>
          </a:p>
          <a:p>
            <a:r>
              <a:rPr lang="uk-UA" dirty="0" smtClean="0"/>
              <a:t> </a:t>
            </a:r>
            <a:r>
              <a:rPr lang="uk-UA" dirty="0"/>
              <a:t>Організація набору і відбору персоналу.</a:t>
            </a:r>
          </a:p>
          <a:p>
            <a:r>
              <a:rPr lang="uk-UA" dirty="0" smtClean="0"/>
              <a:t> </a:t>
            </a:r>
            <a:r>
              <a:rPr lang="uk-UA" dirty="0"/>
              <a:t>Формування успішної команди.</a:t>
            </a:r>
          </a:p>
        </p:txBody>
      </p:sp>
    </p:spTree>
    <p:extLst>
      <p:ext uri="{BB962C8B-B14F-4D97-AF65-F5344CB8AC3E}">
        <p14:creationId xmlns:p14="http://schemas.microsoft.com/office/powerpoint/2010/main" val="240019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000" b="1" noProof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Організація набору і відбору персоналу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noProof="1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Планування людських ресурсів включає: планування потреби в працівниках; планування залучення працівників; планування трудової адаптації; планування вивільнення і скорочення працівників; планування професійного навчання, перепідготовки, підвищення кваліфікації працівників; планування ділової кар’єри працівників; планування витрат на людські ресурси.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Виділяють такі основні етапи планування потреби у людських ресурсах: оцінка наявного людських ресурсів; оцінка майбутніх потреб у працівниках, необхідних для реалізації стратегії розвитку суб’єкта господарювання; розробка програми задоволення майбутніх потреб у людських ресурсах.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Існує багато методів визначення потреби в людських ресурсах: нормативний, штатно-нормативний, екстраполяції, кореляційно-регресійного аналізу, експертних оцінок і т.п.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Важливим етапом у процесі управління людських ресурсів є підбір працівників.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Підбір персоналу – це сукупність спланованих дій по залученню співробітників з навичками і якостями, придатними для вирішення завдань, що виникають перед організацією.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Первинний відбір починається з аналізу кандидатів з позиції їх відповідності вимогам організації до майбутнього співробітника.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Первинний відбір здійснюється за формально встановленими мінімальними вимогами, що висуваються суб’єктом господарювання і вакантним робочим місцем до потенційного працівника. Мінімальні вимоги визначаються для кожної конкретної посади відповідно до специфіки виконуваних функцій. Такими вимогами можуть бути: освіта, досвід, кваліфікація, навички. Попередній відбір зазвичай здійснюється менеджером з персоналу (або працівником відділу кадрів) на основі аналізу резюме, представленого претендентом, а також використовуючи різні методи (аналіз анкетних даних, тестування, експертиза почерку).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Резюмé (фр. résumé), CV (лат. curriculum vitæ вимовляють курíкулюм вíте, що перекладається як «життєвий шлях») — вид документа, в якому подаються короткі відомості про навчання, трудову діяльність та професійні успіхи й досягнення особи, яка його складає.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Проведення співбесіди з представниками людських ресурсів. (також використовують термін «інтерв’ю») передбачає знайомство з претендентом, що дозволяє визначити його придатність до виконання майбутньої роботи.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Висновок за результатами співбесіди з керівником підрозділу має велике значення при прийнятті рішення щодо найму працівників.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Метою підсумкової співбесіди є одержання інформації щодо питань, які не знайшли висвітлення на попередніх етапах відбору, а також уточнення отриманої раніше інформації.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Трудовий договір є угода між працівником і власником підприємства, установи, організації або уповноваженим ним органом чи фізичною особою, за якою працівник зобов'язується виконувати роботу, визначену цією угодою, з підляганням внутрішньому трудовому розпорядкові, а власник підприємства, установи, організації або уповноважений ним орган чи фізична особа зобов'язується виплачувати працівникові заробітну плату і забезпечувати умови праці, необхідні для виконання роботи, передбачені законодавством про працю, колективним договором і угодою сторін.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Особливою формою трудового договору є контракт, в якому строк його дії, права, обов'язки і відповідальність сторін (в тому числі матеріальна), умови матеріального забезпечення і організації праці працівника, умови розірвання договору, в тому числі дострокового, можуть встановлюватися угодою сторін.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Трудовий договір може бути: 1) безстроковим, що </a:t>
            </a:r>
            <a:r>
              <a:rPr lang="uk-UA" sz="2000" noProof="1" smtClean="0"/>
              <a:t>укладається </a:t>
            </a:r>
            <a:r>
              <a:rPr lang="uk-UA" sz="2000" noProof="1" smtClean="0"/>
              <a:t>на невизначений </a:t>
            </a:r>
            <a:r>
              <a:rPr lang="uk-UA" sz="2000" noProof="1" smtClean="0"/>
              <a:t>строк; 2) на визначений строк, </a:t>
            </a:r>
            <a:r>
              <a:rPr lang="uk-UA" sz="2000" noProof="1" smtClean="0"/>
              <a:t>встановлений </a:t>
            </a:r>
            <a:r>
              <a:rPr lang="uk-UA" sz="2000" noProof="1" smtClean="0"/>
              <a:t>за погодженням </a:t>
            </a:r>
            <a:r>
              <a:rPr lang="uk-UA" sz="2000" noProof="1" smtClean="0"/>
              <a:t>сторін; 3) таким, що укладається на </a:t>
            </a:r>
            <a:r>
              <a:rPr lang="uk-UA" sz="2000" noProof="1" smtClean="0"/>
              <a:t>час </a:t>
            </a:r>
            <a:r>
              <a:rPr lang="uk-UA" sz="2000" noProof="1" smtClean="0"/>
              <a:t>виконання певної </a:t>
            </a:r>
            <a:r>
              <a:rPr lang="uk-UA" sz="2000" noProof="1" smtClean="0"/>
              <a:t>роботи.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sz="2000" noProof="1" smtClean="0"/>
          </a:p>
          <a:p>
            <a:pPr marL="0" indent="457200" algn="ctr">
              <a:spcBef>
                <a:spcPts val="0"/>
              </a:spcBef>
              <a:buNone/>
            </a:pPr>
            <a:r>
              <a:rPr lang="uk-UA" sz="2000" b="1" noProof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Формування успішної команди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sz="2000" noProof="1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Команда - це група індивідів, людей-однодумців, </a:t>
            </a:r>
            <a:r>
              <a:rPr lang="uk-UA" sz="2000" noProof="1" smtClean="0"/>
              <a:t>які </a:t>
            </a:r>
            <a:r>
              <a:rPr lang="uk-UA" sz="2000" noProof="1" smtClean="0"/>
              <a:t>для досягнення </a:t>
            </a:r>
            <a:r>
              <a:rPr lang="uk-UA" sz="2000" noProof="1" smtClean="0"/>
              <a:t>певної мети координують свої взаємодії, </a:t>
            </a:r>
            <a:r>
              <a:rPr lang="uk-UA" sz="2000" noProof="1" smtClean="0"/>
              <a:t>трудові </a:t>
            </a:r>
            <a:r>
              <a:rPr lang="uk-UA" sz="2000" noProof="1" smtClean="0"/>
              <a:t>й інтелектуальні </a:t>
            </a:r>
            <a:r>
              <a:rPr lang="uk-UA" sz="2000" noProof="1" smtClean="0"/>
              <a:t>зусилля.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Команда – це колектив фахівців, які поділяють цілі</a:t>
            </a:r>
            <a:r>
              <a:rPr lang="uk-UA" sz="2000" noProof="1" smtClean="0"/>
              <a:t>, </a:t>
            </a:r>
            <a:r>
              <a:rPr lang="uk-UA" sz="2000" noProof="1" smtClean="0"/>
              <a:t>цінності та </a:t>
            </a:r>
            <a:r>
              <a:rPr lang="uk-UA" sz="2000" noProof="1" smtClean="0"/>
              <a:t>загальні підходи до реалізації спільної діяльності</a:t>
            </a:r>
            <a:r>
              <a:rPr lang="uk-UA" sz="2000" noProof="1" smtClean="0"/>
              <a:t>, </a:t>
            </a:r>
            <a:r>
              <a:rPr lang="uk-UA" sz="2000" noProof="1" smtClean="0"/>
              <a:t>мають взаємодоповнювальні </a:t>
            </a:r>
            <a:r>
              <a:rPr lang="uk-UA" sz="2000" noProof="1" smtClean="0"/>
              <a:t>навички, беруть на себе </a:t>
            </a:r>
            <a:r>
              <a:rPr lang="uk-UA" sz="2000" noProof="1" smtClean="0"/>
              <a:t>відповідальність </a:t>
            </a:r>
            <a:r>
              <a:rPr lang="uk-UA" sz="2000" noProof="1" smtClean="0"/>
              <a:t>за кінцеві </a:t>
            </a:r>
            <a:r>
              <a:rPr lang="uk-UA" sz="2000" noProof="1" smtClean="0"/>
              <a:t>результати. Стабільність роботи організації, </a:t>
            </a:r>
            <a:r>
              <a:rPr lang="uk-UA" sz="2000" noProof="1" smtClean="0"/>
              <a:t>її </a:t>
            </a:r>
            <a:r>
              <a:rPr lang="uk-UA" sz="2000" noProof="1" smtClean="0"/>
              <a:t>ефективність діяльності </a:t>
            </a:r>
            <a:r>
              <a:rPr lang="uk-UA" sz="2000" noProof="1" smtClean="0"/>
              <a:t>– це не сума діяльності кожного </a:t>
            </a:r>
            <a:r>
              <a:rPr lang="uk-UA" sz="2000" noProof="1" smtClean="0"/>
              <a:t>із </a:t>
            </a:r>
            <a:r>
              <a:rPr lang="uk-UA" sz="2000" noProof="1" smtClean="0"/>
              <a:t>співробітників окремо</a:t>
            </a:r>
            <a:r>
              <a:rPr lang="uk-UA" sz="2000" noProof="1" smtClean="0"/>
              <a:t>, це робота </a:t>
            </a:r>
            <a:r>
              <a:rPr lang="uk-UA" sz="2000" noProof="1" smtClean="0"/>
              <a:t>команди</a:t>
            </a:r>
            <a:r>
              <a:rPr lang="uk-UA" sz="2000" noProof="1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/>
              <a:t>Група – це мала соціальна група, що об'єднує людей</a:t>
            </a:r>
            <a:r>
              <a:rPr lang="uk-UA" sz="2000" noProof="1"/>
              <a:t>, </a:t>
            </a:r>
            <a:r>
              <a:rPr lang="uk-UA" sz="2000" noProof="1" smtClean="0"/>
              <a:t>які безпосередньо </a:t>
            </a:r>
            <a:r>
              <a:rPr lang="uk-UA" sz="2000" noProof="1"/>
              <a:t>контактують один з одним на </a:t>
            </a:r>
            <a:r>
              <a:rPr lang="uk-UA" sz="2000" noProof="1"/>
              <a:t>основі </a:t>
            </a:r>
            <a:r>
              <a:rPr lang="uk-UA" sz="2000" noProof="1" smtClean="0"/>
              <a:t>спільності цілей</a:t>
            </a:r>
            <a:r>
              <a:rPr lang="uk-UA" sz="2000" noProof="1"/>
              <a:t>, норм поведінки і поєднання індивідуальних </a:t>
            </a:r>
            <a:r>
              <a:rPr lang="uk-UA" sz="2000" noProof="1"/>
              <a:t>і </a:t>
            </a:r>
            <a:r>
              <a:rPr lang="uk-UA" sz="2000" noProof="1" smtClean="0"/>
              <a:t>групових інтересів</a:t>
            </a:r>
            <a:r>
              <a:rPr lang="uk-UA" sz="2000" noProof="1"/>
              <a:t>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Колектив – це середня соціальна група, що об'єднує людей</a:t>
            </a:r>
            <a:r>
              <a:rPr lang="uk-UA" sz="2000" dirty="0" smtClean="0"/>
              <a:t>, зайнятих </a:t>
            </a:r>
            <a:r>
              <a:rPr lang="uk-UA" sz="2000" dirty="0"/>
              <a:t>вирішенням конкретних завдань, заснована на </a:t>
            </a:r>
            <a:r>
              <a:rPr lang="uk-UA" sz="2000" dirty="0" smtClean="0"/>
              <a:t>спільності цілей</a:t>
            </a:r>
            <a:r>
              <a:rPr lang="uk-UA" sz="2000" dirty="0"/>
              <a:t>, принципів співробітництва, поєднанні індивідуальних </a:t>
            </a:r>
            <a:r>
              <a:rPr lang="uk-UA" sz="2000" dirty="0" smtClean="0"/>
              <a:t>і групових </a:t>
            </a:r>
            <a:r>
              <a:rPr lang="uk-UA" sz="2000" dirty="0"/>
              <a:t>інтересів і працює в одному підприємстві (організації</a:t>
            </a:r>
            <a:r>
              <a:rPr lang="uk-UA" sz="2000" dirty="0" smtClean="0"/>
              <a:t>, установі).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 smtClean="0"/>
              <a:t>Завданням </a:t>
            </a:r>
            <a:r>
              <a:rPr lang="uk-UA" sz="2000" dirty="0"/>
              <a:t>лідера є перетворення групи людей в команду.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Група – це будь-яка кількість людей, які взаємодіють один </a:t>
            </a:r>
            <a:r>
              <a:rPr lang="uk-UA" sz="2000" dirty="0" smtClean="0"/>
              <a:t>з одним </a:t>
            </a:r>
            <a:r>
              <a:rPr lang="uk-UA" sz="2000" dirty="0"/>
              <a:t>і психологічно усвідомлюють присутність інших членів групи</a:t>
            </a:r>
            <a:r>
              <a:rPr lang="uk-UA" sz="2000" dirty="0" smtClean="0"/>
              <a:t>, а </a:t>
            </a:r>
            <a:r>
              <a:rPr lang="uk-UA" sz="2000" dirty="0"/>
              <a:t>команда – це група, члени якої впливають один на одного </a:t>
            </a:r>
            <a:r>
              <a:rPr lang="uk-UA" sz="2000" dirty="0" smtClean="0"/>
              <a:t>заради досягнення </a:t>
            </a:r>
            <a:r>
              <a:rPr lang="uk-UA" sz="2000" dirty="0"/>
              <a:t>спільної мети, головне, що відрізняє команду від групи, </a:t>
            </a:r>
            <a:r>
              <a:rPr lang="uk-UA" sz="2000" dirty="0" smtClean="0"/>
              <a:t>– це </a:t>
            </a:r>
            <a:r>
              <a:rPr lang="uk-UA" sz="2000" dirty="0"/>
              <a:t>ефект </a:t>
            </a:r>
            <a:r>
              <a:rPr lang="uk-UA" sz="2000" dirty="0" smtClean="0"/>
              <a:t>синергії.</a:t>
            </a:r>
            <a:endParaRPr lang="uk-UA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Синергія (від </a:t>
            </a:r>
            <a:r>
              <a:rPr lang="uk-UA" sz="2000" dirty="0" err="1"/>
              <a:t>грецьк</a:t>
            </a:r>
            <a:r>
              <a:rPr lang="uk-UA" sz="2000" dirty="0"/>
              <a:t>. – співучасть, сприяння, допомога</a:t>
            </a:r>
            <a:r>
              <a:rPr lang="uk-UA" sz="2000" dirty="0" smtClean="0"/>
              <a:t>, спільництво</a:t>
            </a:r>
            <a:r>
              <a:rPr lang="uk-UA" sz="2000" dirty="0"/>
              <a:t>) – комбінований вплив факторів, що </a:t>
            </a:r>
            <a:r>
              <a:rPr lang="uk-UA" sz="2000" dirty="0" smtClean="0"/>
              <a:t>характеризується тим</a:t>
            </a:r>
            <a:r>
              <a:rPr lang="uk-UA" sz="2000" dirty="0"/>
              <a:t>, що їх об’єднана дія істотно перевершує ефект кожного </a:t>
            </a:r>
            <a:r>
              <a:rPr lang="uk-UA" sz="2000" dirty="0" smtClean="0"/>
              <a:t>окремо взятого </a:t>
            </a:r>
            <a:r>
              <a:rPr lang="uk-UA" sz="2000" dirty="0"/>
              <a:t>компонента та їх простої суми.</a:t>
            </a:r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82285"/>
              </p:ext>
            </p:extLst>
          </p:nvPr>
        </p:nvGraphicFramePr>
        <p:xfrm>
          <a:off x="323528" y="873662"/>
          <a:ext cx="8568952" cy="416449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159115"/>
                <a:gridCol w="440983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Група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Команда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Має призначуваного сильного лідера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Роль лідера переходить від одного члена до іншого</a:t>
                      </a:r>
                      <a:endParaRPr lang="ru-RU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Індивідуальна підпорядкованість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Індивідуальна і взаємна підпорядкованість (кожний підкоряється кожному)</a:t>
                      </a:r>
                      <a:endParaRPr lang="ru-RU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Мета - та ж, що й в організації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Специфічне бачення або мета</a:t>
                      </a:r>
                      <a:endParaRPr lang="ru-RU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5573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На виході - продукти індивідуальної праці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На виході - продукти колективної праці</a:t>
                      </a:r>
                      <a:endParaRPr lang="ru-RU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Зустрічі «необхідні і достатні»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На зустрічах ведуться необмежені в часі дискусії і розв'язуються всі проблеми</a:t>
                      </a:r>
                      <a:endParaRPr lang="ru-RU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Ефективність вимірюється непрямим способом у вигляді впливу на бізнес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Ефективність вимірюється безпосередньо у вигляді оцінки колективної роботи</a:t>
                      </a:r>
                      <a:endParaRPr lang="ru-RU" sz="3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Кожен член групи має власне коло спілкування, приймає самостійні рішення, виконує особливі робочі завдання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Колективне спілкування, спільне прийняття рішень і виконання робочих завдань</a:t>
                      </a:r>
                      <a:endParaRPr lang="ru-RU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135307"/>
            <a:ext cx="82809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Таблиця 4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Основні відмінності між групами і командами</a:t>
            </a:r>
            <a:endParaRPr kumimoji="0" lang="uk-UA" alt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Командоутворення (англ. «</a:t>
            </a:r>
            <a:r>
              <a:rPr lang="en-US" sz="2000" noProof="1" smtClean="0"/>
              <a:t>teambuilding») – </a:t>
            </a:r>
            <a:r>
              <a:rPr lang="uk-UA" sz="2000" noProof="1" smtClean="0"/>
              <a:t>побудова ефективної команди, створення групи людей націлених на досягнення єдиного результату, працюючої злагоджено, як єдиний організм; процес цілеспрямованого формування особливого способу взаємодії людей в організації, що дозволяє ефективно реалізовувати їх енергетичний, інтелектуальний і творчий потенціали.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Формування команди базується на принципах цілеспрямованості, згуртованості, відповідальності. Етапи формування команди відображено на </a:t>
            </a:r>
            <a:r>
              <a:rPr lang="ru-RU" sz="2000" noProof="1" smtClean="0"/>
              <a:t>рис</a:t>
            </a:r>
            <a:r>
              <a:rPr lang="ru-RU" sz="2000" noProof="1" smtClean="0"/>
              <a:t>. 1</a:t>
            </a:r>
            <a:r>
              <a:rPr lang="ru-RU" sz="2000" noProof="1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noProof="1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2000" noProof="1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2000" noProof="1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2000" noProof="1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Рис</a:t>
            </a:r>
            <a:r>
              <a:rPr lang="ru-RU" sz="2000" noProof="1" smtClean="0"/>
              <a:t>. </a:t>
            </a:r>
            <a:r>
              <a:rPr lang="ru-RU" sz="2000" noProof="1" smtClean="0"/>
              <a:t>1</a:t>
            </a:r>
            <a:r>
              <a:rPr lang="ru-RU" sz="2000" noProof="1" smtClean="0"/>
              <a:t>. Етапи формування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команди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sz="2000" noProof="1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852935"/>
            <a:ext cx="4149139" cy="358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Умови, необхідні для формування згуртованої команди: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• люди, які виконують роботу, повинні бути фахівцями, виступати в якості «експертів» при вирішенні завдань;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• сукупний досвід і таланти людей, які працюють у команді, повинні перевищувати досвід і здібності кожного з тих, хто працює поодинці;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• більшість людей повинна мати можливість певною мірою впливати на прийняття тих рішень, які вони виконують (це підвищує їхню зацікавленість у загальній справі);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• кожна людина повинна мати нахил до творчості, який можна систематично використовувати, залучаючи людину до участі у роботі групи.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Ефективною можна назвати таку команду, в якій: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– члени команди мають єдине уявлення про загальнокомандні цілі, завдання та перспективи розвитку;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– єдина система цінностей та єдність правил всередині команди;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– кожен член команди має особисту зацікавленість в досягненні командних цілей;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– єдиний лідер, визнаний командою;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– неформальна і відкрита атмосфера;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noProof="1" smtClean="0"/>
              <a:t>– члени групи прислухаються один до одного;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– в обговоренні принципових питань беруть участь всі члени групи;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– в ході обговорення заохочується як висловлювання ідей, так </a:t>
            </a:r>
            <a:r>
              <a:rPr lang="uk-UA" sz="2000" dirty="0" smtClean="0"/>
              <a:t>і вираження </a:t>
            </a:r>
            <a:r>
              <a:rPr lang="uk-UA" sz="2000" dirty="0"/>
              <a:t>почуттів;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– рішення ґрунтується на одностайності, а не на </a:t>
            </a:r>
            <a:r>
              <a:rPr lang="uk-UA" sz="2000" dirty="0" smtClean="0"/>
              <a:t>голосуванні більшості</a:t>
            </a:r>
            <a:r>
              <a:rPr lang="uk-UA" sz="2000" dirty="0"/>
              <a:t>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dirty="0"/>
              <a:t>– конфлікти і розбіжності між членами групи центруються </a:t>
            </a:r>
            <a:r>
              <a:rPr lang="uk-UA" sz="2000" dirty="0" smtClean="0"/>
              <a:t>навколо ідей </a:t>
            </a:r>
            <a:r>
              <a:rPr lang="uk-UA" sz="2000" dirty="0"/>
              <a:t>і методів, а не особистостей.</a:t>
            </a:r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6600" b="1" dirty="0" smtClean="0"/>
              <a:t>Дякую за увагу!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267712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uk-UA" sz="2000" b="1" noProof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Поняття управління людськими ресурсами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sz="2000" noProof="1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Людські ресурси – це специфічний і найважливіший із усіх видів ресурсів суб’єкта господарювання. Як фактор економічного розвитку людські ресурси - це працівники, які мають певні професійні навички й знання та можуть використовувати їх у трудовому процесі.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Управління </a:t>
            </a:r>
            <a:r>
              <a:rPr lang="uk-UA" sz="2000" noProof="1" smtClean="0"/>
              <a:t>людськими ресурсами - це процес формування, розподілу та раціонального використання людських ресурсів з метою досягнення цілей і забезпечення ефективності діяльності суб’єкта господарювання.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Персонал (від лат. </a:t>
            </a:r>
            <a:r>
              <a:rPr lang="en-US" sz="2000" noProof="1" smtClean="0"/>
              <a:t>Persona - </a:t>
            </a:r>
            <a:r>
              <a:rPr lang="uk-UA" sz="2000" noProof="1" smtClean="0"/>
              <a:t>особистість) – колектив працівників або сукупність осіб, що здійснюють трудові функції на основі трудового договору (контракту); це особовий склад організації, що охоплює всіх найманих працівників, а також працюючих акціонерів і власників.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Професор Флоридського міжнародного університету бізнесу </a:t>
            </a:r>
            <a:r>
              <a:rPr lang="uk-UA" sz="2000" noProof="1" smtClean="0"/>
              <a:t>Гарі </a:t>
            </a:r>
            <a:r>
              <a:rPr lang="uk-UA" sz="2000" noProof="1" smtClean="0"/>
              <a:t>Десслер розглядає </a:t>
            </a:r>
            <a:r>
              <a:rPr lang="uk-UA" sz="2000" noProof="1" smtClean="0"/>
              <a:t>управління людськими ресурсами, з одного боку, як обов'язок кожного керівника, а з іншого — окремі функції спеціальних працівників, за допомогою яких директор з управління людськими ресурсами допомагає керівникам всіх рівнів суб’єкта господарювання.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85598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Управління людськими ресурсами доцільно розглядати як процес планування, підбору, оцінки і безперервного навчання працівників, спрямований на раціональне їх використання, підвищення ефективності діяльності суб’єкта господарювання, і, в кінцевому результаті, на поліпшення якості життя.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Система управління – це упорядкована сукупність взаємозв'язаних елементів, які відрізняються функціональними цілями, діють автономно, але спрямовані на досягнення загальної мети.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noProof="1" smtClean="0"/>
              <a:t>Система управління людськими ресурсами включає такі підсистеми </a:t>
            </a:r>
            <a:r>
              <a:rPr lang="ru-RU" sz="2000" noProof="1" smtClean="0"/>
              <a:t>(</a:t>
            </a:r>
            <a:r>
              <a:rPr lang="ru-RU" sz="2000" noProof="1" smtClean="0"/>
              <a:t>табл.1</a:t>
            </a:r>
            <a:r>
              <a:rPr lang="ru-RU" sz="2000" noProof="1" smtClean="0"/>
              <a:t>).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Методами управління людськими ресурсами називають способи впливу на колективи та окремих працівників із метою здійснення координації їх діяльності. Всі методи поділяються на адміністративні, економічні і соціально-психологічні.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Адміністративні методи орієнтовані на такі мотиви поведінки, як усвідомлена необхідність дисципліни праці, почуття обов´язку, прагнення працювати в певній установі тощо, їх вирізняє прямий характер впливу: будь-який регламентаційний чи адміністративний акт підлягає обов´язковому виконанню.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667926"/>
              </p:ext>
            </p:extLst>
          </p:nvPr>
        </p:nvGraphicFramePr>
        <p:xfrm>
          <a:off x="107504" y="764705"/>
          <a:ext cx="8928992" cy="5902511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656465"/>
                <a:gridCol w="7272527"/>
              </a:tblGrid>
              <a:tr h="197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Підсистеми</a:t>
                      </a:r>
                      <a:endParaRPr lang="ru-RU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b="1" dirty="0">
                          <a:effectLst/>
                        </a:rPr>
                        <a:t>Функції</a:t>
                      </a:r>
                      <a:endParaRPr lang="ru-RU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56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загального та лінійного керівництва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здійснює управління організацією в цілому, а також окремими функціональними та виробничими підрозділами;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256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планування людських ресурсів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розробка кадрової політики, стратегії управління людськими ресурсами, аналіз кадрового потенціалу, аналіз ринку праці, планування та прогнозування потреби в людських ресурсах;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управління підбором та обліком людських ресурсів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організація підбору персоналу, співбесіди, оцінки, відбору, обліку зарахування, переміщення, заохочення та звільнення персоналу, професійна орієнтація, організація раціонального використання персоналу, управління зайнятістю, кадрове діловодство;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управління трудовими відносинами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аналіз та регулювання групових та особистісних взаємовідносин, управління виробничими конфліктами та стресами, соціально- психологічна	діагностика, дотримання етичних норм взаємовідносин, управління взаємодією з профспілками;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256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Забезпечення належних умов праці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дотримання вимог психофізіології та ергономіки праці, технічної естетики, охорони праці, охорони організації й окремих посадових осіб;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управління розвитком людських ресурсів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навчання, перепідготовка та підвищення кваліфікації, адаптація нових працівників, оцінка кандидатів на вакантну посаду, поточна періодична оцінка працівників, організація раціоналізаторської та винахідницької діяльності, планування та реалізація ділової кар'єри та службово-професійного просування працівників);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управління мотивацією поведінки людських ресурсів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нормування трудового процесу, розробка систем оплати праці, форм участі персоналу у прибутках, форм морального заохочення персоналу;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управління соціальним розвитком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організація	громадського	харчування,	житлово-побутове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обслуговування, розвиток культури та фізичного виховання, забезпечення охорони здоров'я та відпочинку, забезпечення дитячими закладами, організація соціального страхування;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розвиток організаційної структури управління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аналіз сформованої структури управління, проектування нової організаційної структури, розробка штатного розпису, формування нової структури управління, розробка і реалізація рекомендацій щодо розвитку стилю і методів керівництва;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388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правового забезпечення управління людськими ресурсами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</a:rPr>
                        <a:t>вирішення правових питань трудових відносин, узгодження розпорядницьких та інших документів щодо управління людськими ресурсами, проведення консультацій щодо юридичних питань;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520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інформаційного забезпечення системи управління людськими ресурсами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</a:rPr>
                        <a:t>ведення обліку і статистики персоналу, інформаційне і технічне забезпечення системи управління людськими ресурсами, забезпечення персоналу науково-технічною інформацією, організація роботи з засобами масової інформації, проведення патентно-ліцензійної діяльності.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91680" y="1886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uk-UA" dirty="0">
              <a:solidFill>
                <a:srgbClr val="FF0000"/>
              </a:solidFill>
            </a:endParaRPr>
          </a:p>
          <a:p>
            <a:endParaRPr lang="uk-UA" b="0" i="0" u="none" strike="noStrike" baseline="0" dirty="0" smtClean="0">
              <a:solidFill>
                <a:srgbClr val="FF0000"/>
              </a:solidFill>
            </a:endParaRPr>
          </a:p>
          <a:p>
            <a:endParaRPr lang="uk-UA" b="0" i="0" u="none" strike="noStrike" baseline="0" dirty="0" smtClean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11663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noProof="1" smtClean="0"/>
              <a:t>Таблиця </a:t>
            </a:r>
            <a:r>
              <a:rPr lang="uk-UA" noProof="1" smtClean="0"/>
              <a:t>1</a:t>
            </a:r>
            <a:endParaRPr lang="uk-UA" noProof="1" smtClean="0"/>
          </a:p>
          <a:p>
            <a:pPr algn="ctr"/>
            <a:r>
              <a:rPr lang="uk-UA" noProof="1" smtClean="0"/>
              <a:t>Основні підсистеми система управління людськими ресурсами</a:t>
            </a:r>
            <a:endParaRPr lang="uk-UA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uk-UA" sz="1800" dirty="0"/>
              <a:t>Таблиця </a:t>
            </a:r>
            <a:r>
              <a:rPr lang="uk-UA" sz="1800" dirty="0" smtClean="0"/>
              <a:t>2</a:t>
            </a:r>
            <a:endParaRPr lang="uk-UA" sz="1800" dirty="0"/>
          </a:p>
          <a:p>
            <a:pPr marL="0" indent="0" algn="ctr">
              <a:buNone/>
            </a:pPr>
            <a:r>
              <a:rPr lang="uk-UA" sz="1800" dirty="0"/>
              <a:t>Взаємозв’язок між стадіями розвитку організації та змінами функцій управління людськими </a:t>
            </a:r>
            <a:r>
              <a:rPr lang="uk-UA" sz="1800" dirty="0" smtClean="0"/>
              <a:t>ресурсами</a:t>
            </a:r>
            <a:endParaRPr lang="uk-UA" sz="18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729068"/>
              </p:ext>
            </p:extLst>
          </p:nvPr>
        </p:nvGraphicFramePr>
        <p:xfrm>
          <a:off x="179513" y="1268761"/>
          <a:ext cx="8712968" cy="541152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144206"/>
                <a:gridCol w="2412706"/>
                <a:gridCol w="4156056"/>
              </a:tblGrid>
              <a:tr h="314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Стадія розвитку організації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Основні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характеристики організації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Основні характеристики управління людськими ресурсами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15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779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Стадія І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Зародження організації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Організація тільки створена, відрізняється підприємництвом, управління здійснюється власником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Ведення особових справ, оплата праці, найм і звільнення; УЛР часто неформальне, розмите, всі справи здійснюються вручну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1095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Стадія II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Функціональ­ний ріст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Технічна спеціалізація; ростуть підрозділи, виробничі лінії і ринок; організаційна структура формалізована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Пошук потрібних працівників для підтримки росту і тренінг для специфічної посади; вводиться посада начальника відділу кадрів; автоматизується обробка даних по зарплаті і деяких інших.</a:t>
                      </a:r>
                      <a:endParaRPr lang="ru-RU" sz="1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Корпоративна культура ще не стає частиною УЛР.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14118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Стадія III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Контролюю­чий ріст (ріст під контролем)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Раціональна адміністрація; професіоналізація управління дефіцитними ресурсами; купуються інші організації, диверсифікується виробництво; посилюється конкуренція за ресурси і контроль за інвестиціями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Управляючий персоналом з вищим статусом; більше кадрової інформації, включаючи кваліфікаційні профілі, автоматизовано; ріст професіоналізму; функції УЛР поступово інтегруються в оточуюче ділове середовище; УЛР стає більш орієнтованим на кінцеві результати бізнесу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1569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Стадія IV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Функціональ­на інтеграція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Диверсифікація, децентралізація, структура організації - навколо продуктів і центрів прибутку, проектне і матричне управління і більше уваги інтеграції, організаційна структура більш плоска і горизонтальна</a:t>
                      </a:r>
                      <a:endParaRPr lang="ru-RU" sz="1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УЛР орієнтовано на інтеграцію різних функцій (тренінг, винагорода, </a:t>
                      </a:r>
                      <a:r>
                        <a:rPr lang="uk-UA" sz="1100" dirty="0" err="1">
                          <a:effectLst/>
                        </a:rPr>
                        <a:t>найм</a:t>
                      </a:r>
                      <a:r>
                        <a:rPr lang="uk-UA" sz="1100" dirty="0">
                          <a:effectLst/>
                        </a:rPr>
                        <a:t> і звільнення, комунікація і </a:t>
                      </a:r>
                      <a:r>
                        <a:rPr lang="uk-UA" sz="1100" dirty="0" err="1">
                          <a:effectLst/>
                        </a:rPr>
                        <a:t>т.д</a:t>
                      </a:r>
                      <a:r>
                        <a:rPr lang="uk-UA" sz="1100" dirty="0">
                          <a:effectLst/>
                        </a:rPr>
                        <a:t>.); розширення кооперації з іншими менеджерами; довгострокове планування; </a:t>
                      </a:r>
                      <a:r>
                        <a:rPr lang="uk-UA" sz="1100" dirty="0" err="1">
                          <a:effectLst/>
                        </a:rPr>
                        <a:t>міждисциплінні</a:t>
                      </a:r>
                      <a:r>
                        <a:rPr lang="uk-UA" sz="1100" dirty="0">
                          <a:effectLst/>
                        </a:rPr>
                        <a:t> проекти, акцент на продуктивність, ефективність, гнучкість; широко застосовується інформаційна технологія в плануванні, аналізі і оцінці, розвиток інтеграційних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431574"/>
              </p:ext>
            </p:extLst>
          </p:nvPr>
        </p:nvGraphicFramePr>
        <p:xfrm>
          <a:off x="107504" y="692696"/>
          <a:ext cx="8856984" cy="3143061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757865"/>
                <a:gridCol w="2806598"/>
                <a:gridCol w="429252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ru-RU" sz="2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ru-RU" sz="2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ru-RU" sz="2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кваліфікацій; зовнішні зміни середовища відомі й інтегровані в управлінні змінами. Практика УЛР відпрацьована</a:t>
                      </a:r>
                      <a:endParaRPr lang="ru-RU" sz="2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Стадія V</a:t>
                      </a:r>
                      <a:endParaRPr lang="ru-RU" sz="2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Стратегічна інтеграція</a:t>
                      </a:r>
                      <a:endParaRPr lang="ru-RU" sz="2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Співробітництво, групова культура; міжфункціональна горизонтальна інтеграція; більша адаптованість до частих змін; стратегічне планування; структура - навколо центрів прибутку, обслуговуваних місцевими і функціональними менеджерами і їх командами</a:t>
                      </a:r>
                      <a:endParaRPr lang="ru-RU" sz="28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УЛР побудовано відповідно до стратегії організації та є її складовою частиною; систематичний аналіз зовнішнього середовища та оцінка його можливого впливу; активна роль в прийнятті управлінських рішень; довгострокове планування розвитку людських ресурсів; акцент на ефективність; управління людськими ресурсами входить в компетенцію керівника організації та його першого заступника</a:t>
                      </a:r>
                      <a:endParaRPr lang="ru-RU" sz="2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35696" y="252792"/>
            <a:ext cx="71287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2</a:t>
            </a:r>
            <a:endParaRPr kumimoji="0" lang="uk-UA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077072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noProof="1" smtClean="0"/>
              <a:t>Економічні та соціально-психологічні методи мають непрямий характер управлінського впливу. Не можна розраховувати на автоматичну дію цих методів, досить важко визначити силу їх впливу і кінцевий результат.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noProof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Формування кадрової політики у бізнесі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noProof="1" smtClean="0"/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Кадрова політика суб’єкта господарювання — це цілісна стратегія роботи з персоналом, яка визначає її генеральний напрям і принципові установки на довгу перспективу, об’єднує різні елементи і форми кадрової роботи, і має за ціль створення високопродуктивного і високопрофесійного колективу, здатного гнучко реагувати на зміни зовнішнього і внутрішнього середовища </a:t>
            </a:r>
            <a:r>
              <a:rPr lang="ru-RU" sz="2000" noProof="1" smtClean="0"/>
              <a:t>Кадрова політика знаходить своє відображення в філософії підприємства, правилах внутрішнього розпорядку і колективному договорі.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noProof="1" smtClean="0"/>
              <a:t>Що письмове оформлення кадрової політика дозволяє: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– чітко і наочно відобразити погляди адміністрації підприємства;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– переконати персонал у добрій волі адміністрації підприємства;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– поліпшити взаємодію підрозділів підприємства;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– внести послідовність у процес прийняття кадрових рішень;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– інформувати персонал про правила внутрішніх взаємин;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000" noProof="1" smtClean="0"/>
              <a:t>– поліпшити морально-психологічний клімат у колективі і т. д.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188" y="260648"/>
            <a:ext cx="8686292" cy="640871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Кадрова політика у підприємстві майбутнього, на думку західних фахівців, повинна будуватися на таких принципах: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— повна довіра до працівника і надання йому максимальної самостійності;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— у центрі економічного управління повинні бути не фінанси, а людина і її ініціатива;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— результат діяльності підприємства визначається ступенем згуртованості колективу;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— максимальне делегування функцій управління працівникам;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uk-UA" sz="2000" noProof="1" smtClean="0"/>
              <a:t>— необхідність розвитку мотивації </a:t>
            </a:r>
            <a:r>
              <a:rPr lang="uk-UA" sz="2000" noProof="1" smtClean="0"/>
              <a:t>працівників</a:t>
            </a:r>
            <a:r>
              <a:rPr lang="uk-UA" sz="2000" noProof="1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309059"/>
              </p:ext>
            </p:extLst>
          </p:nvPr>
        </p:nvGraphicFramePr>
        <p:xfrm>
          <a:off x="107504" y="764704"/>
          <a:ext cx="8928991" cy="599389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434233"/>
                <a:gridCol w="2120661"/>
                <a:gridCol w="437409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Вид стратегії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Характеристики потрібних людських ресурсів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Кадрова політика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Стратегія підприємництва Суб’єкт господарювання розвиває нові напрямки діяльності: або тільки починає функціонувати, або може дозволити собі вкладати кошти в напрямки з високою часткою фінансового ризику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Новатори, ініціативні, відповідальні, готові ризикувати, вміють працювати в групі,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з довгостроковою орієнтацією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Відбір і розстановка персоналу, пошук переважно молодих людей, новаторів, які здатні йти на ризик і доводити справу до кінця.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Винагорода: досить часто у вигляді залучення працівників до безпосередньої участі в реалізації стратегії підприємства. Конкурентна основа.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Оцінка: переважно за індивідуальними результатами, мало формалізована.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Розвиток особистості: неформальний, використовуються різні способи.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Планування переміщень: підбір робочого місця відповідного інтересам працівника.</a:t>
                      </a:r>
                      <a:endParaRPr lang="ru-RU" sz="1100" u="none" strike="noStrike" spc="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Стратегія динамічного росту Ризик менший. Зміна цілей і структури підприємства. Знаходження балансу між необхідними змінами і стабільністю.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Кваліфіковані, віддані спеціалісти, вміють адаптуватися до змін, швидко набувати компетенцію.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Відбір і розстановка персоналу: мало формалізований пошук здібних, компетентних спеціалістів.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Винагорода: ґрунтується на оцінці індивідуальної та колективної праці, справедлива.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Оцінка: формальна, головне — залучити дійсно потрібних спеціалістів.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Розвиток особистості: постійне підвищення кваліфікації.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Планування переміщень: реальна можливість професійного просування.</a:t>
                      </a:r>
                      <a:endParaRPr lang="ru-RU" sz="1100" u="none" strike="noStrike" spc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Стратегія прибутку Стадія зрілості. В центрі уваги — збереження існуючого рівня прибутків. Основна задача — виробляти більше продукції і мінімізувати витрати. Бюрократичний підхід у всьому.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Увага на критерії кількості й ефективності, низький рівень ризику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Відбір і розстановка персоналу: з використанням стандартних процедур і правил, вузькоспрямований відбір.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Винагорода: базується на заслугах, старшинстві.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Оцінка: вузька, продумана, орієнтована на результат.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Розвиток особистості: акцент на компетентності в сфері поставлених задач. Участь в управлінні не заохочується.</a:t>
                      </a:r>
                      <a:endParaRPr lang="ru-RU" sz="1100" u="none" strike="noStrike" spc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Стратегія ліквідації Всі або основні напрямки діяльності закладені. Продаж активів, усунення можливостей збитків, скорочення працівників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Потреба в працівниках на короткий час, вузької орієнтації. Особливої потреби в кадрах немає.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Набір персоналу — малоймовірний із-за скорочення штатних одиниць.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Винагорода: відповідно посадових окладів, без додаткових стимулів.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Оцінка: сувора, формальна, ґрунтується на критеріях, вироблених з урахуванням потреби скорочення.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Розвиток особистості: обмежений, базується на службовій необхідності.</a:t>
                      </a:r>
                      <a:endParaRPr lang="ru-RU" sz="1100" u="none" strike="noStrike" spc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>
                          <a:effectLst/>
                        </a:rPr>
                        <a:t>Просування: той, хто має потрібні навички, має можливість просування</a:t>
                      </a:r>
                      <a:endParaRPr lang="ru-RU" sz="1100" u="none" strike="noStrike" spc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Стратегія зміни курсу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Боротьба за швидке збільшення обсягів прибутку, за освоєння нового чи розширення наявного ринку. Основне — зберегти підприємство. Зміна всієї системи управління і відносин.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Працівники повинні бути гнучкими в умовах змін, орієнтуватись на великі цілі й подальші перспективи</a:t>
                      </a:r>
                      <a:endParaRPr lang="ru-RU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Відбір і розстановка персоналу: ведеться пошук грамотних, різнобічно розвинених фахівців. Поширена практика внутрішнього набору.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Винагорода: система стимулів. Значна матеріальна винагорода працівників у найближчій перспективі нереальна.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Оцінка: за результатом.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Розвиток особистості: великі можливості, ретельний відбір.</a:t>
                      </a:r>
                      <a:endParaRPr lang="ru-RU" sz="11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+mj-lt"/>
                        <a:buAutoNum type="arabicParenR"/>
                        <a:tabLst>
                          <a:tab pos="179705" algn="l"/>
                        </a:tabLst>
                      </a:pPr>
                      <a:r>
                        <a:rPr lang="uk-UA" sz="900" u="none" strike="noStrike" spc="0" dirty="0">
                          <a:effectLst/>
                        </a:rPr>
                        <a:t>Просування: різні форми.</a:t>
                      </a:r>
                      <a:endParaRPr lang="ru-RU" sz="1100" u="none" strike="noStrike" spc="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24499"/>
            <a:ext cx="8784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uk-UA" altLang="ru-RU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Таблиця 3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uk-UA" alt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Взаємозв’язок кадрової політики зі стратегією розвитку суб’єкта господарювання</a:t>
            </a:r>
            <a:endParaRPr kumimoji="0" lang="uk-UA" altLang="ru-RU" sz="28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4506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2931</Words>
  <Application>Microsoft Office PowerPoint</Application>
  <PresentationFormat>Экран (4:3)</PresentationFormat>
  <Paragraphs>211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УПРАВЛІННЯ ЛЮДСЬКИМИ РЕСУРСАМИ У БІЗНЕСІ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ЛЮДСЬКИМИ РЕСУРСАМИ У БІЗНЕСІ</dc:title>
  <dc:creator>Azso</dc:creator>
  <cp:lastModifiedBy>Azso</cp:lastModifiedBy>
  <cp:revision>29</cp:revision>
  <dcterms:created xsi:type="dcterms:W3CDTF">2023-10-16T13:56:50Z</dcterms:created>
  <dcterms:modified xsi:type="dcterms:W3CDTF">2023-10-16T15:18:33Z</dcterms:modified>
</cp:coreProperties>
</file>