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416" r:id="rId4"/>
    <p:sldId id="259" r:id="rId5"/>
    <p:sldId id="258" r:id="rId6"/>
    <p:sldId id="261" r:id="rId7"/>
    <p:sldId id="262" r:id="rId8"/>
    <p:sldId id="260" r:id="rId9"/>
    <p:sldId id="263" r:id="rId10"/>
    <p:sldId id="265" r:id="rId11"/>
    <p:sldId id="264" r:id="rId12"/>
    <p:sldId id="267" r:id="rId13"/>
    <p:sldId id="268" r:id="rId14"/>
    <p:sldId id="266" r:id="rId15"/>
    <p:sldId id="269" r:id="rId16"/>
    <p:sldId id="271" r:id="rId17"/>
    <p:sldId id="270" r:id="rId18"/>
    <p:sldId id="273" r:id="rId19"/>
    <p:sldId id="274" r:id="rId20"/>
    <p:sldId id="275" r:id="rId21"/>
    <p:sldId id="276" r:id="rId22"/>
    <p:sldId id="272" r:id="rId23"/>
    <p:sldId id="277" r:id="rId24"/>
    <p:sldId id="279" r:id="rId25"/>
    <p:sldId id="278" r:id="rId26"/>
    <p:sldId id="281" r:id="rId27"/>
    <p:sldId id="282" r:id="rId28"/>
    <p:sldId id="283" r:id="rId29"/>
    <p:sldId id="284" r:id="rId30"/>
    <p:sldId id="286" r:id="rId31"/>
    <p:sldId id="280" r:id="rId32"/>
    <p:sldId id="287" r:id="rId33"/>
    <p:sldId id="288" r:id="rId34"/>
    <p:sldId id="289" r:id="rId35"/>
    <p:sldId id="285" r:id="rId36"/>
    <p:sldId id="291" r:id="rId37"/>
    <p:sldId id="290" r:id="rId38"/>
    <p:sldId id="293" r:id="rId39"/>
    <p:sldId id="292" r:id="rId40"/>
    <p:sldId id="294" r:id="rId41"/>
    <p:sldId id="295" r:id="rId42"/>
    <p:sldId id="296" r:id="rId43"/>
    <p:sldId id="298" r:id="rId44"/>
    <p:sldId id="297" r:id="rId45"/>
    <p:sldId id="300" r:id="rId46"/>
    <p:sldId id="301" r:id="rId47"/>
    <p:sldId id="299" r:id="rId48"/>
    <p:sldId id="303" r:id="rId49"/>
    <p:sldId id="302" r:id="rId50"/>
    <p:sldId id="304" r:id="rId51"/>
    <p:sldId id="305" r:id="rId52"/>
    <p:sldId id="306" r:id="rId53"/>
    <p:sldId id="307" r:id="rId54"/>
    <p:sldId id="308" r:id="rId55"/>
    <p:sldId id="310" r:id="rId56"/>
    <p:sldId id="309" r:id="rId57"/>
    <p:sldId id="312" r:id="rId58"/>
    <p:sldId id="313" r:id="rId59"/>
    <p:sldId id="311" r:id="rId60"/>
    <p:sldId id="315" r:id="rId61"/>
    <p:sldId id="316" r:id="rId62"/>
    <p:sldId id="314" r:id="rId63"/>
    <p:sldId id="317" r:id="rId64"/>
    <p:sldId id="318" r:id="rId65"/>
    <p:sldId id="319" r:id="rId66"/>
    <p:sldId id="320" r:id="rId67"/>
    <p:sldId id="322" r:id="rId68"/>
    <p:sldId id="329" r:id="rId69"/>
    <p:sldId id="321" r:id="rId70"/>
    <p:sldId id="323" r:id="rId71"/>
    <p:sldId id="324" r:id="rId72"/>
    <p:sldId id="325" r:id="rId73"/>
    <p:sldId id="326" r:id="rId74"/>
    <p:sldId id="327" r:id="rId75"/>
    <p:sldId id="328" r:id="rId76"/>
    <p:sldId id="330" r:id="rId77"/>
    <p:sldId id="331" r:id="rId78"/>
    <p:sldId id="333" r:id="rId79"/>
    <p:sldId id="332" r:id="rId80"/>
    <p:sldId id="334" r:id="rId81"/>
    <p:sldId id="335" r:id="rId82"/>
    <p:sldId id="336" r:id="rId83"/>
    <p:sldId id="338" r:id="rId84"/>
    <p:sldId id="337" r:id="rId85"/>
    <p:sldId id="341" r:id="rId86"/>
    <p:sldId id="340" r:id="rId87"/>
    <p:sldId id="342" r:id="rId88"/>
    <p:sldId id="343" r:id="rId89"/>
    <p:sldId id="344" r:id="rId90"/>
    <p:sldId id="345" r:id="rId91"/>
    <p:sldId id="346" r:id="rId92"/>
    <p:sldId id="347" r:id="rId93"/>
    <p:sldId id="348" r:id="rId94"/>
    <p:sldId id="339" r:id="rId95"/>
    <p:sldId id="349" r:id="rId96"/>
    <p:sldId id="350" r:id="rId97"/>
    <p:sldId id="351" r:id="rId98"/>
    <p:sldId id="352" r:id="rId99"/>
    <p:sldId id="353" r:id="rId100"/>
    <p:sldId id="354" r:id="rId101"/>
    <p:sldId id="355" r:id="rId102"/>
    <p:sldId id="356" r:id="rId103"/>
    <p:sldId id="357" r:id="rId104"/>
    <p:sldId id="358" r:id="rId105"/>
    <p:sldId id="359" r:id="rId106"/>
    <p:sldId id="361" r:id="rId107"/>
    <p:sldId id="360" r:id="rId108"/>
    <p:sldId id="362" r:id="rId109"/>
    <p:sldId id="363" r:id="rId110"/>
    <p:sldId id="365" r:id="rId111"/>
    <p:sldId id="366" r:id="rId112"/>
    <p:sldId id="364" r:id="rId113"/>
    <p:sldId id="367" r:id="rId114"/>
    <p:sldId id="369" r:id="rId115"/>
    <p:sldId id="368" r:id="rId116"/>
    <p:sldId id="371" r:id="rId117"/>
    <p:sldId id="372" r:id="rId118"/>
    <p:sldId id="370" r:id="rId119"/>
    <p:sldId id="373" r:id="rId120"/>
    <p:sldId id="376" r:id="rId121"/>
    <p:sldId id="374" r:id="rId122"/>
    <p:sldId id="375" r:id="rId123"/>
    <p:sldId id="377" r:id="rId124"/>
    <p:sldId id="379" r:id="rId125"/>
    <p:sldId id="378" r:id="rId126"/>
    <p:sldId id="381" r:id="rId127"/>
    <p:sldId id="380" r:id="rId128"/>
    <p:sldId id="382" r:id="rId129"/>
    <p:sldId id="383" r:id="rId130"/>
    <p:sldId id="384" r:id="rId131"/>
    <p:sldId id="386" r:id="rId132"/>
    <p:sldId id="385" r:id="rId133"/>
    <p:sldId id="388" r:id="rId134"/>
    <p:sldId id="389" r:id="rId135"/>
    <p:sldId id="387" r:id="rId136"/>
    <p:sldId id="391" r:id="rId137"/>
    <p:sldId id="390" r:id="rId138"/>
    <p:sldId id="393" r:id="rId139"/>
    <p:sldId id="392" r:id="rId140"/>
    <p:sldId id="394" r:id="rId141"/>
    <p:sldId id="396" r:id="rId142"/>
    <p:sldId id="395" r:id="rId143"/>
    <p:sldId id="398" r:id="rId144"/>
    <p:sldId id="399" r:id="rId145"/>
    <p:sldId id="400" r:id="rId146"/>
    <p:sldId id="397" r:id="rId147"/>
    <p:sldId id="401" r:id="rId148"/>
    <p:sldId id="403" r:id="rId149"/>
    <p:sldId id="404" r:id="rId150"/>
    <p:sldId id="405" r:id="rId151"/>
    <p:sldId id="406" r:id="rId152"/>
    <p:sldId id="402" r:id="rId153"/>
    <p:sldId id="407" r:id="rId154"/>
    <p:sldId id="409" r:id="rId155"/>
    <p:sldId id="410" r:id="rId156"/>
    <p:sldId id="411" r:id="rId157"/>
    <p:sldId id="412" r:id="rId158"/>
    <p:sldId id="413" r:id="rId159"/>
    <p:sldId id="414" r:id="rId160"/>
    <p:sldId id="415" r:id="rId161"/>
    <p:sldId id="408" r:id="rId1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9EE9A44A-6A29-40EC-B69B-24D926C1BCF4}" type="datetimeFigureOut">
              <a:rPr lang="ru-RU" smtClean="0"/>
              <a:t>28.02.2024</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147783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E9A44A-6A29-40EC-B69B-24D926C1BCF4}"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2352369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E9A44A-6A29-40EC-B69B-24D926C1BCF4}"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1646272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E9A44A-6A29-40EC-B69B-24D926C1BCF4}"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96CF51-B127-464D-9A50-DD1E3986ECD3}"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98837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E9A44A-6A29-40EC-B69B-24D926C1BCF4}"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360921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9EE9A44A-6A29-40EC-B69B-24D926C1BCF4}" type="datetimeFigureOut">
              <a:rPr lang="ru-RU" smtClean="0"/>
              <a:t>28.02.2024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321170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9EE9A44A-6A29-40EC-B69B-24D926C1BCF4}" type="datetimeFigureOut">
              <a:rPr lang="ru-RU" smtClean="0"/>
              <a:t>28.02.2024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789406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EE9A44A-6A29-40EC-B69B-24D926C1BCF4}"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252388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EE9A44A-6A29-40EC-B69B-24D926C1BCF4}"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208919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EE9A44A-6A29-40EC-B69B-24D926C1BCF4}"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381602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EE9A44A-6A29-40EC-B69B-24D926C1BCF4}"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142002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EE9A44A-6A29-40EC-B69B-24D926C1BCF4}"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298742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EE9A44A-6A29-40EC-B69B-24D926C1BCF4}" type="datetimeFigureOut">
              <a:rPr lang="ru-RU" smtClean="0"/>
              <a:t>28.02.2024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328725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EE9A44A-6A29-40EC-B69B-24D926C1BCF4}" type="datetimeFigureOut">
              <a:rPr lang="ru-RU" smtClean="0"/>
              <a:t>28.02.2024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4020059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A44A-6A29-40EC-B69B-24D926C1BCF4}" type="datetimeFigureOut">
              <a:rPr lang="ru-RU" smtClean="0"/>
              <a:t>28.02.2024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28427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E9A44A-6A29-40EC-B69B-24D926C1BCF4}"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182348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EE9A44A-6A29-40EC-B69B-24D926C1BCF4}"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96CF51-B127-464D-9A50-DD1E3986ECD3}" type="slidenum">
              <a:rPr lang="ru-RU" smtClean="0"/>
              <a:t>‹#›</a:t>
            </a:fld>
            <a:endParaRPr lang="ru-RU"/>
          </a:p>
        </p:txBody>
      </p:sp>
    </p:spTree>
    <p:extLst>
      <p:ext uri="{BB962C8B-B14F-4D97-AF65-F5344CB8AC3E}">
        <p14:creationId xmlns:p14="http://schemas.microsoft.com/office/powerpoint/2010/main" val="238411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EE9A44A-6A29-40EC-B69B-24D926C1BCF4}" type="datetimeFigureOut">
              <a:rPr lang="ru-RU" smtClean="0"/>
              <a:t>28.02.2024</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C96CF51-B127-464D-9A50-DD1E3986ECD3}" type="slidenum">
              <a:rPr lang="ru-RU" smtClean="0"/>
              <a:t>‹#›</a:t>
            </a:fld>
            <a:endParaRPr lang="ru-RU"/>
          </a:p>
        </p:txBody>
      </p:sp>
    </p:spTree>
    <p:extLst>
      <p:ext uri="{BB962C8B-B14F-4D97-AF65-F5344CB8AC3E}">
        <p14:creationId xmlns:p14="http://schemas.microsoft.com/office/powerpoint/2010/main" val="38899396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692727"/>
          </a:xfrm>
        </p:spPr>
        <p:txBody>
          <a:bodyPr/>
          <a:lstStyle/>
          <a:p>
            <a:pPr algn="ctr"/>
            <a:r>
              <a:rPr lang="uk-UA" b="1" dirty="0">
                <a:solidFill>
                  <a:srgbClr val="FFFF00"/>
                </a:solidFill>
                <a:highlight>
                  <a:srgbClr val="800000"/>
                </a:highlight>
              </a:rPr>
              <a:t>Лекція 2</a:t>
            </a:r>
            <a:r>
              <a:rPr lang="uk-UA" b="1" dirty="0">
                <a:solidFill>
                  <a:srgbClr val="FFFF00"/>
                </a:solidFill>
                <a:highlight>
                  <a:srgbClr val="FF0000"/>
                </a:highlight>
              </a:rPr>
              <a:t>. Середньовічні сценарії об’єднання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591126"/>
            <a:ext cx="12192000" cy="6266873"/>
          </a:xfrm>
        </p:spPr>
        <p:txBody>
          <a:bodyPr>
            <a:normAutofit/>
          </a:bodyPr>
          <a:lstStyle/>
          <a:p>
            <a:pPr indent="450215" algn="ctr">
              <a:lnSpc>
                <a:spcPct val="107000"/>
              </a:lnSpc>
              <a:spcAft>
                <a:spcPts val="800"/>
              </a:spcAft>
            </a:pPr>
            <a:r>
              <a:rPr lang="uk-UA" sz="3200" b="1" dirty="0">
                <a:solidFill>
                  <a:srgbClr val="FFFF00"/>
                </a:solidFill>
                <a:effectLst/>
                <a:highlight>
                  <a:srgbClr val="000080"/>
                </a:highlight>
                <a:latin typeface="Times New Roman" panose="02020603050405020304" pitchFamily="18" charset="0"/>
                <a:ea typeface="Times New Roman" panose="02020603050405020304" pitchFamily="18" charset="0"/>
                <a:cs typeface="Times New Roman" panose="02020603050405020304" pitchFamily="18" charset="0"/>
              </a:rPr>
              <a:t>Питання для обговорення:</a:t>
            </a:r>
            <a:endParaRPr lang="ru-RU" sz="3200" dirty="0">
              <a:solidFill>
                <a:srgbClr val="FFFF00"/>
              </a:solidFill>
              <a:effectLst/>
              <a:highlight>
                <a:srgbClr val="000080"/>
              </a:highligh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Середньовічні теорії об’єднання Європи</a:t>
            </a:r>
            <a:r>
              <a:rPr lang="uk-UA" b="1"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Визначальна роль християнської релігії й церкви в усіх галузях суспільного й культурного життя. Утворення папської держави у VIII ст.</a:t>
            </a:r>
            <a:r>
              <a:rPr lang="en-US" b="1"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Теорія </a:t>
            </a:r>
            <a:r>
              <a:rPr lang="uk-UA" sz="2400" b="1" dirty="0" err="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нео</a:t>
            </a: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-середньовічного Європейського Союзу Я. </a:t>
            </a:r>
            <a:r>
              <a:rPr lang="uk-UA" sz="2400" b="1" dirty="0" err="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Зеолонки</a:t>
            </a: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buFont typeface="+mj-lt"/>
              <a:buAutoNum type="arabicPeriod"/>
            </a:pP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a:t>
            </a:r>
            <a:endParaRPr lang="ru-RU" sz="18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Провал хрестоносного руху наприкінці XIII ст. Згасання популярності глобальної ідеї Європи як християнського світу. Пацифізм XIII століття: націоналізм П’єра </a:t>
            </a:r>
            <a:r>
              <a:rPr lang="uk-UA" sz="2400" b="1" dirty="0" err="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Дюбуа</a:t>
            </a: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та гуманізм Данте. Італійського поет Данте Аліг’єрі і його трактат «Монархія». </a:t>
            </a:r>
            <a:r>
              <a:rPr lang="uk-UA" sz="2400" b="1" dirty="0" err="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Філософсько</a:t>
            </a: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-політична утопія Данте. Від секуляризації до європейської цивілізації: І. </a:t>
            </a:r>
            <a:r>
              <a:rPr lang="uk-UA" sz="2400" b="1" dirty="0" err="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Подебрад</a:t>
            </a: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та Е-С. </a:t>
            </a:r>
            <a:r>
              <a:rPr lang="uk-UA" sz="2400" b="1" dirty="0" err="1">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Пікколоміні</a:t>
            </a:r>
            <a:r>
              <a:rPr lang="uk-UA" sz="24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64049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2800" b="1" dirty="0">
                <a:solidFill>
                  <a:srgbClr val="FFFF00"/>
                </a:solidFill>
                <a:highlight>
                  <a:srgbClr val="000080"/>
                </a:highlight>
              </a:rPr>
              <a:t>Як і свого часу Костянтин Великий, Федосій виданим едиктом, відомим також як </a:t>
            </a:r>
            <a:r>
              <a:rPr lang="uk-UA" sz="2800" b="1" dirty="0" err="1">
                <a:solidFill>
                  <a:srgbClr val="FFFF00"/>
                </a:solidFill>
                <a:highlight>
                  <a:srgbClr val="000080"/>
                </a:highlight>
              </a:rPr>
              <a:t>Солунський</a:t>
            </a:r>
            <a:r>
              <a:rPr lang="uk-UA" sz="2800" b="1" dirty="0">
                <a:solidFill>
                  <a:srgbClr val="FFFF00"/>
                </a:solidFill>
                <a:highlight>
                  <a:srgbClr val="000080"/>
                </a:highlight>
              </a:rPr>
              <a:t> (</a:t>
            </a:r>
            <a:r>
              <a:rPr lang="uk-UA" sz="2800" b="1" dirty="0" err="1">
                <a:solidFill>
                  <a:srgbClr val="FFFF00"/>
                </a:solidFill>
                <a:highlight>
                  <a:srgbClr val="FF00FF"/>
                </a:highlight>
              </a:rPr>
              <a:t>Солун</a:t>
            </a:r>
            <a:r>
              <a:rPr lang="uk-UA" sz="2800" b="1" dirty="0">
                <a:solidFill>
                  <a:srgbClr val="FFFF00"/>
                </a:solidFill>
                <a:highlight>
                  <a:srgbClr val="FF00FF"/>
                </a:highlight>
              </a:rPr>
              <a:t> — болгарський варіант назви міста Салоніки</a:t>
            </a:r>
            <a:r>
              <a:rPr lang="uk-UA" sz="2800" b="1" dirty="0">
                <a:solidFill>
                  <a:srgbClr val="FFFF00"/>
                </a:solidFill>
                <a:highlight>
                  <a:srgbClr val="000080"/>
                </a:highlight>
              </a:rPr>
              <a:t>), </a:t>
            </a:r>
            <a:r>
              <a:rPr lang="uk-UA" sz="2800" b="1" u="sng" dirty="0">
                <a:solidFill>
                  <a:srgbClr val="FFFF00"/>
                </a:solidFill>
                <a:highlight>
                  <a:srgbClr val="800000"/>
                </a:highlight>
              </a:rPr>
              <a:t>присвоїв собі право бути суддею в справах Церкви, якій з власних міркувань дав символ віри, визначений ним особисто як єдино вірний, хоча подібні дії входили до компетенції церковного управління, а не державної влади</a:t>
            </a:r>
            <a:r>
              <a:rPr lang="uk-UA" sz="2800" b="1" dirty="0">
                <a:solidFill>
                  <a:srgbClr val="FFFF00"/>
                </a:solidFill>
                <a:highlight>
                  <a:srgbClr val="000080"/>
                </a:highlight>
              </a:rPr>
              <a:t>. </a:t>
            </a:r>
          </a:p>
          <a:p>
            <a:pPr algn="just"/>
            <a:r>
              <a:rPr lang="uk-UA" sz="2800" b="1" dirty="0">
                <a:solidFill>
                  <a:srgbClr val="FFFF00"/>
                </a:solidFill>
                <a:highlight>
                  <a:srgbClr val="000080"/>
                </a:highlight>
              </a:rPr>
              <a:t>Тим самим </a:t>
            </a:r>
            <a:r>
              <a:rPr lang="uk-UA" sz="2800" b="1" dirty="0">
                <a:solidFill>
                  <a:srgbClr val="FFFF00"/>
                </a:solidFill>
                <a:highlight>
                  <a:srgbClr val="008080"/>
                </a:highlight>
              </a:rPr>
              <a:t>він покінчив з незалежністю Церкви від держави, перетворивши християнську релігію на державну, а саме християнство — на ключовий фактор реалізації державної політики як її розуміє правитель</a:t>
            </a:r>
            <a:r>
              <a:rPr lang="uk-UA" sz="2800" b="1" dirty="0">
                <a:solidFill>
                  <a:srgbClr val="FFFF00"/>
                </a:solidFill>
                <a:highlight>
                  <a:srgbClr val="000080"/>
                </a:highlight>
              </a:rPr>
              <a:t>. Це стало поворотним пунктом в історії християнства, який відкрив еру пристосування завдань Церкви до задач і цілей держави.</a:t>
            </a:r>
          </a:p>
        </p:txBody>
      </p:sp>
    </p:spTree>
    <p:extLst>
      <p:ext uri="{BB962C8B-B14F-4D97-AF65-F5344CB8AC3E}">
        <p14:creationId xmlns:p14="http://schemas.microsoft.com/office/powerpoint/2010/main" val="42918825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Autofit/>
          </a:bodyPr>
          <a:lstStyle/>
          <a:p>
            <a:pPr marL="0" indent="0" algn="just">
              <a:buNone/>
            </a:pPr>
            <a:r>
              <a:rPr lang="uk-UA" sz="3400" b="1" dirty="0">
                <a:solidFill>
                  <a:srgbClr val="FFFF00"/>
                </a:solidFill>
                <a:highlight>
                  <a:srgbClr val="800000"/>
                </a:highlight>
              </a:rPr>
              <a:t>У своєму проекті «</a:t>
            </a:r>
            <a:r>
              <a:rPr lang="en-US" sz="3400" b="1" dirty="0">
                <a:solidFill>
                  <a:srgbClr val="FFFF00"/>
                </a:solidFill>
                <a:highlight>
                  <a:srgbClr val="800000"/>
                </a:highlight>
              </a:rPr>
              <a:t>De </a:t>
            </a:r>
            <a:r>
              <a:rPr lang="en-US" sz="3400" b="1" dirty="0" err="1">
                <a:solidFill>
                  <a:srgbClr val="FFFF00"/>
                </a:solidFill>
                <a:highlight>
                  <a:srgbClr val="800000"/>
                </a:highlight>
              </a:rPr>
              <a:t>Recuperatione</a:t>
            </a:r>
            <a:r>
              <a:rPr lang="en-US" sz="3400" b="1" dirty="0">
                <a:solidFill>
                  <a:srgbClr val="FFFF00"/>
                </a:solidFill>
                <a:highlight>
                  <a:srgbClr val="800000"/>
                </a:highlight>
              </a:rPr>
              <a:t>» </a:t>
            </a:r>
            <a:r>
              <a:rPr lang="uk-UA" sz="3400" b="1" dirty="0">
                <a:solidFill>
                  <a:srgbClr val="FFFF00"/>
                </a:solidFill>
                <a:highlight>
                  <a:srgbClr val="800000"/>
                </a:highlight>
              </a:rPr>
              <a:t>він пропонує </a:t>
            </a:r>
            <a:r>
              <a:rPr lang="uk-UA" sz="3400" b="1" i="1" dirty="0">
                <a:solidFill>
                  <a:srgbClr val="FFFF00"/>
                </a:solidFill>
                <a:highlight>
                  <a:srgbClr val="0000FF"/>
                </a:highlight>
              </a:rPr>
              <a:t>проєкт європейської конфедеративної унії «Християнської республіки» зі спільною інституцією – асамблеєю</a:t>
            </a:r>
            <a:r>
              <a:rPr lang="uk-UA" sz="3400" b="1" dirty="0">
                <a:solidFill>
                  <a:srgbClr val="FFFF00"/>
                </a:solidFill>
                <a:highlight>
                  <a:srgbClr val="800000"/>
                </a:highlight>
              </a:rPr>
              <a:t>. Це був грандіозний і дещо фантастичний план хрестового походу; </a:t>
            </a:r>
            <a:r>
              <a:rPr lang="uk-UA" sz="3400" b="1" dirty="0">
                <a:solidFill>
                  <a:srgbClr val="FFFF00"/>
                </a:solidFill>
                <a:highlight>
                  <a:srgbClr val="FF0000"/>
                </a:highlight>
              </a:rPr>
              <a:t>світового панування Франції</a:t>
            </a:r>
            <a:r>
              <a:rPr lang="uk-UA" sz="3400" b="1" dirty="0">
                <a:solidFill>
                  <a:srgbClr val="FFFF00"/>
                </a:solidFill>
                <a:highlight>
                  <a:srgbClr val="800000"/>
                </a:highlight>
              </a:rPr>
              <a:t>. Проте найбільш важливою умовою для будь-кого спільного загальноєвропейського походу до Святої землі мав стати </a:t>
            </a:r>
            <a:r>
              <a:rPr lang="uk-UA" sz="3400" b="1" dirty="0">
                <a:solidFill>
                  <a:srgbClr val="FFFF00"/>
                </a:solidFill>
                <a:highlight>
                  <a:srgbClr val="008080"/>
                </a:highlight>
              </a:rPr>
              <a:t>мир між християнськими правителями, принаймні між тими, які визнають владу Папи Римського.</a:t>
            </a:r>
            <a:r>
              <a:rPr lang="uk-UA" sz="3400" b="1" dirty="0">
                <a:solidFill>
                  <a:srgbClr val="FFFF00"/>
                </a:solidFill>
                <a:highlight>
                  <a:srgbClr val="800000"/>
                </a:highlight>
              </a:rPr>
              <a:t> </a:t>
            </a:r>
          </a:p>
        </p:txBody>
      </p:sp>
    </p:spTree>
    <p:extLst>
      <p:ext uri="{BB962C8B-B14F-4D97-AF65-F5344CB8AC3E}">
        <p14:creationId xmlns:p14="http://schemas.microsoft.com/office/powerpoint/2010/main" val="1519082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54545"/>
            <a:ext cx="12192000" cy="5703455"/>
          </a:xfrm>
        </p:spPr>
        <p:txBody>
          <a:bodyPr>
            <a:noAutofit/>
          </a:bodyPr>
          <a:lstStyle/>
          <a:p>
            <a:pPr marL="0" indent="0" algn="just">
              <a:buNone/>
            </a:pPr>
            <a:r>
              <a:rPr lang="uk-UA" sz="3000" b="1" dirty="0">
                <a:solidFill>
                  <a:srgbClr val="FFFF00"/>
                </a:solidFill>
                <a:highlight>
                  <a:srgbClr val="008080"/>
                </a:highlight>
              </a:rPr>
              <a:t>Гарантом миру виступало </a:t>
            </a:r>
            <a:r>
              <a:rPr lang="uk-UA" sz="3000" b="1" dirty="0">
                <a:solidFill>
                  <a:srgbClr val="FFFF00"/>
                </a:solidFill>
                <a:highlight>
                  <a:srgbClr val="FF0000"/>
                </a:highlight>
              </a:rPr>
              <a:t>спільне політичне Європейське об’єднання</a:t>
            </a:r>
            <a:r>
              <a:rPr lang="uk-UA" sz="3000" b="1" dirty="0">
                <a:solidFill>
                  <a:srgbClr val="FFFF00"/>
                </a:solidFill>
                <a:highlight>
                  <a:srgbClr val="008080"/>
                </a:highlight>
              </a:rPr>
              <a:t>, до складу якого увійшли б </a:t>
            </a:r>
            <a:r>
              <a:rPr lang="uk-UA" sz="3000" b="1" dirty="0">
                <a:solidFill>
                  <a:srgbClr val="FFFF00"/>
                </a:solidFill>
                <a:highlight>
                  <a:srgbClr val="800000"/>
                </a:highlight>
              </a:rPr>
              <a:t>усі християнські держави</a:t>
            </a:r>
            <a:r>
              <a:rPr lang="uk-UA" sz="3000" b="1" dirty="0">
                <a:solidFill>
                  <a:srgbClr val="FFFF00"/>
                </a:solidFill>
                <a:highlight>
                  <a:srgbClr val="008080"/>
                </a:highlight>
              </a:rPr>
              <a:t> (включаючи й Візантію). </a:t>
            </a:r>
            <a:r>
              <a:rPr lang="uk-UA" sz="3000" b="1" dirty="0">
                <a:solidFill>
                  <a:srgbClr val="FFFF00"/>
                </a:solidFill>
                <a:highlight>
                  <a:srgbClr val="0000FF"/>
                </a:highlight>
              </a:rPr>
              <a:t>Провідна роль в об’єднанні відводилася Франції</a:t>
            </a:r>
            <a:r>
              <a:rPr lang="uk-UA" sz="3000" b="1" dirty="0">
                <a:solidFill>
                  <a:srgbClr val="FFFF00"/>
                </a:solidFill>
                <a:highlight>
                  <a:srgbClr val="008080"/>
                </a:highlight>
              </a:rPr>
              <a:t>. </a:t>
            </a:r>
          </a:p>
          <a:p>
            <a:pPr marL="0" indent="0" algn="just">
              <a:buNone/>
            </a:pPr>
            <a:r>
              <a:rPr lang="uk-UA" sz="3000" b="1" dirty="0">
                <a:solidFill>
                  <a:srgbClr val="FFFF00"/>
                </a:solidFill>
                <a:highlight>
                  <a:srgbClr val="008080"/>
                </a:highlight>
              </a:rPr>
              <a:t>Для вирішення суперечок між його учасниками та попередження загрози переростання цих спорів у збройні конфлікти, мав бути створений європейський третейський суд у складі трьох світських і трьох духовних арбітрів. Порушники миру мали бути покарані  штрафом або конфіскацією володінь. Витрати мали нести сторони, втягнуті у тяжбу. Апеляційною інстанцією пропонувалося зробити Папу Римського.</a:t>
            </a:r>
          </a:p>
        </p:txBody>
      </p:sp>
    </p:spTree>
    <p:extLst>
      <p:ext uri="{BB962C8B-B14F-4D97-AF65-F5344CB8AC3E}">
        <p14:creationId xmlns:p14="http://schemas.microsoft.com/office/powerpoint/2010/main" val="28735829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2800" b="1" dirty="0">
                <a:solidFill>
                  <a:srgbClr val="FFFF00"/>
                </a:solidFill>
              </a:rPr>
              <a:t>Відродження Святої землі він вбачав можливим, якщо величезна кількість людей буквально заполонить територію, по якій ходив Ісус, оскільки «країни не можуть бути захоплені ані </a:t>
            </a:r>
            <a:r>
              <a:rPr lang="uk-UA" sz="2800" b="1" dirty="0" err="1">
                <a:solidFill>
                  <a:srgbClr val="FFFF00"/>
                </a:solidFill>
              </a:rPr>
              <a:t>втримані</a:t>
            </a:r>
            <a:r>
              <a:rPr lang="uk-UA" sz="2800" b="1" dirty="0">
                <a:solidFill>
                  <a:srgbClr val="FFFF00"/>
                </a:solidFill>
              </a:rPr>
              <a:t> після захоплення інакше як великою чисельністю». </a:t>
            </a:r>
          </a:p>
          <a:p>
            <a:pPr marL="0" indent="0" algn="just">
              <a:buNone/>
            </a:pPr>
            <a:r>
              <a:rPr lang="uk-UA" sz="2800" b="1" dirty="0">
                <a:solidFill>
                  <a:srgbClr val="FFFF00"/>
                </a:solidFill>
              </a:rPr>
              <a:t>Втім, переселення великих мас людей є проблемою, оскільки вони не зможуть використати морські шляхи за відсутності достатньої кількості кораблів та відсутності портів, де могла б висадитися велика кількість людей, та й воїни часто виснажені після морських подорожей. Він пропонував комбінувати морські шляхи із сухопутними: французи, англійці й італійці можуть обрати пересування морем, позаяк німці, угорці й греки – подорожувати суходолом.</a:t>
            </a:r>
          </a:p>
        </p:txBody>
      </p:sp>
    </p:spTree>
    <p:extLst>
      <p:ext uri="{BB962C8B-B14F-4D97-AF65-F5344CB8AC3E}">
        <p14:creationId xmlns:p14="http://schemas.microsoft.com/office/powerpoint/2010/main" val="22180705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200" b="1" dirty="0">
                <a:solidFill>
                  <a:srgbClr val="FFFF00"/>
                </a:solidFill>
                <a:highlight>
                  <a:srgbClr val="0000FF"/>
                </a:highlight>
              </a:rPr>
              <a:t>З кого мала б складатись ця навала завойовників – за П. </a:t>
            </a:r>
            <a:r>
              <a:rPr lang="uk-UA" sz="3200" b="1" dirty="0" err="1">
                <a:solidFill>
                  <a:srgbClr val="FFFF00"/>
                </a:solidFill>
                <a:highlight>
                  <a:srgbClr val="0000FF"/>
                </a:highlight>
              </a:rPr>
              <a:t>Дюбуа</a:t>
            </a:r>
            <a:r>
              <a:rPr lang="uk-UA" sz="3200" b="1" dirty="0">
                <a:solidFill>
                  <a:srgbClr val="FFFF00"/>
                </a:solidFill>
                <a:highlight>
                  <a:srgbClr val="0000FF"/>
                </a:highlight>
              </a:rPr>
              <a:t> це були б чоловіки й жінки різних соціальних категорій. Він також запропонував застосовувати візуальні та аудіо-засоби впливу задля заохочення мобілізації: відправляти посланців із барабанами та іншими інструментами, піснями та веселими банерами, щоби знайти відгук у серцях і наполегливо надихати їх відправлятись морем чи суходолом у належних обладунках. Завданням для цієї маси людей ставилося спорудження фортець і заснування міст.</a:t>
            </a:r>
          </a:p>
        </p:txBody>
      </p:sp>
    </p:spTree>
    <p:extLst>
      <p:ext uri="{BB962C8B-B14F-4D97-AF65-F5344CB8AC3E}">
        <p14:creationId xmlns:p14="http://schemas.microsoft.com/office/powerpoint/2010/main" val="2124222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2800" b="1" dirty="0">
                <a:solidFill>
                  <a:srgbClr val="FFFF00"/>
                </a:solidFill>
                <a:highlight>
                  <a:srgbClr val="0000FF"/>
                </a:highlight>
              </a:rPr>
              <a:t>Також значну цивілізаційну роль у колонізації Сходу він відводив жінкам, які могли б стати лікарками та фармацевтами. Усі дівчата і жінки, так само як і чоловіки, мали пройти відповідну ступеневу підготовку: спочатку вивчати латину, потім логіку й хоча б одну іноземну мову, основи природничих наук і насамкінець хірургію й медицину. </a:t>
            </a:r>
          </a:p>
          <a:p>
            <a:pPr marL="0" indent="0" algn="just">
              <a:buNone/>
            </a:pPr>
            <a:r>
              <a:rPr lang="uk-UA" sz="2800" b="1" dirty="0">
                <a:solidFill>
                  <a:srgbClr val="FFFF00"/>
                </a:solidFill>
                <a:highlight>
                  <a:srgbClr val="0000FF"/>
                </a:highlight>
              </a:rPr>
              <a:t>У родинних стосунках жінки також мали виконувати певну функцію теологів у змішаних </a:t>
            </a:r>
            <a:r>
              <a:rPr lang="uk-UA" sz="2800" b="1" dirty="0" err="1">
                <a:solidFill>
                  <a:srgbClr val="FFFF00"/>
                </a:solidFill>
                <a:highlight>
                  <a:srgbClr val="0000FF"/>
                </a:highlight>
              </a:rPr>
              <a:t>арабо</a:t>
            </a:r>
            <a:r>
              <a:rPr lang="uk-UA" sz="2800" b="1" dirty="0">
                <a:solidFill>
                  <a:srgbClr val="FFFF00"/>
                </a:solidFill>
                <a:highlight>
                  <a:srgbClr val="0000FF"/>
                </a:highlight>
              </a:rPr>
              <a:t>-християнських сім’ях, народжуючи й навертаючи у християнство своїх дітей. Молодим дівчатам навіть пропонувалося пройти спеціальну підготовку задля уміння стисло й переконливо відтворювати основи християнського віровчення.</a:t>
            </a:r>
          </a:p>
          <a:p>
            <a:pPr marL="0" indent="0" algn="just">
              <a:buNone/>
            </a:pPr>
            <a:endParaRPr lang="uk-UA" dirty="0"/>
          </a:p>
        </p:txBody>
      </p:sp>
    </p:spTree>
    <p:extLst>
      <p:ext uri="{BB962C8B-B14F-4D97-AF65-F5344CB8AC3E}">
        <p14:creationId xmlns:p14="http://schemas.microsoft.com/office/powerpoint/2010/main" val="13311328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2800" b="1" dirty="0">
                <a:solidFill>
                  <a:srgbClr val="FFFF00"/>
                </a:solidFill>
                <a:highlight>
                  <a:srgbClr val="0000FF"/>
                </a:highlight>
              </a:rPr>
              <a:t>Отже, проект П. </a:t>
            </a:r>
            <a:r>
              <a:rPr lang="uk-UA" sz="2800" b="1" dirty="0" err="1">
                <a:solidFill>
                  <a:srgbClr val="FFFF00"/>
                </a:solidFill>
                <a:highlight>
                  <a:srgbClr val="0000FF"/>
                </a:highlight>
              </a:rPr>
              <a:t>Дюбуа</a:t>
            </a:r>
            <a:r>
              <a:rPr lang="uk-UA" sz="2800" b="1" dirty="0">
                <a:solidFill>
                  <a:srgbClr val="FFFF00"/>
                </a:solidFill>
                <a:highlight>
                  <a:srgbClr val="0000FF"/>
                </a:highlight>
              </a:rPr>
              <a:t> містив конкретні методи досягнення миру й безпеки. Його поява була зумовлена тогочасною військовою необхідністю забезпечення єдності європейських держав у період хрестових походів. </a:t>
            </a:r>
            <a:r>
              <a:rPr lang="uk-UA" sz="2800" b="1" dirty="0">
                <a:solidFill>
                  <a:srgbClr val="FFFF00"/>
                </a:solidFill>
                <a:highlight>
                  <a:srgbClr val="800000"/>
                </a:highlight>
              </a:rPr>
              <a:t>Ідея підтримання миру шляхом колективних дій та створення наднаціональних органів управління згодом була розвинена й доповнена іншими представниками політичної думки. </a:t>
            </a:r>
          </a:p>
          <a:p>
            <a:pPr marL="0" indent="0" algn="just">
              <a:buNone/>
            </a:pPr>
            <a:r>
              <a:rPr lang="uk-UA" sz="2800" b="1" dirty="0">
                <a:solidFill>
                  <a:srgbClr val="FFFF00"/>
                </a:solidFill>
                <a:highlight>
                  <a:srgbClr val="800000"/>
                </a:highlight>
              </a:rPr>
              <a:t>У новій європейській реальності ідея спільного християнського світу поступово втрачала свою теократичну або релігійну компоненту.</a:t>
            </a:r>
            <a:r>
              <a:rPr lang="uk-UA" sz="2800" b="1" dirty="0">
                <a:solidFill>
                  <a:srgbClr val="FFFF00"/>
                </a:solidFill>
                <a:highlight>
                  <a:srgbClr val="0000FF"/>
                </a:highlight>
              </a:rPr>
              <a:t> Проте покладений в основу християнського віровчення моральний універсалізм зберігав свій об’єднавчий потенціал, трансформуючись у гуманізм та пацифізм.</a:t>
            </a:r>
          </a:p>
          <a:p>
            <a:pPr marL="0" indent="0" algn="just">
              <a:buNone/>
            </a:pPr>
            <a:endParaRPr lang="uk-UA" dirty="0"/>
          </a:p>
        </p:txBody>
      </p:sp>
    </p:spTree>
    <p:extLst>
      <p:ext uri="{BB962C8B-B14F-4D97-AF65-F5344CB8AC3E}">
        <p14:creationId xmlns:p14="http://schemas.microsoft.com/office/powerpoint/2010/main" val="8529688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8327594" cy="5611090"/>
          </a:xfrm>
        </p:spPr>
        <p:txBody>
          <a:bodyPr>
            <a:normAutofit/>
          </a:bodyPr>
          <a:lstStyle/>
          <a:p>
            <a:pPr marL="0" indent="0" algn="just">
              <a:buNone/>
            </a:pPr>
            <a:r>
              <a:rPr lang="uk-UA" sz="3600" b="1" dirty="0">
                <a:solidFill>
                  <a:srgbClr val="FFFF00"/>
                </a:solidFill>
                <a:highlight>
                  <a:srgbClr val="800000"/>
                </a:highlight>
              </a:rPr>
              <a:t>Ідея миру як вищої самодостатньої цінності європейського суспільства вперше знайшла чітке вираження у творах видатного італійського поета Данте Аліг’єрі (1265–1321). У трактаті «Монархія» (1313 р.) він висловився за універсальну світську монархію, яка виступала б гарантом миру в Європі. </a:t>
            </a:r>
          </a:p>
        </p:txBody>
      </p:sp>
      <p:pic>
        <p:nvPicPr>
          <p:cNvPr id="4" name="Рисунок 3">
            <a:extLst>
              <a:ext uri="{FF2B5EF4-FFF2-40B4-BE49-F238E27FC236}">
                <a16:creationId xmlns:a16="http://schemas.microsoft.com/office/drawing/2014/main" id="{53AF1484-9C00-30F1-943D-E7A30230614C}"/>
              </a:ext>
            </a:extLst>
          </p:cNvPr>
          <p:cNvPicPr>
            <a:picLocks noChangeAspect="1"/>
          </p:cNvPicPr>
          <p:nvPr/>
        </p:nvPicPr>
        <p:blipFill>
          <a:blip r:embed="rId2"/>
          <a:stretch>
            <a:fillRect/>
          </a:stretch>
        </p:blipFill>
        <p:spPr>
          <a:xfrm>
            <a:off x="8442037" y="1246909"/>
            <a:ext cx="3635520" cy="5515485"/>
          </a:xfrm>
          <a:prstGeom prst="rect">
            <a:avLst/>
          </a:prstGeom>
        </p:spPr>
      </p:pic>
    </p:spTree>
    <p:extLst>
      <p:ext uri="{BB962C8B-B14F-4D97-AF65-F5344CB8AC3E}">
        <p14:creationId xmlns:p14="http://schemas.microsoft.com/office/powerpoint/2010/main" val="41772897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2800" b="1" dirty="0">
                <a:solidFill>
                  <a:srgbClr val="FFFF00"/>
                </a:solidFill>
                <a:highlight>
                  <a:srgbClr val="800000"/>
                </a:highlight>
              </a:rPr>
              <a:t>Початок </a:t>
            </a:r>
            <a:r>
              <a:rPr lang="en-US" sz="2800" b="1" dirty="0">
                <a:solidFill>
                  <a:srgbClr val="FFFF00"/>
                </a:solidFill>
                <a:highlight>
                  <a:srgbClr val="800000"/>
                </a:highlight>
              </a:rPr>
              <a:t>XIV </a:t>
            </a:r>
            <a:r>
              <a:rPr lang="uk-UA" sz="2800" b="1" dirty="0">
                <a:solidFill>
                  <a:srgbClr val="FFFF00"/>
                </a:solidFill>
                <a:highlight>
                  <a:srgbClr val="800000"/>
                </a:highlight>
              </a:rPr>
              <a:t>ст. позначився черговим сплеском боротьби між папським престолом і Священною Римською імперією за панування на Апеннінському півострові. </a:t>
            </a:r>
          </a:p>
          <a:p>
            <a:pPr marL="0" indent="0" algn="just">
              <a:buNone/>
            </a:pPr>
            <a:r>
              <a:rPr lang="uk-UA" sz="2800" b="1" dirty="0">
                <a:solidFill>
                  <a:srgbClr val="FFFF00"/>
                </a:solidFill>
                <a:highlight>
                  <a:srgbClr val="800000"/>
                </a:highlight>
              </a:rPr>
              <a:t>Італійські міста, відчувши певний вакуум влади, запроваджували республіканські форми правління. Флорентійська республіка створила складну систему управління, засновану на упередженні узурпації влади однією особою і досить широкому залученні громадян до формування державних органів. Тому найвідоміший поет доби Середньовіччя вже з 24 років активно долучався до політичного життя Флоренції й заробляв собі на життя як політик і дипломат.</a:t>
            </a:r>
          </a:p>
        </p:txBody>
      </p:sp>
    </p:spTree>
    <p:extLst>
      <p:ext uri="{BB962C8B-B14F-4D97-AF65-F5344CB8AC3E}">
        <p14:creationId xmlns:p14="http://schemas.microsoft.com/office/powerpoint/2010/main" val="1539634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400" b="1" dirty="0">
                <a:solidFill>
                  <a:srgbClr val="FFFF00"/>
                </a:solidFill>
                <a:highlight>
                  <a:srgbClr val="800000"/>
                </a:highlight>
              </a:rPr>
              <a:t>Він належав до партії флорентійських </a:t>
            </a:r>
            <a:r>
              <a:rPr lang="uk-UA" sz="3400" b="1" dirty="0" err="1">
                <a:solidFill>
                  <a:srgbClr val="FFFF00"/>
                </a:solidFill>
                <a:highlight>
                  <a:srgbClr val="800000"/>
                </a:highlight>
              </a:rPr>
              <a:t>ґвельфів</a:t>
            </a:r>
            <a:r>
              <a:rPr lang="uk-UA" sz="3400" b="1" dirty="0">
                <a:solidFill>
                  <a:srgbClr val="FFFF00"/>
                </a:solidFill>
                <a:highlight>
                  <a:srgbClr val="800000"/>
                </a:highlight>
              </a:rPr>
              <a:t> (міських підприємців, які підтримували папу Римського), які 1289 р. здобули перемогу над </a:t>
            </a:r>
            <a:r>
              <a:rPr lang="uk-UA" sz="3400" b="1" dirty="0" err="1">
                <a:solidFill>
                  <a:srgbClr val="FFFF00"/>
                </a:solidFill>
                <a:highlight>
                  <a:srgbClr val="800000"/>
                </a:highlight>
              </a:rPr>
              <a:t>ґіббелінами</a:t>
            </a:r>
            <a:r>
              <a:rPr lang="uk-UA" sz="3400" b="1" dirty="0">
                <a:solidFill>
                  <a:srgbClr val="FFFF00"/>
                </a:solidFill>
                <a:highlight>
                  <a:srgbClr val="800000"/>
                </a:highlight>
              </a:rPr>
              <a:t> (представниками великого феодального землеволодіння, які підтримували імператора).</a:t>
            </a:r>
          </a:p>
          <a:p>
            <a:pPr marL="0" indent="0" algn="just">
              <a:buNone/>
            </a:pPr>
            <a:r>
              <a:rPr lang="uk-UA" sz="3400" b="1" dirty="0">
                <a:solidFill>
                  <a:srgbClr val="FFFF00"/>
                </a:solidFill>
                <a:highlight>
                  <a:srgbClr val="800000"/>
                </a:highlight>
              </a:rPr>
              <a:t> Партія, яка захоплювала владу, формувала уряд, видавала закони й слідкувала за їх виконанням. Відтак Данте, як один із переможців, невдовзі обійняв низку державних посад, був послом і брав участь у раді пріорів до 1300 р.</a:t>
            </a:r>
          </a:p>
        </p:txBody>
      </p:sp>
    </p:spTree>
    <p:extLst>
      <p:ext uri="{BB962C8B-B14F-4D97-AF65-F5344CB8AC3E}">
        <p14:creationId xmlns:p14="http://schemas.microsoft.com/office/powerpoint/2010/main" val="40666770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080655"/>
            <a:ext cx="12192000" cy="5777345"/>
          </a:xfrm>
        </p:spPr>
        <p:txBody>
          <a:bodyPr>
            <a:noAutofit/>
          </a:bodyPr>
          <a:lstStyle/>
          <a:p>
            <a:pPr marL="0" indent="0" algn="just">
              <a:buNone/>
            </a:pPr>
            <a:r>
              <a:rPr lang="uk-UA" sz="2500" b="1" dirty="0">
                <a:solidFill>
                  <a:srgbClr val="FFFF00"/>
                </a:solidFill>
                <a:highlight>
                  <a:srgbClr val="800000"/>
                </a:highlight>
              </a:rPr>
              <a:t>Проте поступово між самими </a:t>
            </a:r>
            <a:r>
              <a:rPr lang="uk-UA" sz="2500" b="1" dirty="0" err="1">
                <a:solidFill>
                  <a:srgbClr val="FFFF00"/>
                </a:solidFill>
                <a:highlight>
                  <a:srgbClr val="800000"/>
                </a:highlight>
              </a:rPr>
              <a:t>ґвельфами</a:t>
            </a:r>
            <a:r>
              <a:rPr lang="uk-UA" sz="2500" b="1" dirty="0">
                <a:solidFill>
                  <a:srgbClr val="FFFF00"/>
                </a:solidFill>
                <a:highlight>
                  <a:srgbClr val="800000"/>
                </a:highlight>
              </a:rPr>
              <a:t> намітився розкол, зростала напруга між поміркованими групами білих </a:t>
            </a:r>
            <a:r>
              <a:rPr lang="uk-UA" sz="2500" b="1" dirty="0" err="1">
                <a:solidFill>
                  <a:srgbClr val="FFFF00"/>
                </a:solidFill>
                <a:highlight>
                  <a:srgbClr val="800000"/>
                </a:highlight>
              </a:rPr>
              <a:t>ґвельфів</a:t>
            </a:r>
            <a:r>
              <a:rPr lang="uk-UA" sz="2500" b="1" dirty="0">
                <a:solidFill>
                  <a:srgbClr val="FFFF00"/>
                </a:solidFill>
                <a:highlight>
                  <a:srgbClr val="800000"/>
                </a:highlight>
              </a:rPr>
              <a:t>, які представляли інтереси верхівки </a:t>
            </a:r>
            <a:r>
              <a:rPr lang="uk-UA" sz="2500" b="1" dirty="0" err="1">
                <a:solidFill>
                  <a:srgbClr val="FFFF00"/>
                </a:solidFill>
                <a:highlight>
                  <a:srgbClr val="800000"/>
                </a:highlight>
              </a:rPr>
              <a:t>торгівельно</a:t>
            </a:r>
            <a:r>
              <a:rPr lang="uk-UA" sz="2500" b="1" dirty="0">
                <a:solidFill>
                  <a:srgbClr val="FFFF00"/>
                </a:solidFill>
                <a:highlight>
                  <a:srgbClr val="800000"/>
                </a:highlight>
              </a:rPr>
              <a:t>-ремісничого прошарку, схильних до примирення з </a:t>
            </a:r>
            <a:r>
              <a:rPr lang="uk-UA" sz="2500" b="1" dirty="0" err="1">
                <a:solidFill>
                  <a:srgbClr val="FFFF00"/>
                </a:solidFill>
                <a:highlight>
                  <a:srgbClr val="800000"/>
                </a:highlight>
              </a:rPr>
              <a:t>ґіббелінами</a:t>
            </a:r>
            <a:r>
              <a:rPr lang="uk-UA" sz="2500" b="1" dirty="0">
                <a:solidFill>
                  <a:srgbClr val="FFFF00"/>
                </a:solidFill>
                <a:highlight>
                  <a:srgbClr val="800000"/>
                </a:highlight>
              </a:rPr>
              <a:t>, та радикалами (чорними </a:t>
            </a:r>
            <a:r>
              <a:rPr lang="uk-UA" sz="2500" b="1" dirty="0" err="1">
                <a:solidFill>
                  <a:srgbClr val="FFFF00"/>
                </a:solidFill>
                <a:highlight>
                  <a:srgbClr val="800000"/>
                </a:highlight>
              </a:rPr>
              <a:t>ґвельфами</a:t>
            </a:r>
            <a:r>
              <a:rPr lang="uk-UA" sz="2500" b="1" dirty="0">
                <a:solidFill>
                  <a:srgbClr val="FFFF00"/>
                </a:solidFill>
                <a:highlight>
                  <a:srgbClr val="800000"/>
                </a:highlight>
              </a:rPr>
              <a:t>), які спиралися на затятих прихильників Папи Римського. Ця боротьба між чорними й білими </a:t>
            </a:r>
            <a:r>
              <a:rPr lang="uk-UA" sz="2500" b="1" dirty="0" err="1">
                <a:solidFill>
                  <a:srgbClr val="FFFF00"/>
                </a:solidFill>
                <a:highlight>
                  <a:srgbClr val="800000"/>
                </a:highlight>
              </a:rPr>
              <a:t>ґвельфами</a:t>
            </a:r>
            <a:r>
              <a:rPr lang="uk-UA" sz="2500" b="1" dirty="0">
                <a:solidFill>
                  <a:srgbClr val="FFFF00"/>
                </a:solidFill>
                <a:highlight>
                  <a:srgbClr val="800000"/>
                </a:highlight>
              </a:rPr>
              <a:t> визначала перебіг флорентійської історії кінця </a:t>
            </a:r>
            <a:r>
              <a:rPr lang="en-US" sz="2500" b="1" dirty="0">
                <a:solidFill>
                  <a:srgbClr val="FFFF00"/>
                </a:solidFill>
                <a:highlight>
                  <a:srgbClr val="800000"/>
                </a:highlight>
              </a:rPr>
              <a:t>XIII – </a:t>
            </a:r>
            <a:r>
              <a:rPr lang="uk-UA" sz="2500" b="1" dirty="0">
                <a:solidFill>
                  <a:srgbClr val="FFFF00"/>
                </a:solidFill>
                <a:highlight>
                  <a:srgbClr val="800000"/>
                </a:highlight>
              </a:rPr>
              <a:t>початку </a:t>
            </a:r>
            <a:r>
              <a:rPr lang="en-US" sz="2500" b="1" dirty="0">
                <a:solidFill>
                  <a:srgbClr val="FFFF00"/>
                </a:solidFill>
                <a:highlight>
                  <a:srgbClr val="800000"/>
                </a:highlight>
              </a:rPr>
              <a:t>XIV </a:t>
            </a:r>
            <a:r>
              <a:rPr lang="uk-UA" sz="2500" b="1" dirty="0">
                <a:solidFill>
                  <a:srgbClr val="FFFF00"/>
                </a:solidFill>
                <a:highlight>
                  <a:srgbClr val="800000"/>
                </a:highlight>
              </a:rPr>
              <a:t>ст. </a:t>
            </a:r>
          </a:p>
          <a:p>
            <a:pPr marL="0" indent="0" algn="just">
              <a:buNone/>
            </a:pPr>
            <a:r>
              <a:rPr lang="uk-UA" sz="2500" b="1" dirty="0">
                <a:solidFill>
                  <a:srgbClr val="FFFF00"/>
                </a:solidFill>
                <a:highlight>
                  <a:srgbClr val="800000"/>
                </a:highlight>
              </a:rPr>
              <a:t>1302 р. після державного перевороту чорних </a:t>
            </a:r>
            <a:r>
              <a:rPr lang="uk-UA" sz="2500" b="1" dirty="0" err="1">
                <a:solidFill>
                  <a:srgbClr val="FFFF00"/>
                </a:solidFill>
                <a:highlight>
                  <a:srgbClr val="800000"/>
                </a:highlight>
              </a:rPr>
              <a:t>ґвельфів</a:t>
            </a:r>
            <a:r>
              <a:rPr lang="uk-UA" sz="2500" b="1" dirty="0">
                <a:solidFill>
                  <a:srgbClr val="FFFF00"/>
                </a:solidFill>
                <a:highlight>
                  <a:srgbClr val="800000"/>
                </a:highlight>
              </a:rPr>
              <a:t> до смертної кари було засуджено 15 вождів білих </a:t>
            </a:r>
            <a:r>
              <a:rPr lang="uk-UA" sz="2500" b="1" dirty="0" err="1">
                <a:solidFill>
                  <a:srgbClr val="FFFF00"/>
                </a:solidFill>
                <a:highlight>
                  <a:srgbClr val="800000"/>
                </a:highlight>
              </a:rPr>
              <a:t>ґвельфів</a:t>
            </a:r>
            <a:r>
              <a:rPr lang="uk-UA" sz="2500" b="1" dirty="0">
                <a:solidFill>
                  <a:srgbClr val="FFFF00"/>
                </a:solidFill>
                <a:highlight>
                  <a:srgbClr val="800000"/>
                </a:highlight>
              </a:rPr>
              <a:t>. З-поміж засуджених був і Данте Аліг’єрі, якого звинуватили у привласненні державних коштів та непокірності Папі. Відтоді Данте перебував у вигнанні, </a:t>
            </a:r>
            <a:r>
              <a:rPr lang="uk-UA" sz="2500" b="1" dirty="0" err="1">
                <a:solidFill>
                  <a:srgbClr val="FFFF00"/>
                </a:solidFill>
                <a:highlight>
                  <a:srgbClr val="800000"/>
                </a:highlight>
              </a:rPr>
              <a:t>поневіряючися</a:t>
            </a:r>
            <a:r>
              <a:rPr lang="uk-UA" sz="2500" b="1" dirty="0">
                <a:solidFill>
                  <a:srgbClr val="FFFF00"/>
                </a:solidFill>
                <a:highlight>
                  <a:srgbClr val="800000"/>
                </a:highlight>
              </a:rPr>
              <a:t> здебільшого містами Північної Італії й мріючи повернутись на батьківщину, яку йому так і не судилось побачити аж до самої смерті у 1321 р.</a:t>
            </a:r>
          </a:p>
        </p:txBody>
      </p:sp>
    </p:spTree>
    <p:extLst>
      <p:ext uri="{BB962C8B-B14F-4D97-AF65-F5344CB8AC3E}">
        <p14:creationId xmlns:p14="http://schemas.microsoft.com/office/powerpoint/2010/main" val="314841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400" b="1" dirty="0">
                <a:highlight>
                  <a:srgbClr val="000080"/>
                </a:highlight>
              </a:rPr>
              <a:t>У </a:t>
            </a:r>
            <a:r>
              <a:rPr lang="uk-UA" sz="3400" b="1" dirty="0">
                <a:highlight>
                  <a:srgbClr val="FF0000"/>
                </a:highlight>
              </a:rPr>
              <a:t>381 р.</a:t>
            </a:r>
            <a:r>
              <a:rPr lang="uk-UA" sz="3400" b="1" dirty="0">
                <a:highlight>
                  <a:srgbClr val="000080"/>
                </a:highlight>
              </a:rPr>
              <a:t> Феодосій скликав у Константинополі собор для вирішення питань віри, який затвердив догмат про походження Святого Духа від Отця, про рівність і </a:t>
            </a:r>
            <a:r>
              <a:rPr lang="uk-UA" sz="3400" b="1" dirty="0" err="1">
                <a:highlight>
                  <a:srgbClr val="000080"/>
                </a:highlight>
              </a:rPr>
              <a:t>єдиносутність</a:t>
            </a:r>
            <a:r>
              <a:rPr lang="uk-UA" sz="3400" b="1" dirty="0">
                <a:highlight>
                  <a:srgbClr val="000080"/>
                </a:highlight>
              </a:rPr>
              <a:t> Бога Духа Святого з іншими сутностями Святої Трійці — Богом Отцем і Богом Сином, доповнив Символ віри в редакції, що отримала назву </a:t>
            </a:r>
            <a:r>
              <a:rPr lang="uk-UA" sz="3400" b="1" i="1" u="sng" dirty="0" err="1">
                <a:highlight>
                  <a:srgbClr val="000080"/>
                </a:highlight>
              </a:rPr>
              <a:t>Нікейсько</a:t>
            </a:r>
            <a:r>
              <a:rPr lang="uk-UA" sz="3400" b="1" i="1" u="sng" dirty="0">
                <a:highlight>
                  <a:srgbClr val="000080"/>
                </a:highlight>
              </a:rPr>
              <a:t>-Царгородська</a:t>
            </a:r>
            <a:r>
              <a:rPr lang="uk-UA" sz="3400" b="1" dirty="0">
                <a:highlight>
                  <a:srgbClr val="000080"/>
                </a:highlight>
              </a:rPr>
              <a:t>, і яка по сьогодні використовується в богослужіннях Православної, Римо-католицької, </a:t>
            </a:r>
            <a:r>
              <a:rPr lang="uk-UA" sz="3400" b="1" dirty="0" err="1">
                <a:highlight>
                  <a:srgbClr val="000080"/>
                </a:highlight>
              </a:rPr>
              <a:t>давньосхідних</a:t>
            </a:r>
            <a:r>
              <a:rPr lang="uk-UA" sz="3400" b="1" dirty="0">
                <a:highlight>
                  <a:srgbClr val="000080"/>
                </a:highlight>
              </a:rPr>
              <a:t>, а також більшості протестантських Церков.</a:t>
            </a:r>
          </a:p>
        </p:txBody>
      </p:sp>
    </p:spTree>
    <p:extLst>
      <p:ext uri="{BB962C8B-B14F-4D97-AF65-F5344CB8AC3E}">
        <p14:creationId xmlns:p14="http://schemas.microsoft.com/office/powerpoint/2010/main" val="41108169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2800" b="1" dirty="0">
                <a:solidFill>
                  <a:srgbClr val="FFFF00"/>
                </a:solidFill>
                <a:highlight>
                  <a:srgbClr val="800000"/>
                </a:highlight>
              </a:rPr>
              <a:t>Перебуваючи за межами рідного міста, Данте написав чимало творів, у тому числі «Божественну комедію», яка принесла йому славу батька літературної італійської мови. </a:t>
            </a:r>
          </a:p>
          <a:p>
            <a:pPr marL="0" indent="0" algn="just">
              <a:buNone/>
            </a:pPr>
            <a:r>
              <a:rPr lang="uk-UA" sz="2800" b="1" dirty="0">
                <a:solidFill>
                  <a:srgbClr val="FFFF00"/>
                </a:solidFill>
                <a:highlight>
                  <a:srgbClr val="800000"/>
                </a:highlight>
              </a:rPr>
              <a:t>Розмірковуючи над ідеальною формою правління, яка поклала би край розбрату на його батьківщині й у всій Європі, Данте у 1312–1313 рр. написав «Монархію» – </a:t>
            </a:r>
            <a:r>
              <a:rPr lang="uk-UA" sz="2800" b="1" dirty="0" err="1">
                <a:solidFill>
                  <a:srgbClr val="FFFF00"/>
                </a:solidFill>
                <a:highlight>
                  <a:srgbClr val="800000"/>
                </a:highlight>
              </a:rPr>
              <a:t>філософсько</a:t>
            </a:r>
            <a:r>
              <a:rPr lang="uk-UA" sz="2800" b="1" dirty="0">
                <a:solidFill>
                  <a:srgbClr val="FFFF00"/>
                </a:solidFill>
                <a:highlight>
                  <a:srgbClr val="800000"/>
                </a:highlight>
              </a:rPr>
              <a:t>-політичну утопію, що базувалася на ідеї уніфікації в рамках </a:t>
            </a:r>
            <a:r>
              <a:rPr lang="uk-UA" sz="2800" b="1" u="sng" dirty="0">
                <a:solidFill>
                  <a:srgbClr val="FFFF00"/>
                </a:solidFill>
                <a:highlight>
                  <a:srgbClr val="FF0000"/>
                </a:highlight>
              </a:rPr>
              <a:t>універсальної європейської імперії</a:t>
            </a:r>
            <a:r>
              <a:rPr lang="uk-UA" sz="2800" b="1" dirty="0">
                <a:solidFill>
                  <a:srgbClr val="FFFF00"/>
                </a:solidFill>
                <a:highlight>
                  <a:srgbClr val="800000"/>
                </a:highlight>
              </a:rPr>
              <a:t>. При цьому особливі сподівання він покладав на германського імператора Генріха </a:t>
            </a:r>
            <a:r>
              <a:rPr lang="en-US" sz="2800" b="1" dirty="0">
                <a:solidFill>
                  <a:srgbClr val="FFFF00"/>
                </a:solidFill>
                <a:highlight>
                  <a:srgbClr val="800000"/>
                </a:highlight>
              </a:rPr>
              <a:t>VII, </a:t>
            </a:r>
            <a:r>
              <a:rPr lang="uk-UA" sz="2800" b="1" dirty="0">
                <a:solidFill>
                  <a:srgbClr val="FFFF00"/>
                </a:solidFill>
                <a:highlight>
                  <a:srgbClr val="800000"/>
                </a:highlight>
              </a:rPr>
              <a:t>якого вважав політичним рятівником, здатним покласти край домінуванню Церкви й впливу Папи Римського у Флоренції.</a:t>
            </a:r>
          </a:p>
        </p:txBody>
      </p:sp>
    </p:spTree>
    <p:extLst>
      <p:ext uri="{BB962C8B-B14F-4D97-AF65-F5344CB8AC3E}">
        <p14:creationId xmlns:p14="http://schemas.microsoft.com/office/powerpoint/2010/main" val="22314555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63782"/>
            <a:ext cx="12192000" cy="5694218"/>
          </a:xfrm>
        </p:spPr>
        <p:txBody>
          <a:bodyPr>
            <a:normAutofit lnSpcReduction="10000"/>
          </a:bodyPr>
          <a:lstStyle/>
          <a:p>
            <a:pPr marL="0" indent="0" algn="just">
              <a:buNone/>
            </a:pPr>
            <a:r>
              <a:rPr lang="uk-UA" sz="2800" b="1" dirty="0">
                <a:solidFill>
                  <a:srgbClr val="FFFF00"/>
                </a:solidFill>
                <a:highlight>
                  <a:srgbClr val="800000"/>
                </a:highlight>
              </a:rPr>
              <a:t>Мир він вважав засадничим принципом успішного розвитку  людства: «рід людський, перебуваючи в стані спокою і нічим не збуреного миру володіє найбільшою свободою і легкістю вершити властиву йому справу, майже божественну». </a:t>
            </a:r>
            <a:r>
              <a:rPr lang="uk-UA" sz="2800" b="1" dirty="0">
                <a:solidFill>
                  <a:srgbClr val="FFFF00"/>
                </a:solidFill>
                <a:highlight>
                  <a:srgbClr val="000080"/>
                </a:highlight>
              </a:rPr>
              <a:t>Єдиним дієвим гарантом миру і добробуту, на думку Данте, може виступати імператор. </a:t>
            </a:r>
          </a:p>
          <a:p>
            <a:pPr marL="0" indent="0" algn="just">
              <a:buNone/>
            </a:pPr>
            <a:r>
              <a:rPr lang="uk-UA" sz="2800" b="1" dirty="0">
                <a:solidFill>
                  <a:srgbClr val="FFFF00"/>
                </a:solidFill>
                <a:highlight>
                  <a:srgbClr val="800000"/>
                </a:highlight>
              </a:rPr>
              <a:t>В </a:t>
            </a:r>
            <a:r>
              <a:rPr lang="uk-UA" sz="2800" b="1" dirty="0" err="1">
                <a:solidFill>
                  <a:srgbClr val="FFFF00"/>
                </a:solidFill>
                <a:highlight>
                  <a:srgbClr val="800000"/>
                </a:highlight>
              </a:rPr>
              <a:t>одноіменному</a:t>
            </a:r>
            <a:r>
              <a:rPr lang="uk-UA" sz="2800" b="1" dirty="0">
                <a:solidFill>
                  <a:srgbClr val="FFFF00"/>
                </a:solidFill>
                <a:highlight>
                  <a:srgbClr val="800000"/>
                </a:highlight>
              </a:rPr>
              <a:t> творі він поставив собі за мету дослідити поняття «</a:t>
            </a:r>
            <a:r>
              <a:rPr lang="uk-UA" sz="2800" b="1" dirty="0">
                <a:solidFill>
                  <a:srgbClr val="FFFF00"/>
                </a:solidFill>
                <a:highlight>
                  <a:srgbClr val="0000FF"/>
                </a:highlight>
              </a:rPr>
              <a:t>світської монархії</a:t>
            </a:r>
            <a:r>
              <a:rPr lang="uk-UA" sz="2800" b="1" dirty="0">
                <a:solidFill>
                  <a:srgbClr val="FFFF00"/>
                </a:solidFill>
                <a:highlight>
                  <a:srgbClr val="800000"/>
                </a:highlight>
              </a:rPr>
              <a:t>», розкрити його зміст і сутність. Для досягнення поставленої мети автор сформулював триєдине завдання: з’ясувати, чи необхідна монархія для добробуту, чи по праву здобув монархію народ римський та чи залежить авторитет монарха безпосередньо від Бога або від служителя Бога чи його намісника.</a:t>
            </a:r>
          </a:p>
        </p:txBody>
      </p:sp>
    </p:spTree>
    <p:extLst>
      <p:ext uri="{BB962C8B-B14F-4D97-AF65-F5344CB8AC3E}">
        <p14:creationId xmlns:p14="http://schemas.microsoft.com/office/powerpoint/2010/main" val="38260292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17600"/>
            <a:ext cx="12192000" cy="5740400"/>
          </a:xfrm>
        </p:spPr>
        <p:txBody>
          <a:bodyPr>
            <a:normAutofit/>
          </a:bodyPr>
          <a:lstStyle/>
          <a:p>
            <a:pPr marL="0" indent="0" algn="just">
              <a:buNone/>
            </a:pPr>
            <a:r>
              <a:rPr lang="uk-UA" sz="2800" b="1" dirty="0">
                <a:solidFill>
                  <a:srgbClr val="FFFF00"/>
                </a:solidFill>
                <a:highlight>
                  <a:srgbClr val="800000"/>
                </a:highlight>
              </a:rPr>
              <a:t>Аргументами на користь того, що саме і тільки монарх може бути гарантом найвищої справедливості, він вважав наявність рівних по статусу правителів, які один одному не підпорядковуються (адже рівний не підвладний рівному). Відтак, має бути хтось третій, з більш широкими повноваженнями. </a:t>
            </a:r>
          </a:p>
          <a:p>
            <a:pPr marL="0" indent="0" algn="just">
              <a:buNone/>
            </a:pPr>
            <a:r>
              <a:rPr lang="uk-UA" sz="2800" b="1" dirty="0">
                <a:solidFill>
                  <a:srgbClr val="FFFF00"/>
                </a:solidFill>
                <a:highlight>
                  <a:srgbClr val="800000"/>
                </a:highlight>
              </a:rPr>
              <a:t>До того ж, монарх є найбільш забезпеченою особою, вільною від спокус повсякдення. Саме тому він міг би встановити певну інституційну основу для суспільства, щоб приборкати невимірну жадібність та корупцію, яку Данте спостерігав у ХІІ ст. в Італії й засуджував. Таким чином абсолютна влада мала повністю викорінити корупцію.</a:t>
            </a:r>
          </a:p>
        </p:txBody>
      </p:sp>
    </p:spTree>
    <p:extLst>
      <p:ext uri="{BB962C8B-B14F-4D97-AF65-F5344CB8AC3E}">
        <p14:creationId xmlns:p14="http://schemas.microsoft.com/office/powerpoint/2010/main" val="26548718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200" b="1" dirty="0">
                <a:solidFill>
                  <a:srgbClr val="FFFF00"/>
                </a:solidFill>
                <a:highlight>
                  <a:srgbClr val="800000"/>
                </a:highlight>
              </a:rPr>
              <a:t>Далі він розвивав свою думку, що монархія є доцільною формою організації влади, на відміну від «спотворених» державних систем, таких, як демократія, олігархія і тиранія. </a:t>
            </a:r>
          </a:p>
          <a:p>
            <a:pPr marL="0" indent="0" algn="just">
              <a:buNone/>
            </a:pPr>
            <a:r>
              <a:rPr lang="uk-UA" sz="3200" b="1" dirty="0">
                <a:solidFill>
                  <a:srgbClr val="FFFF00"/>
                </a:solidFill>
                <a:highlight>
                  <a:srgbClr val="800000"/>
                </a:highlight>
              </a:rPr>
              <a:t>Свободу він розуміє як можливість людей жили заради самих себе самих: «Адже не громадяни існують заради консулів і не народ заради царя, а навпаки, консули заради громадян і цар заради народу». Автор робить висновок, що монарха належить вважати слугою усіх його підданих, а не навпаки.</a:t>
            </a:r>
          </a:p>
        </p:txBody>
      </p:sp>
    </p:spTree>
    <p:extLst>
      <p:ext uri="{BB962C8B-B14F-4D97-AF65-F5344CB8AC3E}">
        <p14:creationId xmlns:p14="http://schemas.microsoft.com/office/powerpoint/2010/main" val="10293525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2900" b="1" dirty="0">
                <a:solidFill>
                  <a:srgbClr val="FFFF00"/>
                </a:solidFill>
                <a:highlight>
                  <a:srgbClr val="800000"/>
                </a:highlight>
              </a:rPr>
              <a:t>Він також підкреслював необхідність верховенства права як обов’язкової умови для блага держави й людства: метою будь-якого суспільства є загальне благо його членів. Таким чином, на думку Данте, не може існувати право, яке не має на увазі спільне благо людства. </a:t>
            </a:r>
          </a:p>
          <a:p>
            <a:pPr marL="0" indent="0" algn="just">
              <a:buNone/>
            </a:pPr>
            <a:r>
              <a:rPr lang="uk-UA" sz="2900" b="1" dirty="0">
                <a:solidFill>
                  <a:srgbClr val="FFFF00"/>
                </a:solidFill>
                <a:highlight>
                  <a:srgbClr val="800000"/>
                </a:highlight>
              </a:rPr>
              <a:t>Також автор трактату виступав </a:t>
            </a:r>
            <a:r>
              <a:rPr lang="uk-UA" sz="2900" b="1" i="1" u="sng" dirty="0">
                <a:solidFill>
                  <a:srgbClr val="FFFF00"/>
                </a:solidFill>
                <a:highlight>
                  <a:srgbClr val="800000"/>
                </a:highlight>
              </a:rPr>
              <a:t>проти середньовічної традиції дробити державні володіння, зазначаючи, що «розсікати» імперію значить руйнувати її, адже сутність імперії полягає в єдності універсальної монархії</a:t>
            </a:r>
            <a:r>
              <a:rPr lang="uk-UA" sz="2900" b="1" dirty="0">
                <a:solidFill>
                  <a:srgbClr val="FFFF00"/>
                </a:solidFill>
                <a:highlight>
                  <a:srgbClr val="800000"/>
                </a:highlight>
              </a:rPr>
              <a:t>. Відтак, тому, хто наділений імператорською владою, «розсікати» імперію не личить. Руйнування імперії суперечить загальнолюдському праву.</a:t>
            </a:r>
          </a:p>
          <a:p>
            <a:pPr marL="0" indent="0" algn="just">
              <a:buNone/>
            </a:pPr>
            <a:endParaRPr lang="uk-UA" sz="2800" dirty="0"/>
          </a:p>
        </p:txBody>
      </p:sp>
    </p:spTree>
    <p:extLst>
      <p:ext uri="{BB962C8B-B14F-4D97-AF65-F5344CB8AC3E}">
        <p14:creationId xmlns:p14="http://schemas.microsoft.com/office/powerpoint/2010/main" val="3250501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2600" b="1" dirty="0">
                <a:solidFill>
                  <a:srgbClr val="FFFF00"/>
                </a:solidFill>
                <a:highlight>
                  <a:srgbClr val="800000"/>
                </a:highlight>
              </a:rPr>
              <a:t>Вирішуючи питання про верховенство Церкви чи держави, Данте у цій праці фактично </a:t>
            </a:r>
            <a:r>
              <a:rPr lang="uk-UA" sz="2600" b="1" dirty="0">
                <a:solidFill>
                  <a:srgbClr val="FFFF00"/>
                </a:solidFill>
                <a:highlight>
                  <a:srgbClr val="000080"/>
                </a:highlight>
              </a:rPr>
              <a:t>виносить вирок Церкві</a:t>
            </a:r>
            <a:r>
              <a:rPr lang="uk-UA" sz="2600" b="1" dirty="0">
                <a:solidFill>
                  <a:srgbClr val="FFFF00"/>
                </a:solidFill>
                <a:highlight>
                  <a:srgbClr val="800000"/>
                </a:highlight>
              </a:rPr>
              <a:t>: якби Церква мала повноваження санкціонувати владу римського імператора, вона мала б їх або від Бога, або від себе, або від якого-небудь монарха, або за одностайною згодою смертних, або, на крайній випадок, за згодою найперших. Але жодне з перерахованих джерел Церкві подібних прав не надавало; отже, вона вищезазначених повноважень не має. А хто поставить під сумнів, що на ці права Церква не має згоди усіх або найперших? Адже не тільки всі мешканці Азії та Африки, але й більша частина мешканців Європи від цього відвертається. </a:t>
            </a:r>
            <a:r>
              <a:rPr lang="uk-UA" sz="2600" b="1" dirty="0">
                <a:solidFill>
                  <a:srgbClr val="FFFF00"/>
                </a:solidFill>
                <a:highlight>
                  <a:srgbClr val="000080"/>
                </a:highlight>
              </a:rPr>
              <a:t>Тому імператор або монарх усього світу стоїть у безпосередньому відношенні до голови Всесвіту, тобто до Бога й не підпорядкований Папі Римському.</a:t>
            </a:r>
          </a:p>
        </p:txBody>
      </p:sp>
    </p:spTree>
    <p:extLst>
      <p:ext uri="{BB962C8B-B14F-4D97-AF65-F5344CB8AC3E}">
        <p14:creationId xmlns:p14="http://schemas.microsoft.com/office/powerpoint/2010/main" val="28405545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600" b="1" dirty="0">
                <a:solidFill>
                  <a:srgbClr val="FFFF00"/>
                </a:solidFill>
                <a:highlight>
                  <a:srgbClr val="800000"/>
                </a:highlight>
              </a:rPr>
              <a:t>Таким чином, Данте, на відміну від своїх попередників, запропонував </a:t>
            </a:r>
            <a:r>
              <a:rPr lang="uk-UA" sz="3600" b="1" i="1" dirty="0">
                <a:solidFill>
                  <a:srgbClr val="FFFF00"/>
                </a:solidFill>
                <a:highlight>
                  <a:srgbClr val="FF0000"/>
                </a:highlight>
              </a:rPr>
              <a:t>об’єднати європейські країни не заради протистояння спільному ворогу, а задля її процвітання добробуту людства</a:t>
            </a:r>
            <a:r>
              <a:rPr lang="uk-UA" sz="3600" b="1" dirty="0">
                <a:solidFill>
                  <a:srgbClr val="FFFF00"/>
                </a:solidFill>
                <a:highlight>
                  <a:srgbClr val="800000"/>
                </a:highlight>
              </a:rPr>
              <a:t>. </a:t>
            </a:r>
          </a:p>
          <a:p>
            <a:pPr marL="0" indent="0" algn="just">
              <a:buNone/>
            </a:pPr>
            <a:r>
              <a:rPr lang="uk-UA" sz="3600" b="1" dirty="0">
                <a:solidFill>
                  <a:srgbClr val="FFFF00"/>
                </a:solidFill>
                <a:highlight>
                  <a:srgbClr val="800000"/>
                </a:highlight>
              </a:rPr>
              <a:t>Він представив </a:t>
            </a:r>
            <a:r>
              <a:rPr lang="uk-UA" sz="3600" b="1" dirty="0">
                <a:solidFill>
                  <a:srgbClr val="FFFF00"/>
                </a:solidFill>
                <a:highlight>
                  <a:srgbClr val="000080"/>
                </a:highlight>
              </a:rPr>
              <a:t>федеративну модель організації Європи</a:t>
            </a:r>
            <a:r>
              <a:rPr lang="uk-UA" sz="3600" b="1" dirty="0">
                <a:solidFill>
                  <a:srgbClr val="FFFF00"/>
                </a:solidFill>
                <a:highlight>
                  <a:srgbClr val="800000"/>
                </a:highlight>
              </a:rPr>
              <a:t>, коли універсальний мир досягається об’єднанням рівних з субординацією верховному управителю (монарху), єдиному, наділеному унікальною й легітимною владою.</a:t>
            </a:r>
          </a:p>
        </p:txBody>
      </p:sp>
    </p:spTree>
    <p:extLst>
      <p:ext uri="{BB962C8B-B14F-4D97-AF65-F5344CB8AC3E}">
        <p14:creationId xmlns:p14="http://schemas.microsoft.com/office/powerpoint/2010/main" val="10067829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2800" b="1" dirty="0">
                <a:solidFill>
                  <a:srgbClr val="FFFF00"/>
                </a:solidFill>
                <a:highlight>
                  <a:srgbClr val="800000"/>
                </a:highlight>
              </a:rPr>
              <a:t>І хоча Данте зазначав, що його позицію щодо розподілу влади Папи й імператора «не слід сприймати так суворо, ніби римський імператор ні в чому не залежить від римського первосвященика» і вказував що цезар має виявляти до Петра повагу, «яка проявляється первородним сином до батька свого».</a:t>
            </a:r>
          </a:p>
          <a:p>
            <a:pPr marL="0" indent="0" algn="just">
              <a:buNone/>
            </a:pPr>
            <a:r>
              <a:rPr lang="uk-UA" sz="2800" b="1" dirty="0">
                <a:solidFill>
                  <a:srgbClr val="FFFF00"/>
                </a:solidFill>
                <a:highlight>
                  <a:srgbClr val="800000"/>
                </a:highlight>
              </a:rPr>
              <a:t> Визнання ним незалежності влади імператора призвело до того, що у 1329р. його праця була засуджена католицькою Церквою й занесена до Індексу заборонених книг. І все ж для Данте </a:t>
            </a:r>
            <a:r>
              <a:rPr lang="uk-UA" sz="2800" b="1" dirty="0">
                <a:solidFill>
                  <a:srgbClr val="FFFF00"/>
                </a:solidFill>
                <a:highlight>
                  <a:srgbClr val="000080"/>
                </a:highlight>
              </a:rPr>
              <a:t>європейський світ був передовсім світом християнським</a:t>
            </a:r>
            <a:r>
              <a:rPr lang="uk-UA" sz="2800" b="1" dirty="0">
                <a:solidFill>
                  <a:srgbClr val="FFFF00"/>
                </a:solidFill>
                <a:highlight>
                  <a:srgbClr val="800000"/>
                </a:highlight>
              </a:rPr>
              <a:t>, і саме християнські чесноти, на його думку, мали стати основою для загальноєвропейського примирення та об’єднання.</a:t>
            </a:r>
          </a:p>
        </p:txBody>
      </p:sp>
    </p:spTree>
    <p:extLst>
      <p:ext uri="{BB962C8B-B14F-4D97-AF65-F5344CB8AC3E}">
        <p14:creationId xmlns:p14="http://schemas.microsoft.com/office/powerpoint/2010/main" val="2139679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en-US" sz="2800" b="1" dirty="0">
                <a:solidFill>
                  <a:srgbClr val="FFFF00"/>
                </a:solidFill>
                <a:highlight>
                  <a:srgbClr val="800000"/>
                </a:highlight>
              </a:rPr>
              <a:t>XV </a:t>
            </a:r>
            <a:r>
              <a:rPr lang="uk-UA" sz="2800" b="1" dirty="0">
                <a:solidFill>
                  <a:srgbClr val="FFFF00"/>
                </a:solidFill>
                <a:highlight>
                  <a:srgbClr val="800000"/>
                </a:highlight>
              </a:rPr>
              <a:t>ст. можна вважати, до певної міри, переломним у розвитку євроінтеграційної ідеї.</a:t>
            </a:r>
            <a:r>
              <a:rPr lang="uk-UA" sz="2800" b="1" dirty="0">
                <a:solidFill>
                  <a:srgbClr val="FFFF00"/>
                </a:solidFill>
                <a:highlight>
                  <a:srgbClr val="000080"/>
                </a:highlight>
              </a:rPr>
              <a:t> </a:t>
            </a:r>
          </a:p>
          <a:p>
            <a:pPr marL="0" indent="0" algn="just">
              <a:buNone/>
            </a:pPr>
            <a:r>
              <a:rPr lang="uk-UA" sz="2800" b="1" dirty="0">
                <a:solidFill>
                  <a:srgbClr val="FFFF00"/>
                </a:solidFill>
                <a:highlight>
                  <a:srgbClr val="000080"/>
                </a:highlight>
              </a:rPr>
              <a:t>Боротьба за </a:t>
            </a:r>
            <a:r>
              <a:rPr lang="uk-UA" sz="2800" b="1" dirty="0" err="1">
                <a:solidFill>
                  <a:srgbClr val="FFFF00"/>
                </a:solidFill>
                <a:highlight>
                  <a:srgbClr val="000080"/>
                </a:highlight>
              </a:rPr>
              <a:t>супрематію</a:t>
            </a:r>
            <a:r>
              <a:rPr lang="uk-UA" sz="2800" b="1" dirty="0">
                <a:solidFill>
                  <a:srgbClr val="FFFF00"/>
                </a:solidFill>
                <a:highlight>
                  <a:srgbClr val="000080"/>
                </a:highlight>
              </a:rPr>
              <a:t> (</a:t>
            </a:r>
            <a:r>
              <a:rPr lang="uk-UA" sz="2800" b="1" dirty="0">
                <a:solidFill>
                  <a:srgbClr val="FFFF00"/>
                </a:solidFill>
                <a:highlight>
                  <a:srgbClr val="008080"/>
                </a:highlight>
              </a:rPr>
              <a:t>верховенство; 3 листопада 1534 р. англійський парламент прийняв акт, який проголошував Генріха </a:t>
            </a:r>
            <a:r>
              <a:rPr lang="en-US" sz="2800" b="1" dirty="0">
                <a:solidFill>
                  <a:srgbClr val="FFFF00"/>
                </a:solidFill>
                <a:highlight>
                  <a:srgbClr val="008080"/>
                </a:highlight>
              </a:rPr>
              <a:t>VIII </a:t>
            </a:r>
            <a:r>
              <a:rPr lang="uk-UA" sz="2800" b="1" dirty="0">
                <a:solidFill>
                  <a:srgbClr val="FFFF00"/>
                </a:solidFill>
                <a:highlight>
                  <a:srgbClr val="008080"/>
                </a:highlight>
              </a:rPr>
              <a:t>і його спадкоємців єдиним верховним земним главою Церкви Англії. Разом із «Актом про </a:t>
            </a:r>
            <a:r>
              <a:rPr lang="uk-UA" sz="2800" b="1" dirty="0" err="1">
                <a:solidFill>
                  <a:srgbClr val="FFFF00"/>
                </a:solidFill>
                <a:highlight>
                  <a:srgbClr val="008080"/>
                </a:highlight>
              </a:rPr>
              <a:t>супрематію</a:t>
            </a:r>
            <a:r>
              <a:rPr lang="uk-UA" sz="2800" b="1" dirty="0">
                <a:solidFill>
                  <a:srgbClr val="FFFF00"/>
                </a:solidFill>
                <a:highlight>
                  <a:srgbClr val="008080"/>
                </a:highlight>
              </a:rPr>
              <a:t>», виданим за правління королеви Єлизавети, відбувся повний розрив Англіканської і Католицької церков. Обидва документи зберігають юридичну силу й досі, визначаючи особливу роль британського монарха в справах церкви</a:t>
            </a:r>
            <a:r>
              <a:rPr lang="uk-UA" sz="2800" b="1" dirty="0">
                <a:solidFill>
                  <a:srgbClr val="FFFF00"/>
                </a:solidFill>
                <a:highlight>
                  <a:srgbClr val="000080"/>
                </a:highlight>
              </a:rPr>
              <a:t>) в політичній сфері дедалі більше схиляла шальки терезів на користь світської влади.</a:t>
            </a:r>
          </a:p>
        </p:txBody>
      </p:sp>
    </p:spTree>
    <p:extLst>
      <p:ext uri="{BB962C8B-B14F-4D97-AF65-F5344CB8AC3E}">
        <p14:creationId xmlns:p14="http://schemas.microsoft.com/office/powerpoint/2010/main" val="5823307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600" b="1" dirty="0">
                <a:solidFill>
                  <a:srgbClr val="FFFF00"/>
                </a:solidFill>
                <a:highlight>
                  <a:srgbClr val="008080"/>
                </a:highlight>
              </a:rPr>
              <a:t>Саме в епоху Відродження починається поступове витіснення середньовічного поняття «християнський світ» новим поняттям «Європа». Яскравим прикладом цих протиборчих процесів стало протистояння двох осіб, унікальних новаторів кожен у своїй сфері: </a:t>
            </a:r>
            <a:r>
              <a:rPr lang="uk-UA" sz="3600" b="1" dirty="0" err="1">
                <a:solidFill>
                  <a:srgbClr val="FFFF00"/>
                </a:solidFill>
                <a:highlight>
                  <a:srgbClr val="800000"/>
                </a:highlight>
              </a:rPr>
              <a:t>Енеа</a:t>
            </a:r>
            <a:r>
              <a:rPr lang="uk-UA" sz="3600" b="1" dirty="0">
                <a:solidFill>
                  <a:srgbClr val="FFFF00"/>
                </a:solidFill>
                <a:highlight>
                  <a:srgbClr val="800000"/>
                </a:highlight>
              </a:rPr>
              <a:t> Сільвіо </a:t>
            </a:r>
            <a:r>
              <a:rPr lang="uk-UA" sz="3600" b="1" dirty="0" err="1">
                <a:solidFill>
                  <a:srgbClr val="FFFF00"/>
                </a:solidFill>
                <a:highlight>
                  <a:srgbClr val="800000"/>
                </a:highlight>
              </a:rPr>
              <a:t>Пікколоміні</a:t>
            </a:r>
            <a:r>
              <a:rPr lang="uk-UA" sz="3600" b="1" dirty="0">
                <a:solidFill>
                  <a:srgbClr val="FFFF00"/>
                </a:solidFill>
                <a:highlight>
                  <a:srgbClr val="008080"/>
                </a:highlight>
              </a:rPr>
              <a:t> – першого гуманіста на престолі Святого Петра, та </a:t>
            </a:r>
            <a:r>
              <a:rPr lang="uk-UA" sz="3600" b="1" dirty="0">
                <a:solidFill>
                  <a:srgbClr val="FFFF00"/>
                </a:solidFill>
                <a:highlight>
                  <a:srgbClr val="000080"/>
                </a:highlight>
              </a:rPr>
              <a:t>Іржі </a:t>
            </a:r>
            <a:r>
              <a:rPr lang="uk-UA" sz="3600" b="1" dirty="0" err="1">
                <a:solidFill>
                  <a:srgbClr val="FFFF00"/>
                </a:solidFill>
                <a:highlight>
                  <a:srgbClr val="000080"/>
                </a:highlight>
              </a:rPr>
              <a:t>Подебрада</a:t>
            </a:r>
            <a:r>
              <a:rPr lang="uk-UA" sz="3600" b="1" dirty="0">
                <a:solidFill>
                  <a:srgbClr val="FFFF00"/>
                </a:solidFill>
                <a:highlight>
                  <a:srgbClr val="008080"/>
                </a:highlight>
              </a:rPr>
              <a:t> – першого реформатора на королівському троні Чехії.</a:t>
            </a:r>
          </a:p>
        </p:txBody>
      </p:sp>
    </p:spTree>
    <p:extLst>
      <p:ext uri="{BB962C8B-B14F-4D97-AF65-F5344CB8AC3E}">
        <p14:creationId xmlns:p14="http://schemas.microsoft.com/office/powerpoint/2010/main" val="372588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3200" b="1" dirty="0">
                <a:solidFill>
                  <a:srgbClr val="FFFF00"/>
                </a:solidFill>
                <a:highlight>
                  <a:srgbClr val="800000"/>
                </a:highlight>
              </a:rPr>
              <a:t>Із догмату Триєдності випливало й усвідомлення єдності й святості Церкви. Вона поставала як народ, з’єднаний єдністю Отця і Сина і Духа Святого. Якщо ж урахувати свідчення апостола Павла, що Церква – це Тіло Христове, Христос – Голова її і в ній живе Дух Святий, то влившись у Церкву людина вводиться в тайну Трійці, тайну сокровенного життя Бога. </a:t>
            </a:r>
          </a:p>
          <a:p>
            <a:pPr marL="0" indent="0" algn="just">
              <a:buNone/>
            </a:pPr>
            <a:r>
              <a:rPr lang="uk-UA" sz="3200" b="1" dirty="0">
                <a:solidFill>
                  <a:srgbClr val="FFFF00"/>
                </a:solidFill>
                <a:highlight>
                  <a:srgbClr val="800000"/>
                </a:highlight>
              </a:rPr>
              <a:t>А оскільки, за апостолом Петром, крім імені Ісуса Христа, «під небом нема іншого Ймення, даного людям, що ним би </a:t>
            </a:r>
            <a:r>
              <a:rPr lang="uk-UA" sz="3200" b="1" dirty="0" err="1">
                <a:solidFill>
                  <a:srgbClr val="FFFF00"/>
                </a:solidFill>
                <a:highlight>
                  <a:srgbClr val="800000"/>
                </a:highlight>
              </a:rPr>
              <a:t>спастися</a:t>
            </a:r>
            <a:r>
              <a:rPr lang="uk-UA" sz="3200" b="1" dirty="0">
                <a:solidFill>
                  <a:srgbClr val="FFFF00"/>
                </a:solidFill>
                <a:highlight>
                  <a:srgbClr val="800000"/>
                </a:highlight>
              </a:rPr>
              <a:t> ми мали, то виходить, що «поза Церквою немає спасіння» (</a:t>
            </a:r>
            <a:r>
              <a:rPr lang="en-US" sz="3200" b="1" dirty="0" err="1">
                <a:solidFill>
                  <a:srgbClr val="FFFF00"/>
                </a:solidFill>
                <a:highlight>
                  <a:srgbClr val="800000"/>
                </a:highlight>
              </a:rPr>
              <a:t>salus</a:t>
            </a:r>
            <a:r>
              <a:rPr lang="en-US" sz="3200" b="1" dirty="0">
                <a:solidFill>
                  <a:srgbClr val="FFFF00"/>
                </a:solidFill>
                <a:highlight>
                  <a:srgbClr val="800000"/>
                </a:highlight>
              </a:rPr>
              <a:t> extra </a:t>
            </a:r>
            <a:r>
              <a:rPr lang="en-US" sz="3200" b="1" dirty="0" err="1">
                <a:solidFill>
                  <a:srgbClr val="FFFF00"/>
                </a:solidFill>
                <a:highlight>
                  <a:srgbClr val="800000"/>
                </a:highlight>
              </a:rPr>
              <a:t>ecclesiam</a:t>
            </a:r>
            <a:r>
              <a:rPr lang="en-US" sz="3200" b="1" dirty="0">
                <a:solidFill>
                  <a:srgbClr val="FFFF00"/>
                </a:solidFill>
                <a:highlight>
                  <a:srgbClr val="800000"/>
                </a:highlight>
              </a:rPr>
              <a:t> non </a:t>
            </a:r>
            <a:r>
              <a:rPr lang="en-US" sz="3200" b="1" dirty="0" err="1">
                <a:solidFill>
                  <a:srgbClr val="FFFF00"/>
                </a:solidFill>
                <a:highlight>
                  <a:srgbClr val="800000"/>
                </a:highlight>
              </a:rPr>
              <a:t>est</a:t>
            </a:r>
            <a:r>
              <a:rPr lang="en-US" sz="3200" b="1" dirty="0">
                <a:solidFill>
                  <a:srgbClr val="FFFF00"/>
                </a:solidFill>
                <a:highlight>
                  <a:srgbClr val="800000"/>
                </a:highlight>
              </a:rPr>
              <a:t>).</a:t>
            </a:r>
            <a:endParaRPr lang="uk-UA" sz="3200" b="1" dirty="0">
              <a:solidFill>
                <a:srgbClr val="FFFF00"/>
              </a:solidFill>
              <a:highlight>
                <a:srgbClr val="800000"/>
              </a:highlight>
            </a:endParaRPr>
          </a:p>
        </p:txBody>
      </p:sp>
    </p:spTree>
    <p:extLst>
      <p:ext uri="{BB962C8B-B14F-4D97-AF65-F5344CB8AC3E}">
        <p14:creationId xmlns:p14="http://schemas.microsoft.com/office/powerpoint/2010/main" val="30800338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9242096" cy="5611090"/>
          </a:xfrm>
        </p:spPr>
        <p:txBody>
          <a:bodyPr>
            <a:normAutofit/>
          </a:bodyPr>
          <a:lstStyle/>
          <a:p>
            <a:pPr marL="0" indent="0" algn="just">
              <a:buNone/>
            </a:pPr>
            <a:r>
              <a:rPr lang="uk-UA" sz="3000" b="1" dirty="0">
                <a:solidFill>
                  <a:srgbClr val="FFFF00"/>
                </a:solidFill>
                <a:highlight>
                  <a:srgbClr val="000080"/>
                </a:highlight>
              </a:rPr>
              <a:t>Загальноєвропейські геополітичні настрої другої половини </a:t>
            </a:r>
            <a:r>
              <a:rPr lang="en-US" sz="3000" b="1" dirty="0">
                <a:solidFill>
                  <a:srgbClr val="FFFF00"/>
                </a:solidFill>
                <a:highlight>
                  <a:srgbClr val="000080"/>
                </a:highlight>
              </a:rPr>
              <a:t>XV </a:t>
            </a:r>
            <a:r>
              <a:rPr lang="uk-UA" sz="3000" b="1" dirty="0">
                <a:solidFill>
                  <a:srgbClr val="FFFF00"/>
                </a:solidFill>
                <a:highlight>
                  <a:srgbClr val="000080"/>
                </a:highlight>
              </a:rPr>
              <a:t>ст. визначалися тією обставиною, що від падіння Константинополя минуло лише кілька років, відтак ідея боротьби з турками володіла умами чи не всіх вищих посадовців Європи. Хрестовий похід проти турок став центральною ідеєю понтифікату і нового Папи </a:t>
            </a:r>
            <a:r>
              <a:rPr lang="uk-UA" sz="3000" b="1" dirty="0" err="1">
                <a:solidFill>
                  <a:srgbClr val="FFFF00"/>
                </a:solidFill>
                <a:highlight>
                  <a:srgbClr val="000080"/>
                </a:highlight>
              </a:rPr>
              <a:t>Пія</a:t>
            </a:r>
            <a:r>
              <a:rPr lang="uk-UA" sz="3000" b="1" dirty="0">
                <a:solidFill>
                  <a:srgbClr val="FFFF00"/>
                </a:solidFill>
                <a:highlight>
                  <a:srgbClr val="000080"/>
                </a:highlight>
              </a:rPr>
              <a:t> ІІ (1458–1464), в миру відомого як Еней Сільвіо </a:t>
            </a:r>
            <a:r>
              <a:rPr lang="uk-UA" sz="3000" b="1" dirty="0" err="1">
                <a:solidFill>
                  <a:srgbClr val="FFFF00"/>
                </a:solidFill>
                <a:highlight>
                  <a:srgbClr val="000080"/>
                </a:highlight>
              </a:rPr>
              <a:t>Бартоломео</a:t>
            </a:r>
            <a:r>
              <a:rPr lang="uk-UA" sz="3000" b="1" dirty="0">
                <a:solidFill>
                  <a:srgbClr val="FFFF00"/>
                </a:solidFill>
                <a:highlight>
                  <a:srgbClr val="000080"/>
                </a:highlight>
              </a:rPr>
              <a:t> </a:t>
            </a:r>
            <a:r>
              <a:rPr lang="uk-UA" sz="3000" b="1" dirty="0" err="1">
                <a:solidFill>
                  <a:srgbClr val="FFFF00"/>
                </a:solidFill>
                <a:highlight>
                  <a:srgbClr val="000080"/>
                </a:highlight>
              </a:rPr>
              <a:t>Пікколоміні</a:t>
            </a:r>
            <a:r>
              <a:rPr lang="uk-UA" sz="3000" b="1" dirty="0">
                <a:solidFill>
                  <a:srgbClr val="FFFF00"/>
                </a:solidFill>
                <a:highlight>
                  <a:srgbClr val="000080"/>
                </a:highlight>
              </a:rPr>
              <a:t> (1405–1464).</a:t>
            </a:r>
          </a:p>
        </p:txBody>
      </p:sp>
      <p:pic>
        <p:nvPicPr>
          <p:cNvPr id="4" name="Рисунок 3">
            <a:extLst>
              <a:ext uri="{FF2B5EF4-FFF2-40B4-BE49-F238E27FC236}">
                <a16:creationId xmlns:a16="http://schemas.microsoft.com/office/drawing/2014/main" id="{02967895-EDF8-B592-672B-38577204DD12}"/>
              </a:ext>
            </a:extLst>
          </p:cNvPr>
          <p:cNvPicPr>
            <a:picLocks noChangeAspect="1"/>
          </p:cNvPicPr>
          <p:nvPr/>
        </p:nvPicPr>
        <p:blipFill>
          <a:blip r:embed="rId2"/>
          <a:stretch>
            <a:fillRect/>
          </a:stretch>
        </p:blipFill>
        <p:spPr>
          <a:xfrm>
            <a:off x="9242096" y="1163779"/>
            <a:ext cx="2764084" cy="5611091"/>
          </a:xfrm>
          <a:prstGeom prst="rect">
            <a:avLst/>
          </a:prstGeom>
        </p:spPr>
      </p:pic>
    </p:spTree>
    <p:extLst>
      <p:ext uri="{BB962C8B-B14F-4D97-AF65-F5344CB8AC3E}">
        <p14:creationId xmlns:p14="http://schemas.microsoft.com/office/powerpoint/2010/main" val="24136150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600" b="1" dirty="0">
                <a:solidFill>
                  <a:srgbClr val="FFFF00"/>
                </a:solidFill>
                <a:highlight>
                  <a:srgbClr val="000080"/>
                </a:highlight>
              </a:rPr>
              <a:t>Виходець із Сієни, широко освічена людина, знавець класичних мов, поет-гуманіст, учений, який крім теологічних залишив праці географічні, історичні, трактати з античної поезії, сільського господарства, ремесла. </a:t>
            </a:r>
          </a:p>
          <a:p>
            <a:pPr marL="0" indent="0" algn="just">
              <a:buNone/>
            </a:pPr>
            <a:r>
              <a:rPr lang="uk-UA" sz="3600" b="1" dirty="0">
                <a:solidFill>
                  <a:srgbClr val="FFFF00"/>
                </a:solidFill>
                <a:highlight>
                  <a:srgbClr val="000080"/>
                </a:highlight>
              </a:rPr>
              <a:t>В юності він писав фривольні оповідання в дусі Боккаччо і здобув собі славу і популярність новеліста. Його прозові твори критики характеризують як «енергійні, яскраві, елегантні й дотепні».</a:t>
            </a:r>
          </a:p>
        </p:txBody>
      </p:sp>
    </p:spTree>
    <p:extLst>
      <p:ext uri="{BB962C8B-B14F-4D97-AF65-F5344CB8AC3E}">
        <p14:creationId xmlns:p14="http://schemas.microsoft.com/office/powerpoint/2010/main" val="25163574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200" b="1" dirty="0">
                <a:solidFill>
                  <a:srgbClr val="FFFF00"/>
                </a:solidFill>
                <a:highlight>
                  <a:srgbClr val="000080"/>
                </a:highlight>
              </a:rPr>
              <a:t>Бурхлива молодість та двоє незаконнонароджених дітей не завадили п’ятдесятирічному церковному сановнику 1458 р. стати Папою під іменем </a:t>
            </a:r>
            <a:r>
              <a:rPr lang="uk-UA" sz="3200" b="1" dirty="0" err="1">
                <a:solidFill>
                  <a:srgbClr val="FFFF00"/>
                </a:solidFill>
                <a:highlight>
                  <a:srgbClr val="000080"/>
                </a:highlight>
              </a:rPr>
              <a:t>Пія</a:t>
            </a:r>
            <a:r>
              <a:rPr lang="uk-UA" sz="3200" b="1" dirty="0">
                <a:solidFill>
                  <a:srgbClr val="FFFF00"/>
                </a:solidFill>
                <a:highlight>
                  <a:srgbClr val="000080"/>
                </a:highlight>
              </a:rPr>
              <a:t> ІІ. Ім’я він обрав на честь того, що античний поет Вергілій часто вживав слово </a:t>
            </a:r>
            <a:r>
              <a:rPr lang="uk-UA" sz="3200" b="1" dirty="0" err="1">
                <a:solidFill>
                  <a:srgbClr val="FFFF00"/>
                </a:solidFill>
                <a:highlight>
                  <a:srgbClr val="000080"/>
                </a:highlight>
              </a:rPr>
              <a:t>pius</a:t>
            </a:r>
            <a:r>
              <a:rPr lang="uk-UA" sz="3200" b="1" dirty="0">
                <a:solidFill>
                  <a:srgbClr val="FFFF00"/>
                </a:solidFill>
                <a:highlight>
                  <a:srgbClr val="000080"/>
                </a:highlight>
              </a:rPr>
              <a:t> (благочестивий) по відношенню до свого героя Енея. </a:t>
            </a:r>
          </a:p>
          <a:p>
            <a:pPr marL="0" indent="0" algn="just">
              <a:buNone/>
            </a:pPr>
            <a:r>
              <a:rPr lang="uk-UA" sz="3200" b="1" dirty="0">
                <a:solidFill>
                  <a:srgbClr val="FFFF00"/>
                </a:solidFill>
                <a:highlight>
                  <a:srgbClr val="000080"/>
                </a:highlight>
              </a:rPr>
              <a:t>Головний </a:t>
            </a:r>
            <a:r>
              <a:rPr lang="uk-UA" sz="3200" b="1" dirty="0" err="1">
                <a:solidFill>
                  <a:srgbClr val="FFFF00"/>
                </a:solidFill>
                <a:highlight>
                  <a:srgbClr val="000080"/>
                </a:highlight>
              </a:rPr>
              <a:t>абревіатор</a:t>
            </a:r>
            <a:r>
              <a:rPr lang="uk-UA" sz="3200" b="1" dirty="0">
                <a:solidFill>
                  <a:srgbClr val="FFFF00"/>
                </a:solidFill>
                <a:highlight>
                  <a:srgbClr val="000080"/>
                </a:highlight>
              </a:rPr>
              <a:t> (секретар) Базельського собору, прихильник крайнього канцеляризму, </a:t>
            </a:r>
            <a:r>
              <a:rPr lang="uk-UA" sz="3200" b="1" dirty="0">
                <a:solidFill>
                  <a:srgbClr val="FFFF00"/>
                </a:solidFill>
                <a:highlight>
                  <a:srgbClr val="FF0000"/>
                </a:highlight>
              </a:rPr>
              <a:t>замолоду він виступав за обмеження папського абсолютизму і верховенство вселенських соборів</a:t>
            </a:r>
            <a:r>
              <a:rPr lang="uk-UA" sz="3200" b="1" dirty="0">
                <a:solidFill>
                  <a:srgbClr val="FFFF00"/>
                </a:solidFill>
                <a:highlight>
                  <a:srgbClr val="000080"/>
                </a:highlight>
              </a:rPr>
              <a:t>. Однак згодом змінив позицію на діаметрально протилежну.</a:t>
            </a:r>
          </a:p>
        </p:txBody>
      </p:sp>
    </p:spTree>
    <p:extLst>
      <p:ext uri="{BB962C8B-B14F-4D97-AF65-F5344CB8AC3E}">
        <p14:creationId xmlns:p14="http://schemas.microsoft.com/office/powerpoint/2010/main" val="18134489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3200" b="1" dirty="0">
                <a:solidFill>
                  <a:srgbClr val="FFFF00"/>
                </a:solidFill>
                <a:highlight>
                  <a:srgbClr val="000080"/>
                </a:highlight>
              </a:rPr>
              <a:t>Ця світоглядна еволюція відображена в його чималій епістолярній спадщині. Служив при дворі німецького імператора і в якості вправного дипломата об’їхав майже всю Європу. </a:t>
            </a:r>
          </a:p>
          <a:p>
            <a:pPr marL="0" indent="0" algn="just">
              <a:buNone/>
            </a:pPr>
            <a:r>
              <a:rPr lang="uk-UA" sz="3200" b="1" dirty="0">
                <a:solidFill>
                  <a:srgbClr val="FFFF00"/>
                </a:solidFill>
                <a:highlight>
                  <a:srgbClr val="000080"/>
                </a:highlight>
              </a:rPr>
              <a:t>Упорядники спадщини визначають його як різносторонню особистість, часто проникливу, інколи наївну, схильну брати все, що давалося йому життям. За визначенням історика папства Е. </a:t>
            </a:r>
            <a:r>
              <a:rPr lang="uk-UA" sz="3200" b="1" dirty="0" err="1">
                <a:solidFill>
                  <a:srgbClr val="FFFF00"/>
                </a:solidFill>
                <a:highlight>
                  <a:srgbClr val="000080"/>
                </a:highlight>
              </a:rPr>
              <a:t>Гергея</a:t>
            </a:r>
            <a:r>
              <a:rPr lang="uk-UA" sz="3200" b="1" dirty="0">
                <a:solidFill>
                  <a:srgbClr val="FFFF00"/>
                </a:solidFill>
                <a:highlight>
                  <a:srgbClr val="000080"/>
                </a:highlight>
              </a:rPr>
              <a:t>, розумний, дотепний, з універсальною освітою, </a:t>
            </a:r>
            <a:r>
              <a:rPr lang="uk-UA" sz="3200" b="1" dirty="0" err="1">
                <a:solidFill>
                  <a:srgbClr val="FFFF00"/>
                </a:solidFill>
                <a:highlight>
                  <a:srgbClr val="000080"/>
                </a:highlight>
              </a:rPr>
              <a:t>Пікколоміні</a:t>
            </a:r>
            <a:r>
              <a:rPr lang="uk-UA" sz="3200" b="1" dirty="0">
                <a:solidFill>
                  <a:srgbClr val="FFFF00"/>
                </a:solidFill>
                <a:highlight>
                  <a:srgbClr val="000080"/>
                </a:highlight>
              </a:rPr>
              <a:t> одночасно поєднував у собі поета, історіографа, вченого-географа, політика і дипломата, все, що завгодно, крім вищого священнослужителя.</a:t>
            </a:r>
          </a:p>
        </p:txBody>
      </p:sp>
    </p:spTree>
    <p:extLst>
      <p:ext uri="{BB962C8B-B14F-4D97-AF65-F5344CB8AC3E}">
        <p14:creationId xmlns:p14="http://schemas.microsoft.com/office/powerpoint/2010/main" val="35460184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Autofit/>
          </a:bodyPr>
          <a:lstStyle/>
          <a:p>
            <a:pPr marL="0" indent="0" algn="just">
              <a:buNone/>
            </a:pPr>
            <a:r>
              <a:rPr lang="uk-UA" sz="3000" b="1" dirty="0">
                <a:solidFill>
                  <a:srgbClr val="FFFF00"/>
                </a:solidFill>
                <a:highlight>
                  <a:srgbClr val="000080"/>
                </a:highlight>
              </a:rPr>
              <a:t>Проте, навіть ставши кардиналом, він здобув собі прихильність і повагу. Його обрання як «князя гуманістів» у Римі викликало захоплення. Він проявляв прихильність до мистецтва, старовинних речей, усіх радощів буденного життя. </a:t>
            </a:r>
          </a:p>
          <a:p>
            <a:pPr marL="0" indent="0" algn="just">
              <a:buNone/>
            </a:pPr>
            <a:r>
              <a:rPr lang="uk-UA" sz="3000" b="1" dirty="0">
                <a:solidFill>
                  <a:srgbClr val="FFFF00"/>
                </a:solidFill>
                <a:highlight>
                  <a:srgbClr val="000080"/>
                </a:highlight>
              </a:rPr>
              <a:t>За його понтифікату розпочалося систематизоване збирання пам’яток античного Риму. Навіть в якості Папи він продовжив літературну діяльність, залишивши по собі мемуари, написані класичною латиною, а щодо дорікань з приводу бурхливого минулого 1463 р. видав славнозвісну булу, в якій віруючим пропонувалося «пройти повз </a:t>
            </a:r>
            <a:r>
              <a:rPr lang="uk-UA" sz="3000" b="1" dirty="0" err="1">
                <a:solidFill>
                  <a:srgbClr val="FFFF00"/>
                </a:solidFill>
                <a:highlight>
                  <a:srgbClr val="000080"/>
                </a:highlight>
              </a:rPr>
              <a:t>Енеа</a:t>
            </a:r>
            <a:r>
              <a:rPr lang="uk-UA" sz="3000" b="1" dirty="0">
                <a:solidFill>
                  <a:srgbClr val="FFFF00"/>
                </a:solidFill>
                <a:highlight>
                  <a:srgbClr val="000080"/>
                </a:highlight>
              </a:rPr>
              <a:t> і зосередитися на </a:t>
            </a:r>
            <a:r>
              <a:rPr lang="uk-UA" sz="3000" b="1" dirty="0" err="1">
                <a:solidFill>
                  <a:srgbClr val="FFFF00"/>
                </a:solidFill>
                <a:highlight>
                  <a:srgbClr val="000080"/>
                </a:highlight>
              </a:rPr>
              <a:t>Пії</a:t>
            </a:r>
            <a:r>
              <a:rPr lang="uk-UA" sz="3000" b="1" dirty="0">
                <a:solidFill>
                  <a:srgbClr val="FFFF00"/>
                </a:solidFill>
                <a:highlight>
                  <a:srgbClr val="000080"/>
                </a:highlight>
              </a:rPr>
              <a:t>».</a:t>
            </a:r>
          </a:p>
        </p:txBody>
      </p:sp>
    </p:spTree>
    <p:extLst>
      <p:ext uri="{BB962C8B-B14F-4D97-AF65-F5344CB8AC3E}">
        <p14:creationId xmlns:p14="http://schemas.microsoft.com/office/powerpoint/2010/main" val="2876672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Autofit/>
          </a:bodyPr>
          <a:lstStyle/>
          <a:p>
            <a:pPr marL="0" indent="0" algn="just">
              <a:buNone/>
            </a:pPr>
            <a:r>
              <a:rPr lang="uk-UA" sz="3000" b="1" dirty="0">
                <a:solidFill>
                  <a:srgbClr val="FFFF00"/>
                </a:solidFill>
                <a:highlight>
                  <a:srgbClr val="000080"/>
                </a:highlight>
              </a:rPr>
              <a:t>Сам він зосередився на прибуткових статях куріального бюджету: скасував канонічну заборону стягування відсотків, брав участь у торговельних ініціативах, запроваджував різні комерційні монополії, спекулював галунами і накладав анафему на тих, хто купував турецькі «</a:t>
            </a:r>
            <a:r>
              <a:rPr lang="uk-UA" sz="3000" b="1" dirty="0" err="1">
                <a:solidFill>
                  <a:srgbClr val="FFFF00"/>
                </a:solidFill>
                <a:highlight>
                  <a:srgbClr val="000080"/>
                </a:highlight>
              </a:rPr>
              <a:t>святотацькі</a:t>
            </a:r>
            <a:r>
              <a:rPr lang="uk-UA" sz="3000" b="1" dirty="0">
                <a:solidFill>
                  <a:srgbClr val="FFFF00"/>
                </a:solidFill>
                <a:highlight>
                  <a:srgbClr val="000080"/>
                </a:highlight>
              </a:rPr>
              <a:t>» галуни. Прибуток приносили «хрестові» податки.</a:t>
            </a:r>
          </a:p>
          <a:p>
            <a:pPr marL="0" indent="0" algn="just">
              <a:buNone/>
            </a:pPr>
            <a:r>
              <a:rPr lang="uk-UA" sz="3000" b="1" dirty="0">
                <a:solidFill>
                  <a:srgbClr val="FFFF00"/>
                </a:solidFill>
                <a:highlight>
                  <a:srgbClr val="000080"/>
                </a:highlight>
              </a:rPr>
              <a:t>Ще не будучи Папою Римським Еней Сільвіо </a:t>
            </a:r>
            <a:r>
              <a:rPr lang="uk-UA" sz="3000" b="1" dirty="0" err="1">
                <a:solidFill>
                  <a:srgbClr val="FFFF00"/>
                </a:solidFill>
                <a:highlight>
                  <a:srgbClr val="000080"/>
                </a:highlight>
              </a:rPr>
              <a:t>Пікколоміні</a:t>
            </a:r>
            <a:r>
              <a:rPr lang="uk-UA" sz="3000" b="1" dirty="0">
                <a:solidFill>
                  <a:srgbClr val="FFFF00"/>
                </a:solidFill>
                <a:highlight>
                  <a:srgbClr val="000080"/>
                </a:highlight>
              </a:rPr>
              <a:t> в одному з листів своєму другові скаржився, що ні Папі, ні імператорові не надають належних почестей, що немає ніякого благоговіння і слухняності, і що з такими звичаями не можна знищити турецьку армію. </a:t>
            </a:r>
          </a:p>
        </p:txBody>
      </p:sp>
    </p:spTree>
    <p:extLst>
      <p:ext uri="{BB962C8B-B14F-4D97-AF65-F5344CB8AC3E}">
        <p14:creationId xmlns:p14="http://schemas.microsoft.com/office/powerpoint/2010/main" val="30663719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200" b="1" dirty="0">
                <a:solidFill>
                  <a:srgbClr val="FFFF00"/>
                </a:solidFill>
                <a:highlight>
                  <a:srgbClr val="800000"/>
                </a:highlight>
              </a:rPr>
              <a:t>Тому тема миру в Європі – «у нашій батьківщині, в нашому власному домі, у нашого святого вогнища» – стала лейтмотивом праць Папи </a:t>
            </a:r>
            <a:r>
              <a:rPr lang="uk-UA" sz="3200" b="1" dirty="0" err="1">
                <a:solidFill>
                  <a:srgbClr val="FFFF00"/>
                </a:solidFill>
                <a:highlight>
                  <a:srgbClr val="800000"/>
                </a:highlight>
              </a:rPr>
              <a:t>Пія</a:t>
            </a:r>
            <a:r>
              <a:rPr lang="uk-UA" sz="3200" b="1" dirty="0">
                <a:solidFill>
                  <a:srgbClr val="FFFF00"/>
                </a:solidFill>
                <a:highlight>
                  <a:srgbClr val="800000"/>
                </a:highlight>
              </a:rPr>
              <a:t> </a:t>
            </a:r>
            <a:r>
              <a:rPr lang="en-US" sz="3200" b="1" dirty="0">
                <a:solidFill>
                  <a:srgbClr val="FFFF00"/>
                </a:solidFill>
                <a:highlight>
                  <a:srgbClr val="800000"/>
                </a:highlight>
              </a:rPr>
              <a:t>II.</a:t>
            </a:r>
            <a:r>
              <a:rPr lang="en-US" sz="3200" b="1" dirty="0">
                <a:solidFill>
                  <a:srgbClr val="FFFF00"/>
                </a:solidFill>
                <a:highlight>
                  <a:srgbClr val="000080"/>
                </a:highlight>
              </a:rPr>
              <a:t> </a:t>
            </a:r>
            <a:endParaRPr lang="uk-UA" sz="3200" b="1" dirty="0">
              <a:solidFill>
                <a:srgbClr val="FFFF00"/>
              </a:solidFill>
              <a:highlight>
                <a:srgbClr val="000080"/>
              </a:highlight>
            </a:endParaRPr>
          </a:p>
          <a:p>
            <a:pPr marL="0" indent="0" algn="just">
              <a:buNone/>
            </a:pPr>
            <a:r>
              <a:rPr lang="uk-UA" sz="3200" b="1" dirty="0">
                <a:solidFill>
                  <a:srgbClr val="FFFF00"/>
                </a:solidFill>
                <a:highlight>
                  <a:srgbClr val="000080"/>
                </a:highlight>
              </a:rPr>
              <a:t>Християнство і Європа для нього – поняття рівнозначні, але показовим є те, що замість раніше прийнятих висловів «християнські народи», «Християнський світ» Пій </a:t>
            </a:r>
            <a:r>
              <a:rPr lang="en-US" sz="3200" b="1" dirty="0">
                <a:solidFill>
                  <a:srgbClr val="FFFF00"/>
                </a:solidFill>
                <a:highlight>
                  <a:srgbClr val="000080"/>
                </a:highlight>
              </a:rPr>
              <a:t>II </a:t>
            </a:r>
            <a:r>
              <a:rPr lang="uk-UA" sz="3200" b="1" dirty="0">
                <a:solidFill>
                  <a:srgbClr val="FFFF00"/>
                </a:solidFill>
                <a:highlight>
                  <a:srgbClr val="000080"/>
                </a:highlight>
              </a:rPr>
              <a:t>запропонував вживати терміни «</a:t>
            </a:r>
            <a:r>
              <a:rPr lang="uk-UA" sz="3200" b="1" dirty="0">
                <a:solidFill>
                  <a:srgbClr val="FFFF00"/>
                </a:solidFill>
                <a:highlight>
                  <a:srgbClr val="800000"/>
                </a:highlight>
              </a:rPr>
              <a:t>європейські народи</a:t>
            </a:r>
            <a:r>
              <a:rPr lang="uk-UA" sz="3200" b="1" dirty="0">
                <a:solidFill>
                  <a:srgbClr val="FFFF00"/>
                </a:solidFill>
                <a:highlight>
                  <a:srgbClr val="000080"/>
                </a:highlight>
              </a:rPr>
              <a:t>» і «</a:t>
            </a:r>
            <a:r>
              <a:rPr lang="uk-UA" sz="3200" b="1" dirty="0">
                <a:solidFill>
                  <a:srgbClr val="FFFF00"/>
                </a:solidFill>
                <a:highlight>
                  <a:srgbClr val="800000"/>
                </a:highlight>
              </a:rPr>
              <a:t>європейський світ</a:t>
            </a:r>
            <a:r>
              <a:rPr lang="uk-UA" sz="3200" b="1" dirty="0">
                <a:solidFill>
                  <a:srgbClr val="FFFF00"/>
                </a:solidFill>
                <a:highlight>
                  <a:srgbClr val="000080"/>
                </a:highlight>
              </a:rPr>
              <a:t>». </a:t>
            </a:r>
            <a:r>
              <a:rPr lang="uk-UA" sz="3200" b="1" dirty="0">
                <a:solidFill>
                  <a:srgbClr val="FFFF00"/>
                </a:solidFill>
                <a:highlight>
                  <a:srgbClr val="008080"/>
                </a:highlight>
              </a:rPr>
              <a:t>Він першим почав активно використовувати поняття «європеєць», запроваджуючи його до широкого ужитку. </a:t>
            </a:r>
          </a:p>
        </p:txBody>
      </p:sp>
    </p:spTree>
    <p:extLst>
      <p:ext uri="{BB962C8B-B14F-4D97-AF65-F5344CB8AC3E}">
        <p14:creationId xmlns:p14="http://schemas.microsoft.com/office/powerpoint/2010/main" val="795738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80655"/>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7"/>
            <a:ext cx="12192000" cy="5860473"/>
          </a:xfrm>
        </p:spPr>
        <p:txBody>
          <a:bodyPr>
            <a:noAutofit/>
          </a:bodyPr>
          <a:lstStyle/>
          <a:p>
            <a:pPr marL="0" indent="0" algn="just">
              <a:buNone/>
            </a:pPr>
            <a:r>
              <a:rPr lang="uk-UA" sz="2600" b="1" dirty="0" err="1">
                <a:solidFill>
                  <a:srgbClr val="FFFF00"/>
                </a:solidFill>
                <a:highlight>
                  <a:srgbClr val="000080"/>
                </a:highlight>
              </a:rPr>
              <a:t>Понтифік</a:t>
            </a:r>
            <a:r>
              <a:rPr lang="uk-UA" sz="2600" b="1" dirty="0">
                <a:solidFill>
                  <a:srgbClr val="FFFF00"/>
                </a:solidFill>
                <a:highlight>
                  <a:srgbClr val="000080"/>
                </a:highlight>
              </a:rPr>
              <a:t> був настільки захоплений </a:t>
            </a:r>
            <a:r>
              <a:rPr lang="uk-UA" sz="2600" b="1" i="1" u="sng" dirty="0">
                <a:solidFill>
                  <a:srgbClr val="FFFF00"/>
                </a:solidFill>
                <a:highlight>
                  <a:srgbClr val="800000"/>
                </a:highlight>
              </a:rPr>
              <a:t>ідеєю об’єднання Європи, як сили, здатної протистояти туркам, що навіть присвятив їй невеличкий трактат</a:t>
            </a:r>
            <a:r>
              <a:rPr lang="uk-UA" sz="2600" b="1" dirty="0">
                <a:solidFill>
                  <a:srgbClr val="FFFF00"/>
                </a:solidFill>
                <a:highlight>
                  <a:srgbClr val="000080"/>
                </a:highlight>
              </a:rPr>
              <a:t>. Засадничим об’єднавчим елементом мав виступити </a:t>
            </a:r>
            <a:r>
              <a:rPr lang="uk-UA" sz="2600" b="1" dirty="0">
                <a:solidFill>
                  <a:srgbClr val="FFFF00"/>
                </a:solidFill>
                <a:highlight>
                  <a:srgbClr val="800000"/>
                </a:highlight>
              </a:rPr>
              <a:t>католицизм.</a:t>
            </a:r>
            <a:r>
              <a:rPr lang="uk-UA" sz="2600" b="1" dirty="0">
                <a:solidFill>
                  <a:srgbClr val="FFFF00"/>
                </a:solidFill>
                <a:highlight>
                  <a:srgbClr val="000080"/>
                </a:highlight>
              </a:rPr>
              <a:t> </a:t>
            </a:r>
          </a:p>
          <a:p>
            <a:pPr marL="0" indent="0" algn="just">
              <a:buNone/>
            </a:pPr>
            <a:r>
              <a:rPr lang="uk-UA" sz="2600" b="1" dirty="0">
                <a:solidFill>
                  <a:srgbClr val="FFFF00"/>
                </a:solidFill>
                <a:highlight>
                  <a:srgbClr val="FF0000"/>
                </a:highlight>
              </a:rPr>
              <a:t>Новаторським у його концепті Європи було те, що до «європейського світу» включалася і Візантія, тобто йшлося про Європейську Християнську </a:t>
            </a:r>
            <a:r>
              <a:rPr lang="uk-UA" sz="2600" b="1" dirty="0" err="1">
                <a:solidFill>
                  <a:srgbClr val="FFFF00"/>
                </a:solidFill>
                <a:highlight>
                  <a:srgbClr val="FF0000"/>
                </a:highlight>
              </a:rPr>
              <a:t>Метацівілізацію</a:t>
            </a:r>
            <a:r>
              <a:rPr lang="uk-UA" sz="2600" b="1" dirty="0">
                <a:solidFill>
                  <a:srgbClr val="FFFF00"/>
                </a:solidFill>
                <a:highlight>
                  <a:srgbClr val="000080"/>
                </a:highlight>
              </a:rPr>
              <a:t>. І це в той час, коли багато хто на Заході розглядав Візантійську імперію як чужу і ворожу силу, обмежуючи Європу рамками Західноєвропейської (Католицької) цивілізації. Папа Пій </a:t>
            </a:r>
            <a:r>
              <a:rPr lang="en-US" sz="2600" b="1" dirty="0">
                <a:solidFill>
                  <a:srgbClr val="FFFF00"/>
                </a:solidFill>
                <a:highlight>
                  <a:srgbClr val="000080"/>
                </a:highlight>
              </a:rPr>
              <a:t>II </a:t>
            </a:r>
            <a:r>
              <a:rPr lang="uk-UA" sz="2600" b="1" dirty="0">
                <a:solidFill>
                  <a:srgbClr val="FFFF00"/>
                </a:solidFill>
                <a:highlight>
                  <a:srgbClr val="000080"/>
                </a:highlight>
              </a:rPr>
              <a:t>був одним з найактивніших прихильників </a:t>
            </a:r>
            <a:r>
              <a:rPr lang="uk-UA" sz="2600" b="1" dirty="0">
                <a:solidFill>
                  <a:srgbClr val="FFFF00"/>
                </a:solidFill>
                <a:highlight>
                  <a:srgbClr val="FF0000"/>
                </a:highlight>
              </a:rPr>
              <a:t>зближення Західної та Східної Церков</a:t>
            </a:r>
            <a:r>
              <a:rPr lang="uk-UA" sz="2600" b="1" dirty="0">
                <a:solidFill>
                  <a:srgbClr val="FFFF00"/>
                </a:solidFill>
                <a:highlight>
                  <a:srgbClr val="000080"/>
                </a:highlight>
              </a:rPr>
              <a:t> з метою згуртованого протистояння турецької агресії, а також зміцнення стабільності у самій Європі. Торжество християнської віри, на його думку, немислимо без торжества Європи, без припинення внутрішніх чвар.</a:t>
            </a:r>
          </a:p>
        </p:txBody>
      </p:sp>
    </p:spTree>
    <p:extLst>
      <p:ext uri="{BB962C8B-B14F-4D97-AF65-F5344CB8AC3E}">
        <p14:creationId xmlns:p14="http://schemas.microsoft.com/office/powerpoint/2010/main" val="122871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2800" b="1" dirty="0">
                <a:solidFill>
                  <a:srgbClr val="FFFF00"/>
                </a:solidFill>
                <a:highlight>
                  <a:srgbClr val="000080"/>
                </a:highlight>
              </a:rPr>
              <a:t>Наступного ж дня після свого обрання Папою Римським Пій </a:t>
            </a:r>
            <a:r>
              <a:rPr lang="en-US" sz="2800" b="1" dirty="0">
                <a:solidFill>
                  <a:srgbClr val="FFFF00"/>
                </a:solidFill>
                <a:highlight>
                  <a:srgbClr val="000080"/>
                </a:highlight>
              </a:rPr>
              <a:t>II </a:t>
            </a:r>
            <a:r>
              <a:rPr lang="uk-UA" sz="2800" b="1" dirty="0">
                <a:solidFill>
                  <a:srgbClr val="FFFF00"/>
                </a:solidFill>
                <a:highlight>
                  <a:srgbClr val="000080"/>
                </a:highlight>
              </a:rPr>
              <a:t>спеціальною буллою оголосив про скликання </a:t>
            </a:r>
            <a:r>
              <a:rPr lang="uk-UA" sz="2800" b="1" dirty="0">
                <a:solidFill>
                  <a:srgbClr val="FFFF00"/>
                </a:solidFill>
                <a:highlight>
                  <a:srgbClr val="FF0000"/>
                </a:highlight>
              </a:rPr>
              <a:t>1 червня 1459 р.</a:t>
            </a:r>
            <a:r>
              <a:rPr lang="uk-UA" sz="2800" b="1" dirty="0">
                <a:solidFill>
                  <a:srgbClr val="FFFF00"/>
                </a:solidFill>
                <a:highlight>
                  <a:srgbClr val="000080"/>
                </a:highlight>
              </a:rPr>
              <a:t> з’їзду всіх государів в Мантуї. Це була </a:t>
            </a:r>
            <a:r>
              <a:rPr lang="uk-UA" sz="2800" b="1" dirty="0">
                <a:solidFill>
                  <a:srgbClr val="FFFF00"/>
                </a:solidFill>
                <a:highlight>
                  <a:srgbClr val="800000"/>
                </a:highlight>
              </a:rPr>
              <a:t>спроба створити новий загальноєвропейський інститут замість Соборів</a:t>
            </a:r>
            <a:r>
              <a:rPr lang="uk-UA" sz="2800" b="1" dirty="0">
                <a:solidFill>
                  <a:srgbClr val="FFFF00"/>
                </a:solidFill>
                <a:highlight>
                  <a:srgbClr val="000080"/>
                </a:highlight>
              </a:rPr>
              <a:t>, що скомпрометували себе протистоянням із Папою. Водночас «з’їзд усіх государів» міг розглядатися як модифікація самих церковних Соборів, на яких протягом Х</a:t>
            </a:r>
            <a:r>
              <a:rPr lang="en-US" sz="2800" b="1" dirty="0">
                <a:solidFill>
                  <a:srgbClr val="FFFF00"/>
                </a:solidFill>
                <a:highlight>
                  <a:srgbClr val="000080"/>
                </a:highlight>
              </a:rPr>
              <a:t>V </a:t>
            </a:r>
            <a:r>
              <a:rPr lang="uk-UA" sz="2800" b="1" dirty="0">
                <a:solidFill>
                  <a:srgbClr val="FFFF00"/>
                </a:solidFill>
                <a:highlight>
                  <a:srgbClr val="000080"/>
                </a:highlight>
              </a:rPr>
              <a:t>ст. постійно зростав вплив світської влади. </a:t>
            </a:r>
          </a:p>
          <a:p>
            <a:pPr marL="0" indent="0" algn="just">
              <a:buNone/>
            </a:pPr>
            <a:r>
              <a:rPr lang="uk-UA" sz="2800" b="1" dirty="0">
                <a:solidFill>
                  <a:srgbClr val="FFFF00"/>
                </a:solidFill>
                <a:highlight>
                  <a:srgbClr val="000080"/>
                </a:highlight>
              </a:rPr>
              <a:t>По суті, </a:t>
            </a:r>
            <a:r>
              <a:rPr lang="uk-UA" sz="2800" b="1" i="1" dirty="0">
                <a:solidFill>
                  <a:srgbClr val="FFFF00"/>
                </a:solidFill>
                <a:highlight>
                  <a:srgbClr val="800000"/>
                </a:highlight>
              </a:rPr>
              <a:t>це був новий варіант ідеї папського верховенства в Європі, але вже не проти світських государів, а в союзі з ними</a:t>
            </a:r>
            <a:r>
              <a:rPr lang="uk-UA" sz="2800" b="1" dirty="0">
                <a:solidFill>
                  <a:srgbClr val="FFFF00"/>
                </a:solidFill>
                <a:highlight>
                  <a:srgbClr val="000080"/>
                </a:highlight>
              </a:rPr>
              <a:t>. Пій </a:t>
            </a:r>
            <a:r>
              <a:rPr lang="en-US" sz="2800" b="1" dirty="0">
                <a:solidFill>
                  <a:srgbClr val="FFFF00"/>
                </a:solidFill>
                <a:highlight>
                  <a:srgbClr val="000080"/>
                </a:highlight>
              </a:rPr>
              <a:t>II </a:t>
            </a:r>
            <a:r>
              <a:rPr lang="uk-UA" sz="2800" b="1" dirty="0">
                <a:solidFill>
                  <a:srgbClr val="FFFF00"/>
                </a:solidFill>
                <a:highlight>
                  <a:srgbClr val="000080"/>
                </a:highlight>
              </a:rPr>
              <a:t>задумав стати на чолі нового світського європейського конкордату для боротьби зі світом ісламу і водночас для об’єднання Європи. </a:t>
            </a:r>
          </a:p>
        </p:txBody>
      </p:sp>
    </p:spTree>
    <p:extLst>
      <p:ext uri="{BB962C8B-B14F-4D97-AF65-F5344CB8AC3E}">
        <p14:creationId xmlns:p14="http://schemas.microsoft.com/office/powerpoint/2010/main" val="2956322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200" b="1" dirty="0">
                <a:solidFill>
                  <a:srgbClr val="FFFF00"/>
                </a:solidFill>
                <a:highlight>
                  <a:srgbClr val="000080"/>
                </a:highlight>
              </a:rPr>
              <a:t>Однак репутація Папи ще не встигла зміцнитися. У день відкриття Конгресу майже ніхто із запрошених монархів на нього не з’явився. Тільки через чотири місяці Пій </a:t>
            </a:r>
            <a:r>
              <a:rPr lang="en-US" sz="3200" b="1" dirty="0">
                <a:solidFill>
                  <a:srgbClr val="FFFF00"/>
                </a:solidFill>
                <a:highlight>
                  <a:srgbClr val="000080"/>
                </a:highlight>
              </a:rPr>
              <a:t>II </a:t>
            </a:r>
            <a:r>
              <a:rPr lang="uk-UA" sz="3200" b="1" dirty="0">
                <a:solidFill>
                  <a:srgbClr val="FFFF00"/>
                </a:solidFill>
                <a:highlight>
                  <a:srgbClr val="000080"/>
                </a:highlight>
              </a:rPr>
              <a:t>зміг провести засідання, на якому були присутні посланці деяких європейських государів. Папа виголосив велику промову, закликавши до нового хрестового походу проти турків. Учасники засідання, висловивши принципову згоду з цією ідеєю, причому деякі государі навіть пообіцяли реальну допомогу в організації походу грошима, сухопутним військом і флотом.</a:t>
            </a:r>
          </a:p>
        </p:txBody>
      </p:sp>
    </p:spTree>
    <p:extLst>
      <p:ext uri="{BB962C8B-B14F-4D97-AF65-F5344CB8AC3E}">
        <p14:creationId xmlns:p14="http://schemas.microsoft.com/office/powerpoint/2010/main" val="3522510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400" b="1" dirty="0">
                <a:solidFill>
                  <a:srgbClr val="FFFF00"/>
                </a:solidFill>
                <a:highlight>
                  <a:srgbClr val="000080"/>
                </a:highlight>
              </a:rPr>
              <a:t>Крім того, Собор змінив порядок статусності церков і проголосив </a:t>
            </a:r>
            <a:r>
              <a:rPr lang="uk-UA" sz="3400" b="1" dirty="0">
                <a:solidFill>
                  <a:srgbClr val="FFFF00"/>
                </a:solidFill>
                <a:highlight>
                  <a:srgbClr val="800000"/>
                </a:highlight>
              </a:rPr>
              <a:t>Константинополь другим після Риму</a:t>
            </a:r>
            <a:r>
              <a:rPr lang="uk-UA" sz="3400" b="1" dirty="0">
                <a:solidFill>
                  <a:srgbClr val="FFFF00"/>
                </a:solidFill>
                <a:highlight>
                  <a:srgbClr val="000080"/>
                </a:highlight>
              </a:rPr>
              <a:t>, потіснивши Олександрію, Антіохію і Єрусалим у порядку, за якими їм віддавалась шана. Визнане римськими папами, це правило стало </a:t>
            </a:r>
            <a:r>
              <a:rPr lang="uk-UA" sz="3400" b="1" dirty="0">
                <a:solidFill>
                  <a:srgbClr val="FFFF00"/>
                </a:solidFill>
                <a:highlight>
                  <a:srgbClr val="FF0000"/>
                </a:highlight>
              </a:rPr>
              <a:t>початком поділу церков на Східну (православну) і Західну (католицьку).</a:t>
            </a:r>
          </a:p>
          <a:p>
            <a:pPr marL="0" indent="0" algn="just">
              <a:buNone/>
            </a:pPr>
            <a:r>
              <a:rPr lang="uk-UA" sz="3400" b="1" dirty="0">
                <a:solidFill>
                  <a:srgbClr val="FFFF00"/>
                </a:solidFill>
                <a:highlight>
                  <a:srgbClr val="000080"/>
                </a:highlight>
              </a:rPr>
              <a:t>Крім забезпечення християнству особливого статусу в державі, «</a:t>
            </a:r>
            <a:r>
              <a:rPr lang="uk-UA" sz="3400" b="1" dirty="0" err="1">
                <a:solidFill>
                  <a:srgbClr val="FFFF00"/>
                </a:solidFill>
                <a:highlight>
                  <a:srgbClr val="000080"/>
                </a:highlight>
              </a:rPr>
              <a:t>Солунський</a:t>
            </a:r>
            <a:r>
              <a:rPr lang="uk-UA" sz="3400" b="1" dirty="0">
                <a:solidFill>
                  <a:srgbClr val="FFFF00"/>
                </a:solidFill>
                <a:highlight>
                  <a:srgbClr val="000080"/>
                </a:highlight>
              </a:rPr>
              <a:t> едикт» відкрив дорогу найсуворішим переслідуванням єретиків та іновірців.</a:t>
            </a:r>
          </a:p>
        </p:txBody>
      </p:sp>
    </p:spTree>
    <p:extLst>
      <p:ext uri="{BB962C8B-B14F-4D97-AF65-F5344CB8AC3E}">
        <p14:creationId xmlns:p14="http://schemas.microsoft.com/office/powerpoint/2010/main" val="2754246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200" b="1" dirty="0">
                <a:solidFill>
                  <a:srgbClr val="FFFF00"/>
                </a:solidFill>
                <a:highlight>
                  <a:srgbClr val="000080"/>
                </a:highlight>
              </a:rPr>
              <a:t>Але справжньої єдності на конгресі не було. До того ж, склад учасників був не настільки представницьким, щоб можна було всерйоз говорити про «з’їзд усіх християнських государів».</a:t>
            </a:r>
          </a:p>
          <a:p>
            <a:pPr marL="0" indent="0" algn="just">
              <a:buNone/>
            </a:pPr>
            <a:r>
              <a:rPr lang="uk-UA" sz="3200" b="1" dirty="0">
                <a:solidFill>
                  <a:srgbClr val="FFFF00"/>
                </a:solidFill>
                <a:highlight>
                  <a:srgbClr val="000080"/>
                </a:highlight>
              </a:rPr>
              <a:t> Головне, чого домігся Пій II, було відновлення переваги Папи над церковними Соборами. Перед закриттям Конгресу він зачитав декрет, яким забороняв скликати Собори без його згоди. Тим самим завершився тривалий етап боротьби папської влади з Соборами, які після цього втратили своє значення.</a:t>
            </a:r>
          </a:p>
        </p:txBody>
      </p:sp>
    </p:spTree>
    <p:extLst>
      <p:ext uri="{BB962C8B-B14F-4D97-AF65-F5344CB8AC3E}">
        <p14:creationId xmlns:p14="http://schemas.microsoft.com/office/powerpoint/2010/main" val="7745582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3200" b="1" dirty="0">
                <a:solidFill>
                  <a:srgbClr val="FFFF00"/>
                </a:solidFill>
                <a:highlight>
                  <a:srgbClr val="000080"/>
                </a:highlight>
              </a:rPr>
              <a:t>Однак, попри вжиті заходи, ідея «з’їзду всіх християнських государів» не мала жодного практичного втілення. Ані князі, ані монархи на заклик нового Папи не взялися готувати похід, а Венеція навіть уклала торговельний договір з мусульманським володарем Константинополя. </a:t>
            </a:r>
          </a:p>
          <a:p>
            <a:pPr marL="0" indent="0" algn="just">
              <a:buNone/>
            </a:pPr>
            <a:r>
              <a:rPr lang="uk-UA" sz="3200" b="1" dirty="0">
                <a:solidFill>
                  <a:srgbClr val="FFFF00"/>
                </a:solidFill>
                <a:highlight>
                  <a:srgbClr val="000080"/>
                </a:highlight>
              </a:rPr>
              <a:t>Папа заходився організовувати нові спроби для захисту від турецької небезпеки. Оскільки єдиним європейським лідером, хто задекларував бодай якийсь ентузіазм по відношенню до нового хрестового походу, був Влад </a:t>
            </a:r>
            <a:r>
              <a:rPr lang="uk-UA" sz="3200" b="1" dirty="0" err="1">
                <a:solidFill>
                  <a:srgbClr val="FFFF00"/>
                </a:solidFill>
                <a:highlight>
                  <a:srgbClr val="000080"/>
                </a:highlight>
              </a:rPr>
              <a:t>Цепеш</a:t>
            </a:r>
            <a:r>
              <a:rPr lang="uk-UA" sz="3200" b="1" dirty="0">
                <a:solidFill>
                  <a:srgbClr val="FFFF00"/>
                </a:solidFill>
                <a:highlight>
                  <a:srgbClr val="000080"/>
                </a:highlight>
              </a:rPr>
              <a:t> (Дракула), Папа наблизив початок війни Влада проти Мехмеда II.</a:t>
            </a:r>
          </a:p>
        </p:txBody>
      </p:sp>
    </p:spTree>
    <p:extLst>
      <p:ext uri="{BB962C8B-B14F-4D97-AF65-F5344CB8AC3E}">
        <p14:creationId xmlns:p14="http://schemas.microsoft.com/office/powerpoint/2010/main" val="31656733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600" b="1" dirty="0">
                <a:solidFill>
                  <a:srgbClr val="FFFF00"/>
                </a:solidFill>
                <a:highlight>
                  <a:srgbClr val="000080"/>
                </a:highlight>
              </a:rPr>
              <a:t>Пік цього конфлікту припав на спробу </a:t>
            </a:r>
            <a:r>
              <a:rPr lang="uk-UA" sz="3600" b="1" dirty="0" err="1">
                <a:solidFill>
                  <a:srgbClr val="FFFF00"/>
                </a:solidFill>
                <a:highlight>
                  <a:srgbClr val="000080"/>
                </a:highlight>
              </a:rPr>
              <a:t>валахійців</a:t>
            </a:r>
            <a:r>
              <a:rPr lang="uk-UA" sz="3600" b="1" dirty="0">
                <a:solidFill>
                  <a:srgbClr val="FFFF00"/>
                </a:solidFill>
                <a:highlight>
                  <a:srgbClr val="000080"/>
                </a:highlight>
              </a:rPr>
              <a:t> убити султана 1462 р. У 1461 р. папа написав листа султанові Мехмеду </a:t>
            </a:r>
            <a:r>
              <a:rPr lang="en-US" sz="3600" b="1" dirty="0">
                <a:solidFill>
                  <a:srgbClr val="FFFF00"/>
                </a:solidFill>
                <a:highlight>
                  <a:srgbClr val="000080"/>
                </a:highlight>
              </a:rPr>
              <a:t>II, </a:t>
            </a:r>
            <a:r>
              <a:rPr lang="uk-UA" sz="3600" b="1" dirty="0">
                <a:solidFill>
                  <a:srgbClr val="FFFF00"/>
                </a:solidFill>
                <a:highlight>
                  <a:srgbClr val="000080"/>
                </a:highlight>
              </a:rPr>
              <a:t>переконуючи його хреститися й обіцяючи йому титул імператора. У листі, поряд зі спробою узгодити християнське віровчення з Кораном, він закликав турецького владику перейти у християнську віру. За це папа обіцяв визнати його спадкоємцем Візантійської імперії, коронувати й укласти з ним союз. </a:t>
            </a:r>
          </a:p>
        </p:txBody>
      </p:sp>
    </p:spTree>
    <p:extLst>
      <p:ext uri="{BB962C8B-B14F-4D97-AF65-F5344CB8AC3E}">
        <p14:creationId xmlns:p14="http://schemas.microsoft.com/office/powerpoint/2010/main" val="35512187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600" b="1" dirty="0">
                <a:solidFill>
                  <a:srgbClr val="FFFF00"/>
                </a:solidFill>
                <a:highlight>
                  <a:srgbClr val="000080"/>
                </a:highlight>
              </a:rPr>
              <a:t>Тим часом, однак, небезпека турецького вторгнення загрожувала вже не тільки Угорщини, а й безпосередньо Італії, і перш за все Венеції. У 1463 р. венеціанський флот стояв напоготові, щоб розпочати морський похід проти турків. Під час засіданні консисторії Пій </a:t>
            </a:r>
            <a:r>
              <a:rPr lang="en-US" sz="3600" b="1" dirty="0">
                <a:solidFill>
                  <a:srgbClr val="FFFF00"/>
                </a:solidFill>
                <a:highlight>
                  <a:srgbClr val="000080"/>
                </a:highlight>
              </a:rPr>
              <a:t>II </a:t>
            </a:r>
            <a:r>
              <a:rPr lang="uk-UA" sz="3600" b="1" dirty="0">
                <a:solidFill>
                  <a:srgbClr val="FFFF00"/>
                </a:solidFill>
                <a:highlight>
                  <a:srgbClr val="000080"/>
                </a:highlight>
              </a:rPr>
              <a:t>заявив, що він особисто очолить об’єднаний папський і венеціанський військовий флот. Однак до </a:t>
            </a:r>
            <a:r>
              <a:rPr lang="uk-UA" sz="3600" b="1" dirty="0" err="1">
                <a:solidFill>
                  <a:srgbClr val="FFFF00"/>
                </a:solidFill>
                <a:highlight>
                  <a:srgbClr val="000080"/>
                </a:highlight>
              </a:rPr>
              <a:t>Анкони</a:t>
            </a:r>
            <a:r>
              <a:rPr lang="uk-UA" sz="3600" b="1" dirty="0">
                <a:solidFill>
                  <a:srgbClr val="FFFF00"/>
                </a:solidFill>
                <a:highlight>
                  <a:srgbClr val="000080"/>
                </a:highlight>
              </a:rPr>
              <a:t> папа прибув уже смертельно хворий і за кілька днів помер.</a:t>
            </a:r>
          </a:p>
        </p:txBody>
      </p:sp>
    </p:spTree>
    <p:extLst>
      <p:ext uri="{BB962C8B-B14F-4D97-AF65-F5344CB8AC3E}">
        <p14:creationId xmlns:p14="http://schemas.microsoft.com/office/powerpoint/2010/main" val="9430958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17600"/>
            <a:ext cx="12192000" cy="5740400"/>
          </a:xfrm>
        </p:spPr>
        <p:txBody>
          <a:bodyPr>
            <a:noAutofit/>
          </a:bodyPr>
          <a:lstStyle/>
          <a:p>
            <a:pPr marL="0" indent="0" algn="just">
              <a:buNone/>
            </a:pPr>
            <a:r>
              <a:rPr lang="uk-UA" sz="2800" b="1" dirty="0">
                <a:solidFill>
                  <a:srgbClr val="FFFF00"/>
                </a:solidFill>
                <a:highlight>
                  <a:srgbClr val="000080"/>
                </a:highlight>
              </a:rPr>
              <a:t>Відчайдушні спроби </a:t>
            </a:r>
            <a:r>
              <a:rPr lang="uk-UA" sz="2800" b="1" dirty="0" err="1">
                <a:solidFill>
                  <a:srgbClr val="FFFF00"/>
                </a:solidFill>
                <a:highlight>
                  <a:srgbClr val="000080"/>
                </a:highlight>
              </a:rPr>
              <a:t>Пія</a:t>
            </a:r>
            <a:r>
              <a:rPr lang="uk-UA" sz="2800" b="1" dirty="0">
                <a:solidFill>
                  <a:srgbClr val="FFFF00"/>
                </a:solidFill>
                <a:highlight>
                  <a:srgbClr val="000080"/>
                </a:highlight>
              </a:rPr>
              <a:t> ІІ згуртувати християнських монархів провалились. Імовірною причиною можна вважати відмову </a:t>
            </a:r>
            <a:r>
              <a:rPr lang="uk-UA" sz="2800" b="1" dirty="0" err="1">
                <a:solidFill>
                  <a:srgbClr val="FFFF00"/>
                </a:solidFill>
                <a:highlight>
                  <a:srgbClr val="000080"/>
                </a:highlight>
              </a:rPr>
              <a:t>Пія</a:t>
            </a:r>
            <a:r>
              <a:rPr lang="uk-UA" sz="2800" b="1" dirty="0">
                <a:solidFill>
                  <a:srgbClr val="FFFF00"/>
                </a:solidFill>
                <a:highlight>
                  <a:srgbClr val="000080"/>
                </a:highlight>
              </a:rPr>
              <a:t> ІІ від колишніх канцеляристських поглядів і перехід до табору прихильників і захисників дворянського абсолютизму. </a:t>
            </a:r>
          </a:p>
          <a:p>
            <a:pPr marL="0" indent="0" algn="just">
              <a:buNone/>
            </a:pPr>
            <a:r>
              <a:rPr lang="uk-UA" sz="2800" b="1" dirty="0">
                <a:solidFill>
                  <a:srgbClr val="FFFF00"/>
                </a:solidFill>
                <a:highlight>
                  <a:srgbClr val="000080"/>
                </a:highlight>
              </a:rPr>
              <a:t>На початку 1460 р. він видав буллу «</a:t>
            </a:r>
            <a:r>
              <a:rPr lang="en-US" sz="2800" b="1" dirty="0" err="1">
                <a:solidFill>
                  <a:srgbClr val="FFFF00"/>
                </a:solidFill>
                <a:highlight>
                  <a:srgbClr val="000080"/>
                </a:highlight>
              </a:rPr>
              <a:t>Execrabilis</a:t>
            </a:r>
            <a:r>
              <a:rPr lang="en-US" sz="2800" b="1" dirty="0">
                <a:solidFill>
                  <a:srgbClr val="FFFF00"/>
                </a:solidFill>
                <a:highlight>
                  <a:srgbClr val="000080"/>
                </a:highlight>
              </a:rPr>
              <a:t>», </a:t>
            </a:r>
            <a:r>
              <a:rPr lang="uk-UA" sz="2800" b="1" dirty="0">
                <a:solidFill>
                  <a:srgbClr val="FFFF00"/>
                </a:solidFill>
                <a:highlight>
                  <a:srgbClr val="000080"/>
                </a:highlight>
              </a:rPr>
              <a:t>в якій підкреслював, що ніхто не може оскаржувати папський вирок, апелюючи до Вселенського Собору, а той, хто таке вчинить, сам буде відлучений від Церкви. Цей крок Папи загострив стосунки передовсім з Францією. Французька церква за підтримки короля Людовіка ХІ в дусі Прагматичної санкції, прийнятої в </a:t>
            </a:r>
            <a:r>
              <a:rPr lang="uk-UA" sz="2800" b="1" dirty="0" err="1">
                <a:solidFill>
                  <a:srgbClr val="FFFF00"/>
                </a:solidFill>
                <a:highlight>
                  <a:srgbClr val="000080"/>
                </a:highlight>
              </a:rPr>
              <a:t>Бурже</a:t>
            </a:r>
            <a:r>
              <a:rPr lang="uk-UA" sz="2800" b="1" dirty="0">
                <a:solidFill>
                  <a:srgbClr val="FFFF00"/>
                </a:solidFill>
                <a:highlight>
                  <a:srgbClr val="000080"/>
                </a:highlight>
              </a:rPr>
              <a:t> 1438 р., стояла на позиціях канцеляризму, забезпечуючи в такий спосіб свою автономію на противагу верховній владі папи.</a:t>
            </a:r>
          </a:p>
        </p:txBody>
      </p:sp>
    </p:spTree>
    <p:extLst>
      <p:ext uri="{BB962C8B-B14F-4D97-AF65-F5344CB8AC3E}">
        <p14:creationId xmlns:p14="http://schemas.microsoft.com/office/powerpoint/2010/main" val="20531690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2800" b="1" dirty="0">
                <a:solidFill>
                  <a:srgbClr val="FFFF00"/>
                </a:solidFill>
                <a:highlight>
                  <a:srgbClr val="000080"/>
                </a:highlight>
              </a:rPr>
              <a:t>Виступ папи проти канцеляризму викликав незадоволення також в Італії та Німеччині. У середині </a:t>
            </a:r>
            <a:r>
              <a:rPr lang="en-US" sz="2800" b="1" dirty="0">
                <a:solidFill>
                  <a:srgbClr val="FFFF00"/>
                </a:solidFill>
                <a:highlight>
                  <a:srgbClr val="000080"/>
                </a:highlight>
              </a:rPr>
              <a:t>XV </a:t>
            </a:r>
            <a:r>
              <a:rPr lang="uk-UA" sz="2800" b="1" dirty="0">
                <a:solidFill>
                  <a:srgbClr val="FFFF00"/>
                </a:solidFill>
                <a:highlight>
                  <a:srgbClr val="000080"/>
                </a:highlight>
              </a:rPr>
              <a:t>ст. католицька церква вже втратила значну частину свого авторитету в Європі. </a:t>
            </a:r>
            <a:r>
              <a:rPr lang="uk-UA" sz="2800" b="1" dirty="0">
                <a:solidFill>
                  <a:srgbClr val="FFFF00"/>
                </a:solidFill>
                <a:highlight>
                  <a:srgbClr val="800000"/>
                </a:highlight>
              </a:rPr>
              <a:t>Епоха хрестових походів безповоротно минула разом з оспіваними в поемах </a:t>
            </a:r>
            <a:r>
              <a:rPr lang="uk-UA" sz="2800" b="1" dirty="0" err="1">
                <a:solidFill>
                  <a:srgbClr val="FFFF00"/>
                </a:solidFill>
                <a:highlight>
                  <a:srgbClr val="800000"/>
                </a:highlight>
              </a:rPr>
              <a:t>Пікколоміні</a:t>
            </a:r>
            <a:r>
              <a:rPr lang="uk-UA" sz="2800" b="1" dirty="0">
                <a:solidFill>
                  <a:srgbClr val="FFFF00"/>
                </a:solidFill>
                <a:highlight>
                  <a:srgbClr val="800000"/>
                </a:highlight>
              </a:rPr>
              <a:t> ідеалами рицарства і хрестоносного руху, та і сама ідея хрестоносного руху вже перетворювалася в анахронізм.</a:t>
            </a:r>
            <a:r>
              <a:rPr lang="uk-UA" sz="2800" b="1" dirty="0">
                <a:solidFill>
                  <a:srgbClr val="FFFF00"/>
                </a:solidFill>
                <a:highlight>
                  <a:srgbClr val="000080"/>
                </a:highlight>
              </a:rPr>
              <a:t> </a:t>
            </a:r>
          </a:p>
          <a:p>
            <a:pPr marL="0" indent="0" algn="just">
              <a:buNone/>
            </a:pPr>
            <a:r>
              <a:rPr lang="uk-UA" sz="2800" b="1" dirty="0">
                <a:solidFill>
                  <a:srgbClr val="FFFF00"/>
                </a:solidFill>
                <a:highlight>
                  <a:srgbClr val="000080"/>
                </a:highlight>
              </a:rPr>
              <a:t>Християнське Середньовіччя поступалось епосі централізованих станових монархій.  І все ж, хоча папська влада в особі </a:t>
            </a:r>
            <a:r>
              <a:rPr lang="uk-UA" sz="2800" b="1" dirty="0" err="1">
                <a:solidFill>
                  <a:srgbClr val="FFFF00"/>
                </a:solidFill>
                <a:highlight>
                  <a:srgbClr val="000080"/>
                </a:highlight>
              </a:rPr>
              <a:t>Пія</a:t>
            </a:r>
            <a:r>
              <a:rPr lang="uk-UA" sz="2800" b="1" dirty="0">
                <a:solidFill>
                  <a:srgbClr val="FFFF00"/>
                </a:solidFill>
                <a:highlight>
                  <a:srgbClr val="000080"/>
                </a:highlight>
              </a:rPr>
              <a:t> ІІ засвідчила свою неспроможність в євроінтеграційних ініціативах, вона була ще достатньо сильною, щоби провалювати аналогічні світські проекти, які </a:t>
            </a:r>
            <a:r>
              <a:rPr lang="uk-UA" sz="2800" b="1" dirty="0" err="1">
                <a:solidFill>
                  <a:srgbClr val="FFFF00"/>
                </a:solidFill>
                <a:highlight>
                  <a:srgbClr val="000080"/>
                </a:highlight>
              </a:rPr>
              <a:t>ініціювались</a:t>
            </a:r>
            <a:r>
              <a:rPr lang="uk-UA" sz="2800" b="1" dirty="0">
                <a:solidFill>
                  <a:srgbClr val="FFFF00"/>
                </a:solidFill>
                <a:highlight>
                  <a:srgbClr val="000080"/>
                </a:highlight>
              </a:rPr>
              <a:t> реформаторами і загрожували її інтересам.</a:t>
            </a:r>
          </a:p>
        </p:txBody>
      </p:sp>
    </p:spTree>
    <p:extLst>
      <p:ext uri="{BB962C8B-B14F-4D97-AF65-F5344CB8AC3E}">
        <p14:creationId xmlns:p14="http://schemas.microsoft.com/office/powerpoint/2010/main" val="6373640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54545"/>
            <a:ext cx="12192000" cy="5703455"/>
          </a:xfrm>
        </p:spPr>
        <p:txBody>
          <a:bodyPr>
            <a:noAutofit/>
          </a:bodyPr>
          <a:lstStyle/>
          <a:p>
            <a:pPr marL="0" indent="0" algn="just">
              <a:buNone/>
            </a:pPr>
            <a:r>
              <a:rPr lang="uk-UA" sz="3000" b="1" dirty="0">
                <a:solidFill>
                  <a:srgbClr val="FFFF00"/>
                </a:solidFill>
                <a:highlight>
                  <a:srgbClr val="800000"/>
                </a:highlight>
              </a:rPr>
              <a:t>Ще задовго до 1517 р. і Лютера Європою почали поширюватись ідеї реформи католицької церкви. Страта одного з найвідоміших ранніх реформаторів Яна Гуса 1415 р. стала поштовхом до початку масових рухів у Чехії, відомих як гуситські війни (1419–1437). </a:t>
            </a:r>
          </a:p>
          <a:p>
            <a:pPr marL="0" indent="0" algn="just">
              <a:buNone/>
            </a:pPr>
            <a:r>
              <a:rPr lang="uk-UA" sz="3000" b="1" dirty="0">
                <a:solidFill>
                  <a:srgbClr val="FFFF00"/>
                </a:solidFill>
                <a:highlight>
                  <a:srgbClr val="000080"/>
                </a:highlight>
              </a:rPr>
              <a:t>З середини </a:t>
            </a:r>
            <a:r>
              <a:rPr lang="en-US" sz="3000" b="1" dirty="0">
                <a:solidFill>
                  <a:srgbClr val="FFFF00"/>
                </a:solidFill>
                <a:highlight>
                  <a:srgbClr val="000080"/>
                </a:highlight>
              </a:rPr>
              <a:t>XIV </a:t>
            </a:r>
            <a:r>
              <a:rPr lang="uk-UA" sz="3000" b="1" dirty="0">
                <a:solidFill>
                  <a:srgbClr val="FFFF00"/>
                </a:solidFill>
                <a:highlight>
                  <a:srgbClr val="000080"/>
                </a:highlight>
              </a:rPr>
              <a:t>ст. Прага стала столицею Священної Римської імперії, відповідно й імператори постійно заявляли свої права на чеську корону. </a:t>
            </a:r>
            <a:r>
              <a:rPr lang="uk-UA" sz="3000" b="1" dirty="0">
                <a:solidFill>
                  <a:srgbClr val="FFFF00"/>
                </a:solidFill>
                <a:highlight>
                  <a:srgbClr val="800000"/>
                </a:highlight>
              </a:rPr>
              <a:t>Прихильники ж чеської автономії, зі свого боку, прагнули затвердити на троні місцевого претендента. Найбільш вдалою кандидатурою виявився голова чеських реформаторів </a:t>
            </a:r>
            <a:r>
              <a:rPr lang="uk-UA" sz="3000" b="1" dirty="0">
                <a:solidFill>
                  <a:srgbClr val="FFFF00"/>
                </a:solidFill>
                <a:highlight>
                  <a:srgbClr val="000080"/>
                </a:highlight>
              </a:rPr>
              <a:t>Іржі </a:t>
            </a:r>
            <a:r>
              <a:rPr lang="uk-UA" sz="3000" b="1" dirty="0" err="1">
                <a:solidFill>
                  <a:srgbClr val="FFFF00"/>
                </a:solidFill>
                <a:highlight>
                  <a:srgbClr val="000080"/>
                </a:highlight>
              </a:rPr>
              <a:t>Подебрад</a:t>
            </a:r>
            <a:r>
              <a:rPr lang="uk-UA" sz="3000" b="1" dirty="0">
                <a:solidFill>
                  <a:srgbClr val="FFFF00"/>
                </a:solidFill>
                <a:highlight>
                  <a:srgbClr val="800000"/>
                </a:highlight>
              </a:rPr>
              <a:t> (1420–1471).</a:t>
            </a:r>
          </a:p>
        </p:txBody>
      </p:sp>
    </p:spTree>
    <p:extLst>
      <p:ext uri="{BB962C8B-B14F-4D97-AF65-F5344CB8AC3E}">
        <p14:creationId xmlns:p14="http://schemas.microsoft.com/office/powerpoint/2010/main" val="33805417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pic>
        <p:nvPicPr>
          <p:cNvPr id="4" name="Объект 3">
            <a:extLst>
              <a:ext uri="{FF2B5EF4-FFF2-40B4-BE49-F238E27FC236}">
                <a16:creationId xmlns:a16="http://schemas.microsoft.com/office/drawing/2014/main" id="{3336FD3D-E36E-C646-6F4D-54B6FA489026}"/>
              </a:ext>
            </a:extLst>
          </p:cNvPr>
          <p:cNvPicPr>
            <a:picLocks noGrp="1" noChangeAspect="1"/>
          </p:cNvPicPr>
          <p:nvPr>
            <p:ph idx="1"/>
          </p:nvPr>
        </p:nvPicPr>
        <p:blipFill>
          <a:blip r:embed="rId2"/>
          <a:stretch>
            <a:fillRect/>
          </a:stretch>
        </p:blipFill>
        <p:spPr>
          <a:xfrm>
            <a:off x="128198" y="1163781"/>
            <a:ext cx="4167210" cy="5627255"/>
          </a:xfrm>
          <a:prstGeom prst="rect">
            <a:avLst/>
          </a:prstGeom>
        </p:spPr>
      </p:pic>
      <p:pic>
        <p:nvPicPr>
          <p:cNvPr id="5" name="Рисунок 4">
            <a:extLst>
              <a:ext uri="{FF2B5EF4-FFF2-40B4-BE49-F238E27FC236}">
                <a16:creationId xmlns:a16="http://schemas.microsoft.com/office/drawing/2014/main" id="{B86A5AE7-EAA5-CB36-004E-35CEBE658498}"/>
              </a:ext>
            </a:extLst>
          </p:cNvPr>
          <p:cNvPicPr>
            <a:picLocks noChangeAspect="1"/>
          </p:cNvPicPr>
          <p:nvPr/>
        </p:nvPicPr>
        <p:blipFill>
          <a:blip r:embed="rId3"/>
          <a:stretch>
            <a:fillRect/>
          </a:stretch>
        </p:blipFill>
        <p:spPr>
          <a:xfrm>
            <a:off x="4820770" y="2142835"/>
            <a:ext cx="2827511" cy="3068781"/>
          </a:xfrm>
          <a:prstGeom prst="rect">
            <a:avLst/>
          </a:prstGeom>
        </p:spPr>
      </p:pic>
      <p:pic>
        <p:nvPicPr>
          <p:cNvPr id="6" name="Рисунок 5">
            <a:extLst>
              <a:ext uri="{FF2B5EF4-FFF2-40B4-BE49-F238E27FC236}">
                <a16:creationId xmlns:a16="http://schemas.microsoft.com/office/drawing/2014/main" id="{95E62856-5104-BC45-E55D-1297625AE006}"/>
              </a:ext>
            </a:extLst>
          </p:cNvPr>
          <p:cNvPicPr>
            <a:picLocks noChangeAspect="1"/>
          </p:cNvPicPr>
          <p:nvPr/>
        </p:nvPicPr>
        <p:blipFill>
          <a:blip r:embed="rId4"/>
          <a:stretch>
            <a:fillRect/>
          </a:stretch>
        </p:blipFill>
        <p:spPr>
          <a:xfrm>
            <a:off x="8017808" y="1273464"/>
            <a:ext cx="4045994" cy="5396344"/>
          </a:xfrm>
          <a:prstGeom prst="rect">
            <a:avLst/>
          </a:prstGeom>
        </p:spPr>
      </p:pic>
    </p:spTree>
    <p:extLst>
      <p:ext uri="{BB962C8B-B14F-4D97-AF65-F5344CB8AC3E}">
        <p14:creationId xmlns:p14="http://schemas.microsoft.com/office/powerpoint/2010/main" val="21551206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17600"/>
            <a:ext cx="12192000" cy="5740400"/>
          </a:xfrm>
        </p:spPr>
        <p:txBody>
          <a:bodyPr>
            <a:normAutofit/>
          </a:bodyPr>
          <a:lstStyle/>
          <a:p>
            <a:pPr marL="0" indent="0" algn="just">
              <a:buNone/>
            </a:pPr>
            <a:r>
              <a:rPr lang="uk-UA" sz="3000" b="1" dirty="0">
                <a:solidFill>
                  <a:srgbClr val="FFFF00"/>
                </a:solidFill>
                <a:highlight>
                  <a:srgbClr val="000080"/>
                </a:highlight>
              </a:rPr>
              <a:t>Коли 1452 року новий імператор Священної Римської імперії Фрідріх ІІІ прибув до Риму для коронації, представники чеських земельних зібрань попросили його </a:t>
            </a:r>
            <a:r>
              <a:rPr lang="uk-UA" sz="3000" b="1" dirty="0">
                <a:solidFill>
                  <a:srgbClr val="FFFF00"/>
                </a:solidFill>
                <a:highlight>
                  <a:srgbClr val="800000"/>
                </a:highlight>
              </a:rPr>
              <a:t>оголосити </a:t>
            </a:r>
            <a:r>
              <a:rPr lang="uk-UA" sz="3000" b="1" dirty="0" err="1">
                <a:solidFill>
                  <a:srgbClr val="FFFF00"/>
                </a:solidFill>
                <a:highlight>
                  <a:srgbClr val="800000"/>
                </a:highlight>
              </a:rPr>
              <a:t>Подебрада</a:t>
            </a:r>
            <a:r>
              <a:rPr lang="uk-UA" sz="3000" b="1" dirty="0">
                <a:solidFill>
                  <a:srgbClr val="FFFF00"/>
                </a:solidFill>
                <a:highlight>
                  <a:srgbClr val="800000"/>
                </a:highlight>
              </a:rPr>
              <a:t> королем Чехії</a:t>
            </a:r>
            <a:r>
              <a:rPr lang="uk-UA" sz="3000" b="1" dirty="0">
                <a:solidFill>
                  <a:srgbClr val="FFFF00"/>
                </a:solidFill>
                <a:highlight>
                  <a:srgbClr val="000080"/>
                </a:highlight>
              </a:rPr>
              <a:t>. Перемовини затягнулись майже на п’ять років. Зрештою обрання відбулось, але від самого початку правління йому довелось </a:t>
            </a:r>
            <a:r>
              <a:rPr lang="uk-UA" sz="3000" b="1" dirty="0" err="1">
                <a:solidFill>
                  <a:srgbClr val="FFFF00"/>
                </a:solidFill>
                <a:highlight>
                  <a:srgbClr val="000080"/>
                </a:highlight>
              </a:rPr>
              <a:t>лавіювати</a:t>
            </a:r>
            <a:r>
              <a:rPr lang="uk-UA" sz="3000" b="1" dirty="0">
                <a:solidFill>
                  <a:srgbClr val="FFFF00"/>
                </a:solidFill>
                <a:highlight>
                  <a:srgbClr val="000080"/>
                </a:highlight>
              </a:rPr>
              <a:t> між реформаторами, які звели його на престол, та головою католицької церкви. Папа Пій ІІ, хоча і був особисто знайомий з новим чеським королем і відгукувався про нього як про «мужа справедливого і благородного», вирішив, що І. </a:t>
            </a:r>
            <a:r>
              <a:rPr lang="uk-UA" sz="3000" b="1" dirty="0" err="1">
                <a:solidFill>
                  <a:srgbClr val="FFFF00"/>
                </a:solidFill>
                <a:highlight>
                  <a:srgbClr val="000080"/>
                </a:highlight>
              </a:rPr>
              <a:t>Подебрад</a:t>
            </a:r>
            <a:r>
              <a:rPr lang="uk-UA" sz="3000" b="1" dirty="0">
                <a:solidFill>
                  <a:srgbClr val="FFFF00"/>
                </a:solidFill>
                <a:highlight>
                  <a:srgbClr val="000080"/>
                </a:highlight>
              </a:rPr>
              <a:t> має повернути чеські землі до лона католицизму.</a:t>
            </a:r>
          </a:p>
        </p:txBody>
      </p:sp>
    </p:spTree>
    <p:extLst>
      <p:ext uri="{BB962C8B-B14F-4D97-AF65-F5344CB8AC3E}">
        <p14:creationId xmlns:p14="http://schemas.microsoft.com/office/powerpoint/2010/main" val="27286328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Autofit/>
          </a:bodyPr>
          <a:lstStyle/>
          <a:p>
            <a:pPr marL="0" indent="0" algn="just">
              <a:buNone/>
            </a:pPr>
            <a:r>
              <a:rPr lang="uk-UA" sz="3100" b="1" dirty="0">
                <a:solidFill>
                  <a:srgbClr val="FFFF00"/>
                </a:solidFill>
                <a:highlight>
                  <a:srgbClr val="800000"/>
                </a:highlight>
              </a:rPr>
              <a:t>Відтак, він скасував укладені між гуситами і католиками 1436 р. </a:t>
            </a:r>
            <a:r>
              <a:rPr lang="uk-UA" sz="3100" b="1" dirty="0" err="1">
                <a:solidFill>
                  <a:srgbClr val="FFFF00"/>
                </a:solidFill>
                <a:highlight>
                  <a:srgbClr val="800000"/>
                </a:highlight>
              </a:rPr>
              <a:t>компактати</a:t>
            </a:r>
            <a:r>
              <a:rPr lang="uk-UA" sz="3100" b="1" dirty="0">
                <a:solidFill>
                  <a:srgbClr val="FFFF00"/>
                </a:solidFill>
                <a:highlight>
                  <a:srgbClr val="800000"/>
                </a:highlight>
              </a:rPr>
              <a:t>, які закріплювали мир чашників з імператором Сигізмундом та визнавали за гуситами право вільного відправлення обрядів. Папа наполягав, щоб І. </a:t>
            </a:r>
            <a:r>
              <a:rPr lang="uk-UA" sz="3100" b="1" dirty="0" err="1">
                <a:solidFill>
                  <a:srgbClr val="FFFF00"/>
                </a:solidFill>
                <a:highlight>
                  <a:srgbClr val="800000"/>
                </a:highlight>
              </a:rPr>
              <a:t>Подебрад</a:t>
            </a:r>
            <a:r>
              <a:rPr lang="uk-UA" sz="3100" b="1" dirty="0">
                <a:solidFill>
                  <a:srgbClr val="FFFF00"/>
                </a:solidFill>
                <a:highlight>
                  <a:srgbClr val="800000"/>
                </a:highlight>
              </a:rPr>
              <a:t> дав обітницю послуху. Чеські реформатори, звісно, були проти цього.</a:t>
            </a:r>
          </a:p>
          <a:p>
            <a:pPr marL="0" indent="0" algn="just">
              <a:buNone/>
            </a:pPr>
            <a:r>
              <a:rPr lang="uk-UA" sz="3100" b="1" dirty="0">
                <a:solidFill>
                  <a:srgbClr val="FFFF00"/>
                </a:solidFill>
                <a:highlight>
                  <a:srgbClr val="800000"/>
                </a:highlight>
              </a:rPr>
              <a:t>За таких складних політичних обставин, з метою уникнення міжнародної ізоляції, король-гусит також вирішив залучити європейських монархів до боротьби проти турків, але запропонував </a:t>
            </a:r>
            <a:r>
              <a:rPr lang="uk-UA" sz="3100" b="1" dirty="0">
                <a:solidFill>
                  <a:srgbClr val="FFFF00"/>
                </a:solidFill>
                <a:highlight>
                  <a:srgbClr val="000080"/>
                </a:highlight>
              </a:rPr>
              <a:t>власне бачення умов об’єднання європейських держав. </a:t>
            </a:r>
          </a:p>
        </p:txBody>
      </p:sp>
    </p:spTree>
    <p:extLst>
      <p:ext uri="{BB962C8B-B14F-4D97-AF65-F5344CB8AC3E}">
        <p14:creationId xmlns:p14="http://schemas.microsoft.com/office/powerpoint/2010/main" val="83887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100" b="1" dirty="0">
                <a:solidFill>
                  <a:srgbClr val="FFFF00"/>
                </a:solidFill>
                <a:highlight>
                  <a:srgbClr val="008080"/>
                </a:highlight>
              </a:rPr>
              <a:t>Того ж </a:t>
            </a:r>
            <a:r>
              <a:rPr lang="uk-UA" sz="3100" b="1" dirty="0">
                <a:solidFill>
                  <a:srgbClr val="FFFF00"/>
                </a:solidFill>
                <a:highlight>
                  <a:srgbClr val="FF0000"/>
                </a:highlight>
              </a:rPr>
              <a:t>381 р.</a:t>
            </a:r>
            <a:r>
              <a:rPr lang="uk-UA" sz="3100" b="1" dirty="0">
                <a:solidFill>
                  <a:srgbClr val="FFFF00"/>
                </a:solidFill>
                <a:highlight>
                  <a:srgbClr val="008080"/>
                </a:highlight>
              </a:rPr>
              <a:t> Феодосій заборонив жертвопринесення поганським богам, вивчення математики, яка вважалась пов’язаною з магією і чаклунством, а в </a:t>
            </a:r>
            <a:r>
              <a:rPr lang="uk-UA" sz="3100" b="1" dirty="0">
                <a:solidFill>
                  <a:srgbClr val="FFFF00"/>
                </a:solidFill>
                <a:highlight>
                  <a:srgbClr val="0000FF"/>
                </a:highlight>
              </a:rPr>
              <a:t>391 р.</a:t>
            </a:r>
            <a:r>
              <a:rPr lang="uk-UA" sz="3100" b="1" dirty="0">
                <a:solidFill>
                  <a:srgbClr val="FFFF00"/>
                </a:solidFill>
                <a:highlight>
                  <a:srgbClr val="008080"/>
                </a:highlight>
              </a:rPr>
              <a:t> спеціальним едиктом постановив зруйнувати всі язичницькі храми — християни знищили стародавній храм </a:t>
            </a:r>
            <a:r>
              <a:rPr lang="uk-UA" sz="3100" b="1" dirty="0" err="1">
                <a:solidFill>
                  <a:srgbClr val="FFFF00"/>
                </a:solidFill>
                <a:highlight>
                  <a:srgbClr val="008080"/>
                </a:highlight>
              </a:rPr>
              <a:t>Серапеум</a:t>
            </a:r>
            <a:r>
              <a:rPr lang="uk-UA" sz="3100" b="1" dirty="0">
                <a:solidFill>
                  <a:srgbClr val="FFFF00"/>
                </a:solidFill>
                <a:highlight>
                  <a:srgbClr val="008080"/>
                </a:highlight>
              </a:rPr>
              <a:t> в Олександрії і відділення Олександрійської бібліотеки при ньому, а в Греції — велику кількість видатних елліністичних пам’яток античності, в тому числі храм Аполлона в Дельфах. </a:t>
            </a:r>
          </a:p>
          <a:p>
            <a:pPr marL="0" indent="0" algn="just">
              <a:buNone/>
            </a:pPr>
            <a:r>
              <a:rPr lang="uk-UA" sz="3100" b="1" dirty="0">
                <a:solidFill>
                  <a:srgbClr val="FFFF00"/>
                </a:solidFill>
                <a:highlight>
                  <a:srgbClr val="008080"/>
                </a:highlight>
              </a:rPr>
              <a:t>У </a:t>
            </a:r>
            <a:r>
              <a:rPr lang="uk-UA" sz="3100" b="1" dirty="0">
                <a:solidFill>
                  <a:srgbClr val="FFFF00"/>
                </a:solidFill>
                <a:highlight>
                  <a:srgbClr val="0000FF"/>
                </a:highlight>
              </a:rPr>
              <a:t>393 р.</a:t>
            </a:r>
            <a:r>
              <a:rPr lang="uk-UA" sz="3100" b="1" dirty="0">
                <a:solidFill>
                  <a:srgbClr val="FFFF00"/>
                </a:solidFill>
                <a:highlight>
                  <a:srgbClr val="008080"/>
                </a:highlight>
              </a:rPr>
              <a:t> в Греції відбулись останні Олімпійські ігри, — головне спортивне свято протягом попередніх 11 століть.</a:t>
            </a:r>
          </a:p>
        </p:txBody>
      </p:sp>
    </p:spTree>
    <p:extLst>
      <p:ext uri="{BB962C8B-B14F-4D97-AF65-F5344CB8AC3E}">
        <p14:creationId xmlns:p14="http://schemas.microsoft.com/office/powerpoint/2010/main" val="36906685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Autofit/>
          </a:bodyPr>
          <a:lstStyle/>
          <a:p>
            <a:pPr marL="0" indent="0" algn="just">
              <a:buNone/>
            </a:pPr>
            <a:r>
              <a:rPr lang="uk-UA" sz="3000" b="1" dirty="0">
                <a:solidFill>
                  <a:srgbClr val="FFFF00"/>
                </a:solidFill>
                <a:highlight>
                  <a:srgbClr val="000080"/>
                </a:highlight>
              </a:rPr>
              <a:t>Його ідеї знайшли втілення у праці, відомій як «</a:t>
            </a:r>
            <a:r>
              <a:rPr lang="uk-UA" sz="3000" b="1" dirty="0">
                <a:solidFill>
                  <a:srgbClr val="FFFF00"/>
                </a:solidFill>
                <a:highlight>
                  <a:srgbClr val="800000"/>
                </a:highlight>
              </a:rPr>
              <a:t>Трактат про встановлення миру у світі християнському</a:t>
            </a:r>
            <a:r>
              <a:rPr lang="uk-UA" sz="3000" b="1" dirty="0">
                <a:solidFill>
                  <a:srgbClr val="FFFF00"/>
                </a:solidFill>
                <a:highlight>
                  <a:srgbClr val="000080"/>
                </a:highlight>
              </a:rPr>
              <a:t>», що приніс чеському королю європейську славу. Цей текст також відомий у латинській версії 1464 р. під назвою «Єдність» («</a:t>
            </a:r>
            <a:r>
              <a:rPr lang="en-US" sz="3000" b="1" dirty="0">
                <a:solidFill>
                  <a:srgbClr val="FFFF00"/>
                </a:solidFill>
                <a:highlight>
                  <a:srgbClr val="000080"/>
                </a:highlight>
              </a:rPr>
              <a:t>Universitas»), </a:t>
            </a:r>
            <a:r>
              <a:rPr lang="uk-UA" sz="3000" b="1" dirty="0">
                <a:solidFill>
                  <a:srgbClr val="FFFF00"/>
                </a:solidFill>
                <a:highlight>
                  <a:srgbClr val="000080"/>
                </a:highlight>
              </a:rPr>
              <a:t>був названий його перекладачем Костянтином </a:t>
            </a:r>
            <a:r>
              <a:rPr lang="uk-UA" sz="3000" b="1" dirty="0" err="1">
                <a:solidFill>
                  <a:srgbClr val="FFFF00"/>
                </a:solidFill>
                <a:highlight>
                  <a:srgbClr val="000080"/>
                </a:highlight>
              </a:rPr>
              <a:t>Гелінеком</a:t>
            </a:r>
            <a:r>
              <a:rPr lang="uk-UA" sz="3000" b="1" dirty="0">
                <a:solidFill>
                  <a:srgbClr val="FFFF00"/>
                </a:solidFill>
                <a:highlight>
                  <a:srgbClr val="000080"/>
                </a:highlight>
              </a:rPr>
              <a:t> «</a:t>
            </a:r>
            <a:r>
              <a:rPr lang="uk-UA" sz="3000" b="1" dirty="0">
                <a:solidFill>
                  <a:srgbClr val="FFFF00"/>
                </a:solidFill>
                <a:highlight>
                  <a:srgbClr val="800000"/>
                </a:highlight>
              </a:rPr>
              <a:t>Трактатом про Європу</a:t>
            </a:r>
            <a:r>
              <a:rPr lang="uk-UA" sz="3000" b="1" dirty="0">
                <a:solidFill>
                  <a:srgbClr val="FFFF00"/>
                </a:solidFill>
                <a:highlight>
                  <a:srgbClr val="000080"/>
                </a:highlight>
              </a:rPr>
              <a:t>». </a:t>
            </a:r>
          </a:p>
          <a:p>
            <a:pPr marL="0" indent="0" algn="just">
              <a:buNone/>
            </a:pPr>
            <a:r>
              <a:rPr lang="uk-UA" sz="3000" b="1" dirty="0">
                <a:solidFill>
                  <a:srgbClr val="FFFF00"/>
                </a:solidFill>
                <a:highlight>
                  <a:srgbClr val="000080"/>
                </a:highlight>
              </a:rPr>
              <a:t>А. Браницький називає його «Договір про союз та конфедерацію між королем Людовіком </a:t>
            </a:r>
            <a:r>
              <a:rPr lang="en-US" sz="3000" b="1" dirty="0">
                <a:solidFill>
                  <a:srgbClr val="FFFF00"/>
                </a:solidFill>
                <a:highlight>
                  <a:srgbClr val="000080"/>
                </a:highlight>
              </a:rPr>
              <a:t>XI, </a:t>
            </a:r>
            <a:r>
              <a:rPr lang="uk-UA" sz="3000" b="1" dirty="0">
                <a:solidFill>
                  <a:srgbClr val="FFFF00"/>
                </a:solidFill>
                <a:highlight>
                  <a:srgbClr val="000080"/>
                </a:highlight>
              </a:rPr>
              <a:t>королем Богемії Іржі та Великою Радою Венеції для протистояння туркам» (1463) і зазначає, що це був другий після ініціативи П. </a:t>
            </a:r>
            <a:r>
              <a:rPr lang="uk-UA" sz="3000" b="1" dirty="0" err="1">
                <a:solidFill>
                  <a:srgbClr val="FFFF00"/>
                </a:solidFill>
                <a:highlight>
                  <a:srgbClr val="000080"/>
                </a:highlight>
              </a:rPr>
              <a:t>Дюбуа</a:t>
            </a:r>
            <a:r>
              <a:rPr lang="uk-UA" sz="3000" b="1" dirty="0">
                <a:solidFill>
                  <a:srgbClr val="FFFF00"/>
                </a:solidFill>
                <a:highlight>
                  <a:srgbClr val="000080"/>
                </a:highlight>
              </a:rPr>
              <a:t> детально розроблений </a:t>
            </a:r>
            <a:r>
              <a:rPr lang="uk-UA" sz="3000" b="1" dirty="0">
                <a:solidFill>
                  <a:srgbClr val="FFFF00"/>
                </a:solidFill>
                <a:highlight>
                  <a:srgbClr val="800000"/>
                </a:highlight>
              </a:rPr>
              <a:t>світський план об’єднання Європи.</a:t>
            </a:r>
          </a:p>
        </p:txBody>
      </p:sp>
    </p:spTree>
    <p:extLst>
      <p:ext uri="{BB962C8B-B14F-4D97-AF65-F5344CB8AC3E}">
        <p14:creationId xmlns:p14="http://schemas.microsoft.com/office/powerpoint/2010/main" val="31558776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26836"/>
            <a:ext cx="12192000" cy="5731164"/>
          </a:xfrm>
        </p:spPr>
        <p:txBody>
          <a:bodyPr>
            <a:normAutofit/>
          </a:bodyPr>
          <a:lstStyle/>
          <a:p>
            <a:pPr marL="0" indent="0" algn="just">
              <a:buNone/>
            </a:pPr>
            <a:r>
              <a:rPr lang="uk-UA" sz="3000" b="1" dirty="0">
                <a:solidFill>
                  <a:srgbClr val="FFFF00"/>
                </a:solidFill>
                <a:highlight>
                  <a:srgbClr val="000080"/>
                </a:highlight>
              </a:rPr>
              <a:t>Структурно документ складається з двох частин – вступної (преамбули) та власне проектної пропозиції у вигляді </a:t>
            </a:r>
            <a:r>
              <a:rPr lang="uk-UA" sz="3000" b="1" dirty="0">
                <a:solidFill>
                  <a:srgbClr val="FFFF00"/>
                </a:solidFill>
                <a:highlight>
                  <a:srgbClr val="800000"/>
                </a:highlight>
              </a:rPr>
              <a:t>статуту організації європейських держав</a:t>
            </a:r>
            <a:r>
              <a:rPr lang="uk-UA" sz="3000" b="1" dirty="0">
                <a:solidFill>
                  <a:srgbClr val="FFFF00"/>
                </a:solidFill>
                <a:highlight>
                  <a:srgbClr val="000080"/>
                </a:highlight>
              </a:rPr>
              <a:t>. Ця організація, в розумінні автора, не обмежувалася суто європейськими кордонами і в перспективі могла з регіонального розгорнутися до універсального (всесвітнього) об’єднання. Вступ містив перелік причин, які спонукали до створення проекту. Зокрема зазначалося, що християнський світ перебуває в занепаді і тільки 16 християнських держав зберегли своє існування до часу створення документу. Щоправда жодного пояснення механізму обрахунку не наводилось. </a:t>
            </a:r>
          </a:p>
        </p:txBody>
      </p:sp>
    </p:spTree>
    <p:extLst>
      <p:ext uri="{BB962C8B-B14F-4D97-AF65-F5344CB8AC3E}">
        <p14:creationId xmlns:p14="http://schemas.microsoft.com/office/powerpoint/2010/main" val="25159721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200" b="1" dirty="0">
                <a:solidFill>
                  <a:srgbClr val="FFFF00"/>
                </a:solidFill>
                <a:highlight>
                  <a:srgbClr val="800000"/>
                </a:highlight>
              </a:rPr>
              <a:t>Головною причиною такої жахливої ситуації автор вважав відсутність єдності, а її наслідком те, що ісламський світ постійно підпорядковує собі все нові й нові території, у тому числі й європейські. </a:t>
            </a:r>
          </a:p>
          <a:p>
            <a:pPr marL="0" indent="0" algn="just">
              <a:buNone/>
            </a:pPr>
            <a:r>
              <a:rPr lang="uk-UA" sz="3200" b="1" dirty="0">
                <a:solidFill>
                  <a:srgbClr val="FFFF00"/>
                </a:solidFill>
                <a:highlight>
                  <a:srgbClr val="800000"/>
                </a:highlight>
              </a:rPr>
              <a:t>Текст переповнений інвективами у бік турків та арабів, як представників ісламської експансії. Відсутність дипломатичного такту автора у цьому питанні деякі історики годні пробачити всього однією декадою, що минула після падіння Константинополя.</a:t>
            </a:r>
          </a:p>
        </p:txBody>
      </p:sp>
    </p:spTree>
    <p:extLst>
      <p:ext uri="{BB962C8B-B14F-4D97-AF65-F5344CB8AC3E}">
        <p14:creationId xmlns:p14="http://schemas.microsoft.com/office/powerpoint/2010/main" val="304109661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3600" b="1" dirty="0">
                <a:solidFill>
                  <a:srgbClr val="FFFF00"/>
                </a:solidFill>
                <a:highlight>
                  <a:srgbClr val="800000"/>
                </a:highlight>
              </a:rPr>
              <a:t>Втім, найважливіші пункти трактату увагу акцентують увагу не на боротьбі проти турків, а на необхідності створення організації, метою якої є збереження миру. Друга частина трактату присвячена структурним складовим універсальної організації, запропонованої королем. </a:t>
            </a:r>
          </a:p>
          <a:p>
            <a:pPr marL="0" indent="0" algn="just">
              <a:buNone/>
            </a:pPr>
            <a:r>
              <a:rPr lang="uk-UA" sz="3600" b="1" dirty="0">
                <a:solidFill>
                  <a:srgbClr val="FFFF00"/>
                </a:solidFill>
                <a:highlight>
                  <a:srgbClr val="800000"/>
                </a:highlight>
              </a:rPr>
              <a:t>Трактат складається з 23 статей, розташованих у певному порядку. Наголос зроблено передовсім на політичних за своєю природою аспектах. </a:t>
            </a:r>
          </a:p>
        </p:txBody>
      </p:sp>
    </p:spTree>
    <p:extLst>
      <p:ext uri="{BB962C8B-B14F-4D97-AF65-F5344CB8AC3E}">
        <p14:creationId xmlns:p14="http://schemas.microsoft.com/office/powerpoint/2010/main" val="7371085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2800" b="1" dirty="0">
                <a:solidFill>
                  <a:srgbClr val="FFFF00"/>
                </a:solidFill>
                <a:highlight>
                  <a:srgbClr val="800000"/>
                </a:highlight>
              </a:rPr>
              <a:t>Їх прагматичний зміст – запропонувати суттєві зміни у тогочасних міждержавних відносинах, натомість організаційні та адміністративні аспекти перебувають на другому плані. </a:t>
            </a:r>
          </a:p>
          <a:p>
            <a:pPr marL="0" indent="0" algn="just">
              <a:buNone/>
            </a:pPr>
            <a:r>
              <a:rPr lang="uk-UA" sz="2800" b="1" dirty="0">
                <a:solidFill>
                  <a:srgbClr val="FFFF00"/>
                </a:solidFill>
                <a:highlight>
                  <a:srgbClr val="800000"/>
                </a:highlight>
              </a:rPr>
              <a:t>Так, найпомітніші позиції в тексті відведені пропозиціям, мета яких полягала у виключенні самої можливості війни у людському суспільстві. Деталям, які покликані забезпечити досягнення окресленої мети, відводиться перші вісім статей, що складає третину проекту. Ці статті містять ґрунтовний опис механізмів зменшення кількості воєн, регулювання міждержавних суперечок мирним шляхом та методів покарання порушників миру.</a:t>
            </a:r>
          </a:p>
        </p:txBody>
      </p:sp>
    </p:spTree>
    <p:extLst>
      <p:ext uri="{BB962C8B-B14F-4D97-AF65-F5344CB8AC3E}">
        <p14:creationId xmlns:p14="http://schemas.microsoft.com/office/powerpoint/2010/main" val="40478111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480291"/>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80291"/>
            <a:ext cx="12192000" cy="6377709"/>
          </a:xfrm>
        </p:spPr>
        <p:txBody>
          <a:bodyPr>
            <a:noAutofit/>
          </a:bodyPr>
          <a:lstStyle/>
          <a:p>
            <a:pPr marL="0" indent="0" algn="just">
              <a:buNone/>
            </a:pPr>
            <a:r>
              <a:rPr lang="uk-UA" sz="3000" b="1" dirty="0">
                <a:solidFill>
                  <a:srgbClr val="FFFF00"/>
                </a:solidFill>
                <a:highlight>
                  <a:srgbClr val="800000"/>
                </a:highlight>
              </a:rPr>
              <a:t>Наступні три статті стосуються організаційних аспектів врегулювання політичних конфліктів без застосування сили. Вони містять пропозиції щодо організації міжнародного суду (генеральної консисторії) у рамках означеної універсальної організації. Термін «парламент» не вживається у цих трьох статтях, проте в тексті він застосовується по відношенню до суду. У цьому контексті документ також передбачав створення універсального права. </a:t>
            </a:r>
          </a:p>
          <a:p>
            <a:pPr marL="0" indent="0" algn="just">
              <a:buNone/>
            </a:pPr>
            <a:r>
              <a:rPr lang="uk-UA" sz="3000" b="1" dirty="0">
                <a:solidFill>
                  <a:srgbClr val="FFFF00"/>
                </a:solidFill>
                <a:highlight>
                  <a:srgbClr val="800000"/>
                </a:highlight>
              </a:rPr>
              <a:t>І. </a:t>
            </a:r>
            <a:r>
              <a:rPr lang="uk-UA" sz="3000" b="1" dirty="0" err="1">
                <a:solidFill>
                  <a:srgbClr val="FFFF00"/>
                </a:solidFill>
                <a:highlight>
                  <a:srgbClr val="800000"/>
                </a:highlight>
              </a:rPr>
              <a:t>Подебрад</a:t>
            </a:r>
            <a:r>
              <a:rPr lang="uk-UA" sz="3000" b="1" dirty="0">
                <a:solidFill>
                  <a:srgbClr val="FFFF00"/>
                </a:solidFill>
                <a:highlight>
                  <a:srgbClr val="800000"/>
                </a:highlight>
              </a:rPr>
              <a:t> різко </a:t>
            </a:r>
            <a:r>
              <a:rPr lang="uk-UA" sz="3000" b="1" dirty="0">
                <a:solidFill>
                  <a:srgbClr val="FFFF00"/>
                </a:solidFill>
                <a:highlight>
                  <a:srgbClr val="000080"/>
                </a:highlight>
              </a:rPr>
              <a:t>засудив міжусобні війни в Європі (Християнському світі)</a:t>
            </a:r>
            <a:r>
              <a:rPr lang="uk-UA" sz="3000" b="1" dirty="0">
                <a:solidFill>
                  <a:srgbClr val="FFFF00"/>
                </a:solidFill>
                <a:highlight>
                  <a:srgbClr val="800000"/>
                </a:highlight>
              </a:rPr>
              <a:t>, закликавши до встановлення союзу любові і братерства, для чого учасники конфедерації мали дати обіцянку не застосовувати зброю один проти одного.</a:t>
            </a:r>
          </a:p>
        </p:txBody>
      </p:sp>
    </p:spTree>
    <p:extLst>
      <p:ext uri="{BB962C8B-B14F-4D97-AF65-F5344CB8AC3E}">
        <p14:creationId xmlns:p14="http://schemas.microsoft.com/office/powerpoint/2010/main" val="5484192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2500" b="1" dirty="0">
                <a:solidFill>
                  <a:srgbClr val="FFFF00"/>
                </a:solidFill>
                <a:highlight>
                  <a:srgbClr val="800000"/>
                </a:highlight>
              </a:rPr>
              <a:t>Пропонуються й узгоджені дії проти агресорів. Зокрема, якщо князь, який не входить до союзу, буде готуватися до війни проти члена союзу або цю війну вже почав, то спеціально створене союзне зібрання має вжити заходів для залагодження суперечки, створивши третейський суд. </a:t>
            </a:r>
          </a:p>
          <a:p>
            <a:pPr marL="0" indent="0" algn="just">
              <a:buNone/>
            </a:pPr>
            <a:r>
              <a:rPr lang="uk-UA" sz="2500" b="1" dirty="0">
                <a:solidFill>
                  <a:srgbClr val="FFFF00"/>
                </a:solidFill>
                <a:highlight>
                  <a:srgbClr val="800000"/>
                </a:highlight>
              </a:rPr>
              <a:t>Дві наступні статті (13 і 14) присвячені </a:t>
            </a:r>
            <a:r>
              <a:rPr lang="uk-UA" sz="2500" b="1" dirty="0" err="1">
                <a:solidFill>
                  <a:srgbClr val="FFFF00"/>
                </a:solidFill>
                <a:highlight>
                  <a:srgbClr val="800000"/>
                </a:highlight>
              </a:rPr>
              <a:t>життєво</a:t>
            </a:r>
            <a:r>
              <a:rPr lang="uk-UA" sz="2500" b="1" dirty="0">
                <a:solidFill>
                  <a:srgbClr val="FFFF00"/>
                </a:solidFill>
                <a:highlight>
                  <a:srgbClr val="800000"/>
                </a:highlight>
              </a:rPr>
              <a:t> важливій для християнської Європи </a:t>
            </a:r>
            <a:r>
              <a:rPr lang="en-US" sz="2500" b="1" dirty="0">
                <a:solidFill>
                  <a:srgbClr val="FFFF00"/>
                </a:solidFill>
                <a:highlight>
                  <a:srgbClr val="800000"/>
                </a:highlight>
              </a:rPr>
              <a:t>XV </a:t>
            </a:r>
            <a:r>
              <a:rPr lang="uk-UA" sz="2500" b="1" dirty="0">
                <a:solidFill>
                  <a:srgbClr val="FFFF00"/>
                </a:solidFill>
                <a:highlight>
                  <a:srgbClr val="800000"/>
                </a:highlight>
              </a:rPr>
              <a:t>ст. проблемі захисту від експансії ісламу, а також організаційним та матеріальним засобам такого захисту. Текстом трактату передбачено, що всі превентивні заходи проти турків мають бути вжиті тільки за рішенням усього зібрання або його більшості, включаючи часові регулятори, керівництво, військові засоби, напрям атаки, тощо. Тим не менше, навіть у цьому випадку війна не визнавалася неминучою. Документом спеціально передбачалося, що мир з турками міг бути досягнутий за згодою членів мирної організації і за умови дотримання безпеки християн, які проживають поблизу турецьких територій.</a:t>
            </a:r>
          </a:p>
          <a:p>
            <a:pPr marL="0" indent="0" algn="just">
              <a:buNone/>
            </a:pPr>
            <a:endParaRPr lang="uk-UA" dirty="0"/>
          </a:p>
        </p:txBody>
      </p:sp>
    </p:spTree>
    <p:extLst>
      <p:ext uri="{BB962C8B-B14F-4D97-AF65-F5344CB8AC3E}">
        <p14:creationId xmlns:p14="http://schemas.microsoft.com/office/powerpoint/2010/main" val="15010019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fontScale="92500"/>
          </a:bodyPr>
          <a:lstStyle/>
          <a:p>
            <a:pPr marL="0" indent="0" algn="just">
              <a:buNone/>
            </a:pPr>
            <a:r>
              <a:rPr lang="uk-UA" sz="3200" b="1" dirty="0">
                <a:solidFill>
                  <a:srgbClr val="FFFF00"/>
                </a:solidFill>
                <a:highlight>
                  <a:srgbClr val="800000"/>
                </a:highlight>
              </a:rPr>
              <a:t>Загалом проект містив не тільки обґрунтування ідеї згуртування усіх європейських держав перед обличчям спільної загрози, але і схему </a:t>
            </a:r>
            <a:r>
              <a:rPr lang="uk-UA" sz="3200" b="1" dirty="0">
                <a:solidFill>
                  <a:srgbClr val="FFFF00"/>
                </a:solidFill>
                <a:highlight>
                  <a:srgbClr val="000080"/>
                </a:highlight>
              </a:rPr>
              <a:t>інститутів конфедеративної Європи</a:t>
            </a:r>
            <a:r>
              <a:rPr lang="uk-UA" sz="3200" b="1" dirty="0">
                <a:solidFill>
                  <a:srgbClr val="FFFF00"/>
                </a:solidFill>
                <a:highlight>
                  <a:srgbClr val="800000"/>
                </a:highlight>
              </a:rPr>
              <a:t>. Головна думка полягала в тому, що тільки </a:t>
            </a:r>
            <a:r>
              <a:rPr lang="uk-UA" sz="3200" b="1" dirty="0">
                <a:solidFill>
                  <a:srgbClr val="FFFF00"/>
                </a:solidFill>
                <a:highlight>
                  <a:srgbClr val="000080"/>
                </a:highlight>
              </a:rPr>
              <a:t>об’єднана Європа</a:t>
            </a:r>
            <a:r>
              <a:rPr lang="uk-UA" sz="3200" b="1" dirty="0">
                <a:solidFill>
                  <a:srgbClr val="FFFF00"/>
                </a:solidFill>
                <a:highlight>
                  <a:srgbClr val="800000"/>
                </a:highlight>
              </a:rPr>
              <a:t> в змозі протистояти ісламській агресії.</a:t>
            </a:r>
          </a:p>
          <a:p>
            <a:pPr marL="0" indent="0" algn="just">
              <a:buNone/>
            </a:pPr>
            <a:r>
              <a:rPr lang="uk-UA" sz="3200" b="1" dirty="0">
                <a:solidFill>
                  <a:srgbClr val="FFFF00"/>
                </a:solidFill>
                <a:highlight>
                  <a:srgbClr val="800000"/>
                </a:highlight>
              </a:rPr>
              <a:t>Варто відзначити, що під Європою чеський король розумів «</a:t>
            </a:r>
            <a:r>
              <a:rPr lang="uk-UA" sz="3200" b="1" dirty="0">
                <a:solidFill>
                  <a:srgbClr val="FFFF00"/>
                </a:solidFill>
                <a:highlight>
                  <a:srgbClr val="000080"/>
                </a:highlight>
              </a:rPr>
              <a:t>світ християнський</a:t>
            </a:r>
            <a:r>
              <a:rPr lang="uk-UA" sz="3200" b="1" dirty="0">
                <a:solidFill>
                  <a:srgbClr val="FFFF00"/>
                </a:solidFill>
                <a:highlight>
                  <a:srgbClr val="800000"/>
                </a:highlight>
              </a:rPr>
              <a:t>». У його «Трактаті» не зустрічається жодної лексеми «євро(-па, -</a:t>
            </a:r>
            <a:r>
              <a:rPr lang="uk-UA" sz="3200" b="1" dirty="0" err="1">
                <a:solidFill>
                  <a:srgbClr val="FFFF00"/>
                </a:solidFill>
                <a:highlight>
                  <a:srgbClr val="800000"/>
                </a:highlight>
              </a:rPr>
              <a:t>пейський</a:t>
            </a:r>
            <a:r>
              <a:rPr lang="uk-UA" sz="3200" b="1" dirty="0">
                <a:solidFill>
                  <a:srgbClr val="FFFF00"/>
                </a:solidFill>
                <a:highlight>
                  <a:srgbClr val="800000"/>
                </a:highlight>
              </a:rPr>
              <a:t>, ін.)». Натомість, вжито загалом дев’ятнадцять лексем, пов’язаних із християнством: «християн(-</a:t>
            </a:r>
            <a:r>
              <a:rPr lang="uk-UA" sz="3200" b="1" dirty="0" err="1">
                <a:solidFill>
                  <a:srgbClr val="FFFF00"/>
                </a:solidFill>
                <a:highlight>
                  <a:srgbClr val="800000"/>
                </a:highlight>
              </a:rPr>
              <a:t>ство</a:t>
            </a:r>
            <a:r>
              <a:rPr lang="uk-UA" sz="3200" b="1" dirty="0">
                <a:solidFill>
                  <a:srgbClr val="FFFF00"/>
                </a:solidFill>
                <a:highlight>
                  <a:srgbClr val="800000"/>
                </a:highlight>
              </a:rPr>
              <a:t>, -</a:t>
            </a:r>
            <a:r>
              <a:rPr lang="uk-UA" sz="3200" b="1" dirty="0" err="1">
                <a:solidFill>
                  <a:srgbClr val="FFFF00"/>
                </a:solidFill>
                <a:highlight>
                  <a:srgbClr val="800000"/>
                </a:highlight>
              </a:rPr>
              <a:t>ський</a:t>
            </a:r>
            <a:r>
              <a:rPr lang="uk-UA" sz="3200" b="1" dirty="0">
                <a:solidFill>
                  <a:srgbClr val="FFFF00"/>
                </a:solidFill>
                <a:highlight>
                  <a:srgbClr val="800000"/>
                </a:highlight>
              </a:rPr>
              <a:t>, ін.)». Так само і в щоденнику посольства І. </a:t>
            </a:r>
            <a:r>
              <a:rPr lang="uk-UA" sz="3200" b="1" dirty="0" err="1">
                <a:solidFill>
                  <a:srgbClr val="FFFF00"/>
                </a:solidFill>
                <a:highlight>
                  <a:srgbClr val="800000"/>
                </a:highlight>
              </a:rPr>
              <a:t>Подебрада</a:t>
            </a:r>
            <a:r>
              <a:rPr lang="uk-UA" sz="3200" b="1" dirty="0">
                <a:solidFill>
                  <a:srgbClr val="FFFF00"/>
                </a:solidFill>
                <a:highlight>
                  <a:srgbClr val="800000"/>
                </a:highlight>
              </a:rPr>
              <a:t> до короля Франції в якості оперативної лексеми вживається концепт «Християнський світ», але не термін «Європа».</a:t>
            </a:r>
          </a:p>
          <a:p>
            <a:pPr marL="0" indent="0" algn="just">
              <a:buNone/>
            </a:pPr>
            <a:endParaRPr lang="uk-UA" dirty="0"/>
          </a:p>
        </p:txBody>
      </p:sp>
    </p:spTree>
    <p:extLst>
      <p:ext uri="{BB962C8B-B14F-4D97-AF65-F5344CB8AC3E}">
        <p14:creationId xmlns:p14="http://schemas.microsoft.com/office/powerpoint/2010/main" val="20132766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443345"/>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369455"/>
            <a:ext cx="12192000" cy="6488545"/>
          </a:xfrm>
        </p:spPr>
        <p:txBody>
          <a:bodyPr>
            <a:noAutofit/>
          </a:bodyPr>
          <a:lstStyle/>
          <a:p>
            <a:pPr marL="0" indent="0" algn="just">
              <a:buNone/>
            </a:pPr>
            <a:r>
              <a:rPr lang="uk-UA" sz="2900" b="1" dirty="0">
                <a:solidFill>
                  <a:srgbClr val="FFFF00"/>
                </a:solidFill>
                <a:highlight>
                  <a:srgbClr val="800000"/>
                </a:highlight>
              </a:rPr>
              <a:t>З історичної точки зору щодо організаційних форм союзу найважливіша частина проекту полягає в останніх восьми статтях. Вони пропонують формулу організації спільноти та формулюють умови для подальшого уточнення процедурних статей. </a:t>
            </a:r>
          </a:p>
          <a:p>
            <a:pPr marL="0" indent="0" algn="just">
              <a:buNone/>
            </a:pPr>
            <a:r>
              <a:rPr lang="uk-UA" sz="2900" b="1" dirty="0">
                <a:solidFill>
                  <a:srgbClr val="FFFF00"/>
                </a:solidFill>
                <a:highlight>
                  <a:srgbClr val="800000"/>
                </a:highlight>
              </a:rPr>
              <a:t>Стаття 16 окреслює влаштування універсальної мирної організації, що складається із делегатів, обраних і направлених з виключними повноваженнями від їхніх урядів. І це мала бути не наднаціональна держава, а інтернаціональна організація, базована на багатосторонньому договорі, укладеному суверенними державами. Саме 16 стаття стисло, але найбільш промовисто з точки зору права, презентує природу і структуру цієї нової геніально задуманої правової структури.</a:t>
            </a:r>
          </a:p>
        </p:txBody>
      </p:sp>
    </p:spTree>
    <p:extLst>
      <p:ext uri="{BB962C8B-B14F-4D97-AF65-F5344CB8AC3E}">
        <p14:creationId xmlns:p14="http://schemas.microsoft.com/office/powerpoint/2010/main" val="29182939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Autofit/>
          </a:bodyPr>
          <a:lstStyle/>
          <a:p>
            <a:pPr marL="0" indent="0" algn="just">
              <a:buNone/>
            </a:pPr>
            <a:r>
              <a:rPr lang="uk-UA" sz="3100" b="1" dirty="0">
                <a:solidFill>
                  <a:srgbClr val="FFFF00"/>
                </a:solidFill>
                <a:highlight>
                  <a:srgbClr val="800000"/>
                </a:highlight>
              </a:rPr>
              <a:t>Ця універсальна мирна організація (союз), у тому вигляді, в якому її запропонував І. </a:t>
            </a:r>
            <a:r>
              <a:rPr lang="uk-UA" sz="3100" b="1" dirty="0" err="1">
                <a:solidFill>
                  <a:srgbClr val="FFFF00"/>
                </a:solidFill>
                <a:highlight>
                  <a:srgbClr val="800000"/>
                </a:highlight>
              </a:rPr>
              <a:t>Подебрад</a:t>
            </a:r>
            <a:r>
              <a:rPr lang="uk-UA" sz="3100" b="1" dirty="0">
                <a:solidFill>
                  <a:srgbClr val="FFFF00"/>
                </a:solidFill>
                <a:highlight>
                  <a:srgbClr val="800000"/>
                </a:highlight>
              </a:rPr>
              <a:t>, мала стати окремою юридичною особою з наступними основними органами: асамблеєю делегатів (конгрегацій), радою правителів (консиліум), міжнародним судом (із зазначенням його юрисдикції), а також адміністративним апаратом, який не деталізується, але який насьогодні був би неодмінно названий секретаріатом. </a:t>
            </a:r>
          </a:p>
          <a:p>
            <a:pPr marL="0" indent="0" algn="just">
              <a:buNone/>
            </a:pPr>
            <a:r>
              <a:rPr lang="uk-UA" sz="3100" b="1" dirty="0">
                <a:solidFill>
                  <a:srgbClr val="FFFF00"/>
                </a:solidFill>
                <a:highlight>
                  <a:srgbClr val="800000"/>
                </a:highlight>
              </a:rPr>
              <a:t>Стаття 16 чітко згадує синдика, фіскального прокуратора, який займався би фінансовим регулюванням організації, скарбника і архіваріуса, а також інших посадовців (офіціалів). Передбачалася наявність власного герба і печатки.</a:t>
            </a:r>
          </a:p>
        </p:txBody>
      </p:sp>
    </p:spTree>
    <p:extLst>
      <p:ext uri="{BB962C8B-B14F-4D97-AF65-F5344CB8AC3E}">
        <p14:creationId xmlns:p14="http://schemas.microsoft.com/office/powerpoint/2010/main" val="8144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2600" b="1" dirty="0">
                <a:solidFill>
                  <a:srgbClr val="FFFF00"/>
                </a:solidFill>
              </a:rPr>
              <a:t>Після смерті Феодосія І Великого (379–394/січень 395), який так і не зміг об’єднати державу, вона розділилася нарешті на дві частини з кордоном на схід від Італії. Перед своєю смертю </a:t>
            </a:r>
            <a:r>
              <a:rPr lang="uk-UA" sz="2600" b="1" dirty="0">
                <a:solidFill>
                  <a:srgbClr val="FFFF00"/>
                </a:solidFill>
                <a:highlight>
                  <a:srgbClr val="0000FF"/>
                </a:highlight>
              </a:rPr>
              <a:t>Феодосій І розділив державу між двома синами</a:t>
            </a:r>
            <a:r>
              <a:rPr lang="uk-UA" sz="2600" b="1" dirty="0">
                <a:solidFill>
                  <a:srgbClr val="FFFF00"/>
                </a:solidFill>
              </a:rPr>
              <a:t>: старшому Аркадію дістався Схід, молодшому Гонорію — Захід. Імперія остаточно </a:t>
            </a:r>
            <a:r>
              <a:rPr lang="uk-UA" sz="2600" b="1" dirty="0" err="1">
                <a:solidFill>
                  <a:srgbClr val="FFFF00"/>
                </a:solidFill>
              </a:rPr>
              <a:t>розпалася</a:t>
            </a:r>
            <a:r>
              <a:rPr lang="uk-UA" sz="2600" b="1" dirty="0">
                <a:solidFill>
                  <a:srgbClr val="FFFF00"/>
                </a:solidFill>
              </a:rPr>
              <a:t> на </a:t>
            </a:r>
            <a:r>
              <a:rPr lang="uk-UA" sz="2600" b="1" dirty="0" err="1">
                <a:solidFill>
                  <a:srgbClr val="FFFF00"/>
                </a:solidFill>
                <a:highlight>
                  <a:srgbClr val="FF0000"/>
                </a:highlight>
              </a:rPr>
              <a:t>Західно</a:t>
            </a:r>
            <a:r>
              <a:rPr lang="uk-UA" sz="2600" b="1" dirty="0">
                <a:solidFill>
                  <a:srgbClr val="FFFF00"/>
                </a:solidFill>
                <a:highlight>
                  <a:srgbClr val="FF0000"/>
                </a:highlight>
              </a:rPr>
              <a:t>-римську і Східно-римську (Візантійську)</a:t>
            </a:r>
            <a:r>
              <a:rPr lang="uk-UA" sz="2600" b="1" dirty="0">
                <a:solidFill>
                  <a:srgbClr val="FFFF00"/>
                </a:solidFill>
              </a:rPr>
              <a:t>. </a:t>
            </a:r>
          </a:p>
          <a:p>
            <a:pPr marL="0" indent="0" algn="just">
              <a:buNone/>
            </a:pPr>
            <a:r>
              <a:rPr lang="uk-UA" sz="2600" b="1" dirty="0">
                <a:solidFill>
                  <a:srgbClr val="FFFF00"/>
                </a:solidFill>
              </a:rPr>
              <a:t>Однак, вона розкладалась і перероджувалась тривалий час. Феодосій </a:t>
            </a:r>
            <a:r>
              <a:rPr lang="en-US" sz="2600" b="1" dirty="0">
                <a:solidFill>
                  <a:srgbClr val="FFFF00"/>
                </a:solidFill>
              </a:rPr>
              <a:t>II (408-450), — </a:t>
            </a:r>
            <a:r>
              <a:rPr lang="uk-UA" sz="2600" b="1" dirty="0" err="1">
                <a:solidFill>
                  <a:srgbClr val="FFFF00"/>
                </a:solidFill>
              </a:rPr>
              <a:t>авґуст</a:t>
            </a:r>
            <a:r>
              <a:rPr lang="uk-UA" sz="2600" b="1" dirty="0">
                <a:solidFill>
                  <a:srgbClr val="FFFF00"/>
                </a:solidFill>
              </a:rPr>
              <a:t> Сходу, та </a:t>
            </a:r>
            <a:r>
              <a:rPr lang="uk-UA" sz="2600" b="1" dirty="0" err="1">
                <a:solidFill>
                  <a:srgbClr val="FFFF00"/>
                </a:solidFill>
              </a:rPr>
              <a:t>Валентіан</a:t>
            </a:r>
            <a:r>
              <a:rPr lang="uk-UA" sz="2600" b="1" dirty="0">
                <a:solidFill>
                  <a:srgbClr val="FFFF00"/>
                </a:solidFill>
              </a:rPr>
              <a:t> </a:t>
            </a:r>
            <a:r>
              <a:rPr lang="en-US" sz="2600" b="1" dirty="0">
                <a:solidFill>
                  <a:srgbClr val="FFFF00"/>
                </a:solidFill>
              </a:rPr>
              <a:t>III (425-455), </a:t>
            </a:r>
            <a:r>
              <a:rPr lang="uk-UA" sz="2600" b="1" dirty="0" err="1">
                <a:solidFill>
                  <a:srgbClr val="FFFF00"/>
                </a:solidFill>
              </a:rPr>
              <a:t>авґуст</a:t>
            </a:r>
            <a:r>
              <a:rPr lang="uk-UA" sz="2600" b="1" dirty="0">
                <a:solidFill>
                  <a:srgbClr val="FFFF00"/>
                </a:solidFill>
              </a:rPr>
              <a:t> Заходу, були останніми представниками династії Феодосіїв, які ще правили цілісною імперією. Коли помер Феодосій </a:t>
            </a:r>
            <a:r>
              <a:rPr lang="en-US" sz="2600" b="1" dirty="0">
                <a:solidFill>
                  <a:srgbClr val="FFFF00"/>
                </a:solidFill>
              </a:rPr>
              <a:t>II, </a:t>
            </a:r>
            <a:r>
              <a:rPr lang="uk-UA" sz="2600" b="1" dirty="0">
                <a:solidFill>
                  <a:srgbClr val="FFFF00"/>
                </a:solidFill>
              </a:rPr>
              <a:t>його сестра </a:t>
            </a:r>
            <a:r>
              <a:rPr lang="uk-UA" sz="2600" b="1" dirty="0" err="1">
                <a:solidFill>
                  <a:srgbClr val="FFFF00"/>
                </a:solidFill>
              </a:rPr>
              <a:t>Пульхерія</a:t>
            </a:r>
            <a:r>
              <a:rPr lang="uk-UA" sz="2600" b="1" dirty="0">
                <a:solidFill>
                  <a:srgbClr val="FFFF00"/>
                </a:solidFill>
              </a:rPr>
              <a:t> посадила на трон свого чоловіка </a:t>
            </a:r>
            <a:r>
              <a:rPr lang="uk-UA" sz="2600" b="1" dirty="0" err="1">
                <a:solidFill>
                  <a:srgbClr val="FFFF00"/>
                </a:solidFill>
              </a:rPr>
              <a:t>Марціана</a:t>
            </a:r>
            <a:r>
              <a:rPr lang="uk-UA" sz="2600" b="1" dirty="0">
                <a:solidFill>
                  <a:srgbClr val="FFFF00"/>
                </a:solidFill>
              </a:rPr>
              <a:t> (</a:t>
            </a:r>
            <a:r>
              <a:rPr lang="uk-UA" sz="2600" b="1" dirty="0" err="1">
                <a:solidFill>
                  <a:srgbClr val="FFFF00"/>
                </a:solidFill>
              </a:rPr>
              <a:t>Маркіана</a:t>
            </a:r>
            <a:r>
              <a:rPr lang="uk-UA" sz="2600" b="1" dirty="0">
                <a:solidFill>
                  <a:srgbClr val="FFFF00"/>
                </a:solidFill>
              </a:rPr>
              <a:t>), вперше зіґнорувавши закон і не спитавши волі старшого </a:t>
            </a:r>
            <a:r>
              <a:rPr lang="uk-UA" sz="2600" b="1" dirty="0" err="1">
                <a:solidFill>
                  <a:srgbClr val="FFFF00"/>
                </a:solidFill>
              </a:rPr>
              <a:t>авґуста</a:t>
            </a:r>
            <a:r>
              <a:rPr lang="uk-UA" sz="2600" b="1" dirty="0">
                <a:solidFill>
                  <a:srgbClr val="FFFF00"/>
                </a:solidFill>
              </a:rPr>
              <a:t>. Ця байдужість до думки Заходу свідчила про дальше поглиблення розриву між двома частинами імперії.</a:t>
            </a:r>
          </a:p>
        </p:txBody>
      </p:sp>
    </p:spTree>
    <p:extLst>
      <p:ext uri="{BB962C8B-B14F-4D97-AF65-F5344CB8AC3E}">
        <p14:creationId xmlns:p14="http://schemas.microsoft.com/office/powerpoint/2010/main" val="29753734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812800"/>
            <a:ext cx="12192000" cy="6045200"/>
          </a:xfrm>
        </p:spPr>
        <p:txBody>
          <a:bodyPr>
            <a:noAutofit/>
          </a:bodyPr>
          <a:lstStyle/>
          <a:p>
            <a:pPr marL="0" indent="0" algn="just">
              <a:buNone/>
            </a:pPr>
            <a:r>
              <a:rPr lang="uk-UA" sz="3400" b="1" dirty="0">
                <a:solidFill>
                  <a:srgbClr val="FFFF00"/>
                </a:solidFill>
                <a:highlight>
                  <a:srgbClr val="800000"/>
                </a:highlight>
              </a:rPr>
              <a:t>Решта статей деталізує структуру універсальної організації, особливо щодо її «спільної волі» (процедури голосування) та забезпечення її фінансування (внески для спільних видатків). </a:t>
            </a:r>
          </a:p>
          <a:p>
            <a:pPr marL="0" indent="0" algn="just">
              <a:buNone/>
            </a:pPr>
            <a:r>
              <a:rPr lang="uk-UA" sz="3400" b="1" dirty="0">
                <a:solidFill>
                  <a:srgbClr val="FFFF00"/>
                </a:solidFill>
                <a:highlight>
                  <a:srgbClr val="800000"/>
                </a:highlight>
              </a:rPr>
              <a:t>На тлі все ще суто середньовічних феноменів (християнська республіка, інститути папства та імператорської влади, феодальна ієрархія монархічних титулів, нації у сенсі регіональних угрупувань за інтересами та ін.) вже помітні обриси нових політичних інституцій для міжнародного співіснування принципово нового характеру.</a:t>
            </a:r>
          </a:p>
        </p:txBody>
      </p:sp>
    </p:spTree>
    <p:extLst>
      <p:ext uri="{BB962C8B-B14F-4D97-AF65-F5344CB8AC3E}">
        <p14:creationId xmlns:p14="http://schemas.microsoft.com/office/powerpoint/2010/main" val="5209989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2800" b="1" dirty="0" err="1">
                <a:solidFill>
                  <a:srgbClr val="FFFF00"/>
                </a:solidFill>
                <a:highlight>
                  <a:srgbClr val="800000"/>
                </a:highlight>
              </a:rPr>
              <a:t>Новаційними</a:t>
            </a:r>
            <a:r>
              <a:rPr lang="uk-UA" sz="2800" b="1" dirty="0">
                <a:solidFill>
                  <a:srgbClr val="FFFF00"/>
                </a:solidFill>
                <a:highlight>
                  <a:srgbClr val="800000"/>
                </a:highlight>
              </a:rPr>
              <a:t> елементами його концепту Європи стали: створення союзу як такого, усіх його базових органів (конгрегації, консиліуму, консисторії), принцип рівноправ’я держав під егідою універсального міжнародного закону, принцип мирного врегулювання міжнародних конфліктів, засудження воєн, визнання агресорів поза законом, принцип колективної безпеки тощо.</a:t>
            </a:r>
          </a:p>
          <a:p>
            <a:pPr marL="0" indent="0" algn="just">
              <a:buNone/>
            </a:pPr>
            <a:r>
              <a:rPr lang="uk-UA" sz="2800" b="1" dirty="0">
                <a:solidFill>
                  <a:srgbClr val="FFFF00"/>
                </a:solidFill>
                <a:highlight>
                  <a:srgbClr val="800000"/>
                </a:highlight>
              </a:rPr>
              <a:t>Окремий розділ встановлював порядок розподілу голосів у зборах: король Франції разом з усіма французькими князями отримував один голос, другий діставався королям і князям Німеччини, третій венеціанському дожеві і главам італійських міст, четвертий – королю Кастилії та іспанським князям за аналогією з церковними соборами. У переліку країн не знайшлося місця Англії, замовчувалися і Польща з Литвою.</a:t>
            </a:r>
          </a:p>
          <a:p>
            <a:pPr marL="0" indent="0" algn="just">
              <a:buNone/>
            </a:pPr>
            <a:endParaRPr lang="uk-UA" dirty="0"/>
          </a:p>
        </p:txBody>
      </p:sp>
    </p:spTree>
    <p:extLst>
      <p:ext uri="{BB962C8B-B14F-4D97-AF65-F5344CB8AC3E}">
        <p14:creationId xmlns:p14="http://schemas.microsoft.com/office/powerpoint/2010/main" val="9621102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3200" b="1" dirty="0">
                <a:solidFill>
                  <a:srgbClr val="FFFF00"/>
                </a:solidFill>
                <a:highlight>
                  <a:srgbClr val="800000"/>
                </a:highlight>
              </a:rPr>
              <a:t>Склад Ради, запропонований І. </a:t>
            </a:r>
            <a:r>
              <a:rPr lang="uk-UA" sz="3200" b="1" dirty="0" err="1">
                <a:solidFill>
                  <a:srgbClr val="FFFF00"/>
                </a:solidFill>
                <a:highlight>
                  <a:srgbClr val="800000"/>
                </a:highlight>
              </a:rPr>
              <a:t>Подебрадом</a:t>
            </a:r>
            <a:r>
              <a:rPr lang="uk-UA" sz="3200" b="1" dirty="0">
                <a:solidFill>
                  <a:srgbClr val="FFFF00"/>
                </a:solidFill>
                <a:highlight>
                  <a:srgbClr val="800000"/>
                </a:highlight>
              </a:rPr>
              <a:t>, не включав також ні Папу Римського, ні імператора. Втім, останній мав засідати в Раді як представник німецької сторони, тобто практично нарівні з іншими. </a:t>
            </a:r>
          </a:p>
          <a:p>
            <a:pPr marL="0" indent="0" algn="just">
              <a:buNone/>
            </a:pPr>
            <a:r>
              <a:rPr lang="uk-UA" sz="3200" b="1" dirty="0">
                <a:solidFill>
                  <a:srgbClr val="FFFF00"/>
                </a:solidFill>
                <a:highlight>
                  <a:srgbClr val="800000"/>
                </a:highlight>
              </a:rPr>
              <a:t>Папа ж поставав у проєкті дещо з несподіваного боку: він мав подбати про стягнення десятин з церков і священиків «на справу миру», а також про збирання коштів з князів і керівників італійських міст на будівництво Союзного флоту. Природно, подібна місія не могла влаштувати главу Католицької Церкви: проект був сприйнятий як </a:t>
            </a:r>
            <a:r>
              <a:rPr lang="uk-UA" sz="3200" b="1" dirty="0" err="1">
                <a:solidFill>
                  <a:srgbClr val="FFFF00"/>
                </a:solidFill>
                <a:highlight>
                  <a:srgbClr val="800000"/>
                </a:highlight>
              </a:rPr>
              <a:t>антипапський</a:t>
            </a:r>
            <a:r>
              <a:rPr lang="uk-UA" sz="3200" b="1" dirty="0">
                <a:solidFill>
                  <a:srgbClr val="FFFF00"/>
                </a:solidFill>
                <a:highlight>
                  <a:srgbClr val="800000"/>
                </a:highlight>
              </a:rPr>
              <a:t>. </a:t>
            </a:r>
          </a:p>
          <a:p>
            <a:pPr marL="0" indent="0" algn="just">
              <a:buNone/>
            </a:pPr>
            <a:endParaRPr lang="uk-UA" dirty="0"/>
          </a:p>
        </p:txBody>
      </p:sp>
    </p:spTree>
    <p:extLst>
      <p:ext uri="{BB962C8B-B14F-4D97-AF65-F5344CB8AC3E}">
        <p14:creationId xmlns:p14="http://schemas.microsoft.com/office/powerpoint/2010/main" val="22781843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4000" b="1" dirty="0">
                <a:solidFill>
                  <a:srgbClr val="FFFF00"/>
                </a:solidFill>
                <a:highlight>
                  <a:srgbClr val="800000"/>
                </a:highlight>
              </a:rPr>
              <a:t>Отже, об’єднавчий проект короля-гусита передбачав створення єдиних інститутів влади, визначав механізми їх функціонування, прийняття рішень більшістю націй. За висловом Ж. </a:t>
            </a:r>
            <a:r>
              <a:rPr lang="uk-UA" sz="4000" b="1" dirty="0" err="1">
                <a:solidFill>
                  <a:srgbClr val="FFFF00"/>
                </a:solidFill>
                <a:highlight>
                  <a:srgbClr val="800000"/>
                </a:highlight>
              </a:rPr>
              <a:t>Ле</a:t>
            </a:r>
            <a:r>
              <a:rPr lang="uk-UA" sz="4000" b="1" dirty="0">
                <a:solidFill>
                  <a:srgbClr val="FFFF00"/>
                </a:solidFill>
                <a:highlight>
                  <a:srgbClr val="800000"/>
                </a:highlight>
              </a:rPr>
              <a:t> </a:t>
            </a:r>
            <a:r>
              <a:rPr lang="uk-UA" sz="4000" b="1" dirty="0" err="1">
                <a:solidFill>
                  <a:srgbClr val="FFFF00"/>
                </a:solidFill>
                <a:highlight>
                  <a:srgbClr val="800000"/>
                </a:highlight>
              </a:rPr>
              <a:t>Гоффа</a:t>
            </a:r>
            <a:r>
              <a:rPr lang="uk-UA" sz="4000" b="1" dirty="0">
                <a:solidFill>
                  <a:srgbClr val="FFFF00"/>
                </a:solidFill>
                <a:highlight>
                  <a:srgbClr val="800000"/>
                </a:highlight>
              </a:rPr>
              <a:t>, </a:t>
            </a:r>
            <a:r>
              <a:rPr lang="uk-UA" sz="4000" b="1" dirty="0">
                <a:solidFill>
                  <a:srgbClr val="FFFF00"/>
                </a:solidFill>
                <a:highlight>
                  <a:srgbClr val="FF0000"/>
                </a:highlight>
              </a:rPr>
              <a:t>«запропонував найкращий проект Європейського союзу, який з такими зусиллями будувався шість століть потому, і найбільш виразне пояснення мети його існування – створення Європи миру». </a:t>
            </a:r>
          </a:p>
        </p:txBody>
      </p:sp>
    </p:spTree>
    <p:extLst>
      <p:ext uri="{BB962C8B-B14F-4D97-AF65-F5344CB8AC3E}">
        <p14:creationId xmlns:p14="http://schemas.microsoft.com/office/powerpoint/2010/main" val="20614997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Autofit/>
          </a:bodyPr>
          <a:lstStyle/>
          <a:p>
            <a:pPr marL="0" indent="0" algn="just">
              <a:buNone/>
            </a:pPr>
            <a:r>
              <a:rPr lang="uk-UA" sz="2900" b="1" dirty="0">
                <a:solidFill>
                  <a:srgbClr val="FFFF00"/>
                </a:solidFill>
                <a:highlight>
                  <a:srgbClr val="800000"/>
                </a:highlight>
              </a:rPr>
              <a:t>Чеський король доклав чимало зусиль для реалізації свого задуму. Він залучив на свій бік польського короля </a:t>
            </a:r>
            <a:r>
              <a:rPr lang="uk-UA" sz="2900" b="1" dirty="0" err="1">
                <a:solidFill>
                  <a:srgbClr val="FFFF00"/>
                </a:solidFill>
                <a:highlight>
                  <a:srgbClr val="800000"/>
                </a:highlight>
              </a:rPr>
              <a:t>Володиміра</a:t>
            </a:r>
            <a:r>
              <a:rPr lang="uk-UA" sz="2900" b="1" dirty="0">
                <a:solidFill>
                  <a:srgbClr val="FFFF00"/>
                </a:solidFill>
                <a:highlight>
                  <a:srgbClr val="800000"/>
                </a:highlight>
              </a:rPr>
              <a:t> IV. Слов’янські государі зобов’язалися допомагати один одному у боротьбі проти турків і вирішувати можливі суперечки у третейському суді. Про підтримку проекту заявила Венеція. 1463 р. І. </a:t>
            </a:r>
            <a:r>
              <a:rPr lang="uk-UA" sz="2900" b="1" dirty="0" err="1">
                <a:solidFill>
                  <a:srgbClr val="FFFF00"/>
                </a:solidFill>
                <a:highlight>
                  <a:srgbClr val="800000"/>
                </a:highlight>
              </a:rPr>
              <a:t>Подебрад</a:t>
            </a:r>
            <a:r>
              <a:rPr lang="uk-UA" sz="2900" b="1" dirty="0">
                <a:solidFill>
                  <a:srgbClr val="FFFF00"/>
                </a:solidFill>
                <a:highlight>
                  <a:srgbClr val="800000"/>
                </a:highlight>
              </a:rPr>
              <a:t> уклав дружній договір із герцогством Бранденбурзьким. Одночасно вживались заходи для організації перемовин з угорським та французьким королями.</a:t>
            </a:r>
          </a:p>
          <a:p>
            <a:pPr marL="0" indent="0" algn="just">
              <a:buNone/>
            </a:pPr>
            <a:r>
              <a:rPr lang="uk-UA" sz="2900" b="1" dirty="0">
                <a:solidFill>
                  <a:srgbClr val="FFFF00"/>
                </a:solidFill>
                <a:highlight>
                  <a:srgbClr val="800000"/>
                </a:highlight>
              </a:rPr>
              <a:t>У створенні та спробах імплементації проекту богемського короля значну роль відіграли його радники та дипломати. Одним з них був німець Григорій з </a:t>
            </a:r>
            <a:r>
              <a:rPr lang="uk-UA" sz="2900" b="1" dirty="0" err="1">
                <a:solidFill>
                  <a:srgbClr val="FFFF00"/>
                </a:solidFill>
                <a:highlight>
                  <a:srgbClr val="800000"/>
                </a:highlight>
              </a:rPr>
              <a:t>Геймбурга</a:t>
            </a:r>
            <a:r>
              <a:rPr lang="uk-UA" sz="2900" b="1" dirty="0">
                <a:solidFill>
                  <a:srgbClr val="FFFF00"/>
                </a:solidFill>
                <a:highlight>
                  <a:srgbClr val="800000"/>
                </a:highlight>
              </a:rPr>
              <a:t>, який захищав І. </a:t>
            </a:r>
            <a:r>
              <a:rPr lang="uk-UA" sz="2900" b="1" dirty="0" err="1">
                <a:solidFill>
                  <a:srgbClr val="FFFF00"/>
                </a:solidFill>
                <a:highlight>
                  <a:srgbClr val="800000"/>
                </a:highlight>
              </a:rPr>
              <a:t>Подебрада</a:t>
            </a:r>
            <a:r>
              <a:rPr lang="uk-UA" sz="2900" b="1" dirty="0">
                <a:solidFill>
                  <a:srgbClr val="FFFF00"/>
                </a:solidFill>
                <a:highlight>
                  <a:srgbClr val="800000"/>
                </a:highlight>
              </a:rPr>
              <a:t> у своїх листах і в «Апології». </a:t>
            </a:r>
          </a:p>
        </p:txBody>
      </p:sp>
    </p:spTree>
    <p:extLst>
      <p:ext uri="{BB962C8B-B14F-4D97-AF65-F5344CB8AC3E}">
        <p14:creationId xmlns:p14="http://schemas.microsoft.com/office/powerpoint/2010/main" val="38602168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Autofit/>
          </a:bodyPr>
          <a:lstStyle/>
          <a:p>
            <a:pPr marL="0" indent="0" algn="just">
              <a:buNone/>
            </a:pPr>
            <a:r>
              <a:rPr lang="uk-UA" sz="3100" b="1" dirty="0">
                <a:solidFill>
                  <a:srgbClr val="FFFF00"/>
                </a:solidFill>
                <a:highlight>
                  <a:srgbClr val="800000"/>
                </a:highlight>
              </a:rPr>
              <a:t>Однак чи не найпомітнішим був внесок </a:t>
            </a:r>
            <a:r>
              <a:rPr lang="uk-UA" sz="3100" b="1" dirty="0" err="1">
                <a:solidFill>
                  <a:srgbClr val="FFFF00"/>
                </a:solidFill>
                <a:highlight>
                  <a:srgbClr val="800000"/>
                </a:highlight>
              </a:rPr>
              <a:t>Антоніо</a:t>
            </a:r>
            <a:r>
              <a:rPr lang="uk-UA" sz="3100" b="1" dirty="0">
                <a:solidFill>
                  <a:srgbClr val="FFFF00"/>
                </a:solidFill>
                <a:highlight>
                  <a:srgbClr val="800000"/>
                </a:highlight>
              </a:rPr>
              <a:t> </a:t>
            </a:r>
            <a:r>
              <a:rPr lang="uk-UA" sz="3100" b="1" dirty="0" err="1">
                <a:solidFill>
                  <a:srgbClr val="FFFF00"/>
                </a:solidFill>
                <a:highlight>
                  <a:srgbClr val="800000"/>
                </a:highlight>
              </a:rPr>
              <a:t>Маріні</a:t>
            </a:r>
            <a:r>
              <a:rPr lang="uk-UA" sz="3100" b="1" dirty="0">
                <a:solidFill>
                  <a:srgbClr val="FFFF00"/>
                </a:solidFill>
                <a:highlight>
                  <a:srgbClr val="800000"/>
                </a:highlight>
              </a:rPr>
              <a:t> з Гренобля, котрий став королю у великій нагоді у дипломатичних місіях до Риму, Франції, Польщі та Угорщині. </a:t>
            </a:r>
          </a:p>
          <a:p>
            <a:pPr marL="0" indent="0" algn="just">
              <a:buNone/>
            </a:pPr>
            <a:r>
              <a:rPr lang="uk-UA" sz="3100" b="1" dirty="0">
                <a:solidFill>
                  <a:srgbClr val="FFFF00"/>
                </a:solidFill>
                <a:highlight>
                  <a:srgbClr val="800000"/>
                </a:highlight>
              </a:rPr>
              <a:t>Як зазначає американський історик чеського походження Ф. </a:t>
            </a:r>
            <a:r>
              <a:rPr lang="uk-UA" sz="3100" b="1" dirty="0" err="1">
                <a:solidFill>
                  <a:srgbClr val="FFFF00"/>
                </a:solidFill>
                <a:highlight>
                  <a:srgbClr val="800000"/>
                </a:highlight>
              </a:rPr>
              <a:t>Дворнік</a:t>
            </a:r>
            <a:r>
              <a:rPr lang="uk-UA" sz="3100" b="1" dirty="0">
                <a:solidFill>
                  <a:srgbClr val="FFFF00"/>
                </a:solidFill>
                <a:highlight>
                  <a:srgbClr val="800000"/>
                </a:highlight>
              </a:rPr>
              <a:t>, саме А. </a:t>
            </a:r>
            <a:r>
              <a:rPr lang="uk-UA" sz="3100" b="1" dirty="0" err="1">
                <a:solidFill>
                  <a:srgbClr val="FFFF00"/>
                </a:solidFill>
                <a:highlight>
                  <a:srgbClr val="800000"/>
                </a:highlight>
              </a:rPr>
              <a:t>Маріні</a:t>
            </a:r>
            <a:r>
              <a:rPr lang="uk-UA" sz="3100" b="1" dirty="0">
                <a:solidFill>
                  <a:srgbClr val="FFFF00"/>
                </a:solidFill>
                <a:highlight>
                  <a:srgbClr val="800000"/>
                </a:highlight>
              </a:rPr>
              <a:t> за пропозицією короля написав політико-економічний трактат, з якого зберіглася тільки «найменш цікава» частина. Збереглися ще два описи відряджених до Франції посольств. Один з них – щоденник молодшого члена посольства 1469 р. Ярослава, а другий – складений </a:t>
            </a:r>
            <a:r>
              <a:rPr lang="uk-UA" sz="3100" b="1" dirty="0" err="1">
                <a:solidFill>
                  <a:srgbClr val="FFFF00"/>
                </a:solidFill>
                <a:highlight>
                  <a:srgbClr val="800000"/>
                </a:highlight>
              </a:rPr>
              <a:t>Шашеком</a:t>
            </a:r>
            <a:r>
              <a:rPr lang="uk-UA" sz="3100" b="1" dirty="0">
                <a:solidFill>
                  <a:srgbClr val="FFFF00"/>
                </a:solidFill>
                <a:highlight>
                  <a:srgbClr val="800000"/>
                </a:highlight>
              </a:rPr>
              <a:t> опис посольства на чолі з Левом із </a:t>
            </a:r>
            <a:r>
              <a:rPr lang="uk-UA" sz="3100" b="1" dirty="0" err="1">
                <a:solidFill>
                  <a:srgbClr val="FFFF00"/>
                </a:solidFill>
                <a:highlight>
                  <a:srgbClr val="800000"/>
                </a:highlight>
              </a:rPr>
              <a:t>Рожміталя</a:t>
            </a:r>
            <a:r>
              <a:rPr lang="uk-UA" sz="3100" b="1" dirty="0">
                <a:solidFill>
                  <a:srgbClr val="FFFF00"/>
                </a:solidFill>
                <a:highlight>
                  <a:srgbClr val="800000"/>
                </a:highlight>
              </a:rPr>
              <a:t> до Франції, Іспанії та Португалії у 1465–1467 рр.</a:t>
            </a:r>
          </a:p>
        </p:txBody>
      </p:sp>
    </p:spTree>
    <p:extLst>
      <p:ext uri="{BB962C8B-B14F-4D97-AF65-F5344CB8AC3E}">
        <p14:creationId xmlns:p14="http://schemas.microsoft.com/office/powerpoint/2010/main" val="13775920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lnSpcReduction="10000"/>
          </a:bodyPr>
          <a:lstStyle/>
          <a:p>
            <a:pPr marL="0" indent="0" algn="just">
              <a:buNone/>
            </a:pPr>
            <a:r>
              <a:rPr lang="uk-UA" sz="3200" b="1" dirty="0">
                <a:solidFill>
                  <a:srgbClr val="FFFF00"/>
                </a:solidFill>
                <a:highlight>
                  <a:srgbClr val="800000"/>
                </a:highlight>
              </a:rPr>
              <a:t>Щоденник аташе Ярослава був знайдений в одному з архівів у Богемії. Він містить досить детальний опис подорожі до короля Франції послів на чолі з поміркованим утраквістом Лордом </a:t>
            </a:r>
            <a:r>
              <a:rPr lang="uk-UA" sz="3200" b="1" dirty="0" err="1">
                <a:solidFill>
                  <a:srgbClr val="FFFF00"/>
                </a:solidFill>
                <a:highlight>
                  <a:srgbClr val="800000"/>
                </a:highlight>
              </a:rPr>
              <a:t>Альбрехтом</a:t>
            </a:r>
            <a:r>
              <a:rPr lang="uk-UA" sz="3200" b="1" dirty="0">
                <a:solidFill>
                  <a:srgbClr val="FFFF00"/>
                </a:solidFill>
                <a:highlight>
                  <a:srgbClr val="800000"/>
                </a:highlight>
              </a:rPr>
              <a:t> </a:t>
            </a:r>
            <a:r>
              <a:rPr lang="uk-UA" sz="3200" b="1" dirty="0" err="1">
                <a:solidFill>
                  <a:srgbClr val="FFFF00"/>
                </a:solidFill>
                <a:highlight>
                  <a:srgbClr val="800000"/>
                </a:highlight>
              </a:rPr>
              <a:t>Косткою</a:t>
            </a:r>
            <a:r>
              <a:rPr lang="uk-UA" sz="3200" b="1" dirty="0">
                <a:solidFill>
                  <a:srgbClr val="FFFF00"/>
                </a:solidFill>
                <a:highlight>
                  <a:srgbClr val="800000"/>
                </a:highlight>
              </a:rPr>
              <a:t> із </a:t>
            </a:r>
            <a:r>
              <a:rPr lang="uk-UA" sz="3200" b="1" dirty="0" err="1">
                <a:solidFill>
                  <a:srgbClr val="FFFF00"/>
                </a:solidFill>
                <a:highlight>
                  <a:srgbClr val="800000"/>
                </a:highlight>
              </a:rPr>
              <a:t>Поступіц</a:t>
            </a:r>
            <a:r>
              <a:rPr lang="uk-UA" sz="3200" b="1" dirty="0">
                <a:solidFill>
                  <a:srgbClr val="FFFF00"/>
                </a:solidFill>
                <a:highlight>
                  <a:srgbClr val="800000"/>
                </a:highlight>
              </a:rPr>
              <a:t> та католиком шевальє </a:t>
            </a:r>
            <a:r>
              <a:rPr lang="uk-UA" sz="3200" b="1" dirty="0" err="1">
                <a:solidFill>
                  <a:srgbClr val="FFFF00"/>
                </a:solidFill>
                <a:highlight>
                  <a:srgbClr val="800000"/>
                </a:highlight>
              </a:rPr>
              <a:t>Антоніо</a:t>
            </a:r>
            <a:r>
              <a:rPr lang="uk-UA" sz="3200" b="1" dirty="0">
                <a:solidFill>
                  <a:srgbClr val="FFFF00"/>
                </a:solidFill>
                <a:highlight>
                  <a:srgbClr val="800000"/>
                </a:highlight>
              </a:rPr>
              <a:t> </a:t>
            </a:r>
            <a:r>
              <a:rPr lang="uk-UA" sz="3200" b="1" dirty="0" err="1">
                <a:solidFill>
                  <a:srgbClr val="FFFF00"/>
                </a:solidFill>
                <a:highlight>
                  <a:srgbClr val="800000"/>
                </a:highlight>
              </a:rPr>
              <a:t>Маріні</a:t>
            </a:r>
            <a:r>
              <a:rPr lang="uk-UA" sz="3200" b="1" dirty="0">
                <a:solidFill>
                  <a:srgbClr val="FFFF00"/>
                </a:solidFill>
                <a:highlight>
                  <a:srgbClr val="800000"/>
                </a:highlight>
              </a:rPr>
              <a:t> з Гренобля. </a:t>
            </a:r>
          </a:p>
          <a:p>
            <a:pPr marL="0" indent="0" algn="just">
              <a:buNone/>
            </a:pPr>
            <a:r>
              <a:rPr lang="uk-UA" sz="3200" b="1" dirty="0">
                <a:solidFill>
                  <a:srgbClr val="FFFF00"/>
                </a:solidFill>
                <a:highlight>
                  <a:srgbClr val="800000"/>
                </a:highlight>
              </a:rPr>
              <a:t>Д-р </a:t>
            </a:r>
            <a:r>
              <a:rPr lang="uk-UA" sz="3200" b="1" dirty="0" err="1">
                <a:solidFill>
                  <a:srgbClr val="FFFF00"/>
                </a:solidFill>
                <a:highlight>
                  <a:srgbClr val="800000"/>
                </a:highlight>
              </a:rPr>
              <a:t>Паласкі</a:t>
            </a:r>
            <a:r>
              <a:rPr lang="uk-UA" sz="3200" b="1" dirty="0">
                <a:solidFill>
                  <a:srgbClr val="FFFF00"/>
                </a:solidFill>
                <a:highlight>
                  <a:srgbClr val="800000"/>
                </a:highlight>
              </a:rPr>
              <a:t> зробив ретельну копію і підготував щоденник до видання, проте його рукопис було повернуто з викресленими частинами тексту із зауваженням, що вони містять зневагу до Римської церкви. Тому 1827 р. документ був опублікований з помітними пропусками, а його оригінал зник з архівів, і подальша його доля невідома.</a:t>
            </a:r>
          </a:p>
        </p:txBody>
      </p:sp>
    </p:spTree>
    <p:extLst>
      <p:ext uri="{BB962C8B-B14F-4D97-AF65-F5344CB8AC3E}">
        <p14:creationId xmlns:p14="http://schemas.microsoft.com/office/powerpoint/2010/main" val="26959050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3200" b="1" dirty="0">
                <a:solidFill>
                  <a:srgbClr val="FFFF00"/>
                </a:solidFill>
                <a:highlight>
                  <a:srgbClr val="800000"/>
                </a:highlight>
              </a:rPr>
              <a:t>При врученні мандатів А. </a:t>
            </a:r>
            <a:r>
              <a:rPr lang="uk-UA" sz="3200" b="1" dirty="0" err="1">
                <a:solidFill>
                  <a:srgbClr val="FFFF00"/>
                </a:solidFill>
                <a:highlight>
                  <a:srgbClr val="800000"/>
                </a:highlight>
              </a:rPr>
              <a:t>Костка</a:t>
            </a:r>
            <a:r>
              <a:rPr lang="uk-UA" sz="3200" b="1" dirty="0">
                <a:solidFill>
                  <a:srgbClr val="FFFF00"/>
                </a:solidFill>
                <a:highlight>
                  <a:srgbClr val="800000"/>
                </a:highlight>
              </a:rPr>
              <a:t> представляв Богемію, а Лорд </a:t>
            </a:r>
            <a:r>
              <a:rPr lang="uk-UA" sz="3200" b="1" dirty="0" err="1">
                <a:solidFill>
                  <a:srgbClr val="FFFF00"/>
                </a:solidFill>
                <a:highlight>
                  <a:srgbClr val="800000"/>
                </a:highlight>
              </a:rPr>
              <a:t>Антоніо</a:t>
            </a:r>
            <a:r>
              <a:rPr lang="uk-UA" sz="3200" b="1" dirty="0">
                <a:solidFill>
                  <a:srgbClr val="FFFF00"/>
                </a:solidFill>
                <a:highlight>
                  <a:srgbClr val="800000"/>
                </a:highlight>
              </a:rPr>
              <a:t> – Угорщину та Польщу. Лорд </a:t>
            </a:r>
            <a:r>
              <a:rPr lang="uk-UA" sz="3200" b="1" dirty="0" err="1">
                <a:solidFill>
                  <a:srgbClr val="FFFF00"/>
                </a:solidFill>
                <a:highlight>
                  <a:srgbClr val="800000"/>
                </a:highlight>
              </a:rPr>
              <a:t>Костка</a:t>
            </a:r>
            <a:r>
              <a:rPr lang="uk-UA" sz="3200" b="1" dirty="0">
                <a:solidFill>
                  <a:srgbClr val="FFFF00"/>
                </a:solidFill>
                <a:highlight>
                  <a:srgbClr val="800000"/>
                </a:highlight>
              </a:rPr>
              <a:t>, зокрема, зазначив, що король Богемії «</a:t>
            </a:r>
            <a:r>
              <a:rPr lang="uk-UA" sz="3200" b="1" i="1" dirty="0">
                <a:solidFill>
                  <a:srgbClr val="FFFF00"/>
                </a:solidFill>
                <a:highlight>
                  <a:srgbClr val="000080"/>
                </a:highlight>
              </a:rPr>
              <a:t>благає та просить короля Франції, як </a:t>
            </a:r>
            <a:r>
              <a:rPr lang="uk-UA" sz="3200" b="1" i="1" dirty="0" err="1">
                <a:solidFill>
                  <a:srgbClr val="FFFF00"/>
                </a:solidFill>
                <a:highlight>
                  <a:srgbClr val="000080"/>
                </a:highlight>
              </a:rPr>
              <a:t>Найхристияннішого</a:t>
            </a:r>
            <a:r>
              <a:rPr lang="uk-UA" sz="3200" b="1" i="1" dirty="0">
                <a:solidFill>
                  <a:srgbClr val="FFFF00"/>
                </a:solidFill>
                <a:highlight>
                  <a:srgbClr val="000080"/>
                </a:highlight>
              </a:rPr>
              <a:t> з королів, щоб він влаштував парламент і зібрання християнських королів і принців зустрітись особисто або через їх уповноважених осіб зібратись в одному місті і в один і той самий час, як призначить король Франції</a:t>
            </a:r>
            <a:r>
              <a:rPr lang="uk-UA" sz="3200" b="1" dirty="0">
                <a:solidFill>
                  <a:srgbClr val="FFFF00"/>
                </a:solidFill>
                <a:highlight>
                  <a:srgbClr val="800000"/>
                </a:highlight>
              </a:rPr>
              <a:t>». Він також зазначив, що Богемський король хоче цього </a:t>
            </a:r>
            <a:r>
              <a:rPr lang="uk-UA" sz="3200" b="1" dirty="0">
                <a:solidFill>
                  <a:srgbClr val="FFFF00"/>
                </a:solidFill>
                <a:highlight>
                  <a:srgbClr val="008080"/>
                </a:highlight>
              </a:rPr>
              <a:t>«на славу Господню та прославляння Християнської віри, і святої римської католицької церкви і священної Християнської імперії». </a:t>
            </a:r>
          </a:p>
        </p:txBody>
      </p:sp>
    </p:spTree>
    <p:extLst>
      <p:ext uri="{BB962C8B-B14F-4D97-AF65-F5344CB8AC3E}">
        <p14:creationId xmlns:p14="http://schemas.microsoft.com/office/powerpoint/2010/main" val="31249028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2800" b="1" dirty="0">
                <a:solidFill>
                  <a:srgbClr val="FFFF00"/>
                </a:solidFill>
                <a:highlight>
                  <a:srgbClr val="800000"/>
                </a:highlight>
              </a:rPr>
              <a:t>Ці перемовини виявилися доволі складними. До прибуття короля обидва, Лорд </a:t>
            </a:r>
            <a:r>
              <a:rPr lang="uk-UA" sz="2800" b="1" dirty="0" err="1">
                <a:solidFill>
                  <a:srgbClr val="FFFF00"/>
                </a:solidFill>
                <a:highlight>
                  <a:srgbClr val="800000"/>
                </a:highlight>
              </a:rPr>
              <a:t>Альбрехт</a:t>
            </a:r>
            <a:r>
              <a:rPr lang="uk-UA" sz="2800" b="1" dirty="0">
                <a:solidFill>
                  <a:srgbClr val="FFFF00"/>
                </a:solidFill>
                <a:highlight>
                  <a:srgbClr val="800000"/>
                </a:highlight>
              </a:rPr>
              <a:t> та Лорд Антоні, були запрошені до Лорда-Канцлера, де відбулась «надзвичайна» розмова. Як зазначив аташе Ярослав, «нікого більше не допустили до кімнати, крім цих двох», але вони з іще одним членом посольства </a:t>
            </a:r>
            <a:r>
              <a:rPr lang="uk-UA" sz="2800" b="1" dirty="0" err="1">
                <a:solidFill>
                  <a:srgbClr val="FFFF00"/>
                </a:solidFill>
                <a:highlight>
                  <a:srgbClr val="800000"/>
                </a:highlight>
              </a:rPr>
              <a:t>Рупрехтом</a:t>
            </a:r>
            <a:r>
              <a:rPr lang="uk-UA" sz="2800" b="1" dirty="0">
                <a:solidFill>
                  <a:srgbClr val="FFFF00"/>
                </a:solidFill>
                <a:highlight>
                  <a:srgbClr val="800000"/>
                </a:highlight>
              </a:rPr>
              <a:t> підслухали під одним із вікон, як ті кричали один на одного і мали «екстраординарний диспут». </a:t>
            </a:r>
          </a:p>
          <a:p>
            <a:pPr marL="0" indent="0" algn="just">
              <a:buNone/>
            </a:pPr>
            <a:r>
              <a:rPr lang="uk-UA" sz="2800" b="1" dirty="0">
                <a:solidFill>
                  <a:srgbClr val="FFFF00"/>
                </a:solidFill>
                <a:highlight>
                  <a:srgbClr val="800000"/>
                </a:highlight>
              </a:rPr>
              <a:t>Зі щоденника очевидно, що особливо гостру дискусію викликав «парламент» або «зібрання» королів та принців. Посланцям дорікали, що король Богемії не має права ініціювати нічого подібного, особливо без згоди Папи та християнського імператора, що такі перемовини належить вести Папі з імператором, а королю Богемії не слід втручатись у цю справу.</a:t>
            </a:r>
          </a:p>
        </p:txBody>
      </p:sp>
    </p:spTree>
    <p:extLst>
      <p:ext uri="{BB962C8B-B14F-4D97-AF65-F5344CB8AC3E}">
        <p14:creationId xmlns:p14="http://schemas.microsoft.com/office/powerpoint/2010/main" val="16214210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3600" b="1" dirty="0">
                <a:solidFill>
                  <a:srgbClr val="FFFF00"/>
                </a:solidFill>
                <a:highlight>
                  <a:srgbClr val="800000"/>
                </a:highlight>
              </a:rPr>
              <a:t>Так само і з огляду на дружні відносини між королями Богемії та Франції не можна не поставити до відома папу: «Багато інших звинувачувальних і неприємних речей» було ще виголошено патріархом, канцлером і одним магістром, про яких «я не міг написати або запам’ятати».</a:t>
            </a:r>
          </a:p>
          <a:p>
            <a:pPr marL="0" indent="0" algn="just">
              <a:buNone/>
            </a:pPr>
            <a:r>
              <a:rPr lang="uk-UA" sz="3600" b="1" dirty="0">
                <a:solidFill>
                  <a:srgbClr val="FFFF00"/>
                </a:solidFill>
                <a:highlight>
                  <a:srgbClr val="800000"/>
                </a:highlight>
              </a:rPr>
              <a:t>Цей епізод промовисто засвідчував, що європейські монархи ще не були готові укладати домовленості, спрямовані проти духовної влади, особливо ініційовані королем-утраквістом (поміркований гусит).</a:t>
            </a:r>
          </a:p>
          <a:p>
            <a:pPr marL="0" indent="0" algn="just">
              <a:buNone/>
            </a:pPr>
            <a:endParaRPr lang="uk-UA" dirty="0"/>
          </a:p>
        </p:txBody>
      </p:sp>
    </p:spTree>
    <p:extLst>
      <p:ext uri="{BB962C8B-B14F-4D97-AF65-F5344CB8AC3E}">
        <p14:creationId xmlns:p14="http://schemas.microsoft.com/office/powerpoint/2010/main" val="2207614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pic>
        <p:nvPicPr>
          <p:cNvPr id="4" name="Объект 3">
            <a:extLst>
              <a:ext uri="{FF2B5EF4-FFF2-40B4-BE49-F238E27FC236}">
                <a16:creationId xmlns:a16="http://schemas.microsoft.com/office/drawing/2014/main" id="{B92316CA-D214-2975-4207-A27525FC20DA}"/>
              </a:ext>
            </a:extLst>
          </p:cNvPr>
          <p:cNvPicPr>
            <a:picLocks noGrp="1" noChangeAspect="1"/>
          </p:cNvPicPr>
          <p:nvPr>
            <p:ph idx="1"/>
          </p:nvPr>
        </p:nvPicPr>
        <p:blipFill>
          <a:blip r:embed="rId2"/>
          <a:stretch>
            <a:fillRect/>
          </a:stretch>
        </p:blipFill>
        <p:spPr>
          <a:xfrm>
            <a:off x="1128567" y="1066799"/>
            <a:ext cx="10379942" cy="5597028"/>
          </a:xfrm>
          <a:prstGeom prst="rect">
            <a:avLst/>
          </a:prstGeom>
        </p:spPr>
      </p:pic>
    </p:spTree>
    <p:extLst>
      <p:ext uri="{BB962C8B-B14F-4D97-AF65-F5344CB8AC3E}">
        <p14:creationId xmlns:p14="http://schemas.microsoft.com/office/powerpoint/2010/main" val="5133855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rmAutofit/>
          </a:bodyPr>
          <a:lstStyle/>
          <a:p>
            <a:pPr marL="0" indent="0" algn="just">
              <a:buNone/>
            </a:pPr>
            <a:r>
              <a:rPr lang="uk-UA" sz="2800" b="1" dirty="0">
                <a:solidFill>
                  <a:srgbClr val="FFFF00"/>
                </a:solidFill>
                <a:highlight>
                  <a:srgbClr val="0000FF"/>
                </a:highlight>
              </a:rPr>
              <a:t>У результаті ідейного протистояння світської та духовної влади обидва інтеграційні проекти </a:t>
            </a:r>
            <a:r>
              <a:rPr lang="en-US" sz="2800" b="1" dirty="0">
                <a:solidFill>
                  <a:srgbClr val="FFFF00"/>
                </a:solidFill>
                <a:highlight>
                  <a:srgbClr val="0000FF"/>
                </a:highlight>
              </a:rPr>
              <a:t>XV </a:t>
            </a:r>
            <a:r>
              <a:rPr lang="uk-UA" sz="2800" b="1" dirty="0">
                <a:solidFill>
                  <a:srgbClr val="FFFF00"/>
                </a:solidFill>
                <a:highlight>
                  <a:srgbClr val="0000FF"/>
                </a:highlight>
              </a:rPr>
              <a:t>ст., що мали на меті згуртувати європейські держави у боротьбі проти турецької загрози, були провалені.</a:t>
            </a:r>
          </a:p>
          <a:p>
            <a:pPr marL="0" indent="0" algn="just">
              <a:buNone/>
            </a:pPr>
            <a:r>
              <a:rPr lang="uk-UA" sz="2800" b="1" dirty="0">
                <a:solidFill>
                  <a:srgbClr val="FFFF00"/>
                </a:solidFill>
                <a:highlight>
                  <a:srgbClr val="800000"/>
                </a:highlight>
              </a:rPr>
              <a:t> Папа Пій ІІ, декларуючи єдність Європи, доклав значних зусиль, щоб налаштувати світських государів проти об’єднавчих планів чеського короля, а наступний Папа Павло ІІ оголосив про відлучення І. </a:t>
            </a:r>
            <a:r>
              <a:rPr lang="uk-UA" sz="2800" b="1" dirty="0" err="1">
                <a:solidFill>
                  <a:srgbClr val="FFFF00"/>
                </a:solidFill>
                <a:highlight>
                  <a:srgbClr val="800000"/>
                </a:highlight>
              </a:rPr>
              <a:t>Подебрада</a:t>
            </a:r>
            <a:r>
              <a:rPr lang="uk-UA" sz="2800" b="1" dirty="0">
                <a:solidFill>
                  <a:srgbClr val="FFFF00"/>
                </a:solidFill>
                <a:highlight>
                  <a:srgbClr val="800000"/>
                </a:highlight>
              </a:rPr>
              <a:t> від церкви, позбавлення його королівського титулу і закликав до хрестового походу проти чехів-єретиків. </a:t>
            </a:r>
          </a:p>
          <a:p>
            <a:pPr marL="0" indent="0" algn="just">
              <a:buNone/>
            </a:pPr>
            <a:r>
              <a:rPr lang="uk-UA" sz="2800" b="1" dirty="0">
                <a:solidFill>
                  <a:srgbClr val="FFFF00"/>
                </a:solidFill>
                <a:highlight>
                  <a:srgbClr val="800000"/>
                </a:highlight>
              </a:rPr>
              <a:t>На чолі походу став колишній зять І. </a:t>
            </a:r>
            <a:r>
              <a:rPr lang="uk-UA" sz="2800" b="1" dirty="0" err="1">
                <a:solidFill>
                  <a:srgbClr val="FFFF00"/>
                </a:solidFill>
                <a:highlight>
                  <a:srgbClr val="800000"/>
                </a:highlight>
              </a:rPr>
              <a:t>Подебрада</a:t>
            </a:r>
            <a:r>
              <a:rPr lang="uk-UA" sz="2800" b="1" dirty="0">
                <a:solidFill>
                  <a:srgbClr val="FFFF00"/>
                </a:solidFill>
                <a:highlight>
                  <a:srgbClr val="800000"/>
                </a:highlight>
              </a:rPr>
              <a:t>, амбітний угорський король </a:t>
            </a:r>
            <a:r>
              <a:rPr lang="uk-UA" sz="2800" b="1" dirty="0" err="1">
                <a:solidFill>
                  <a:srgbClr val="FFFF00"/>
                </a:solidFill>
                <a:highlight>
                  <a:srgbClr val="800000"/>
                </a:highlight>
              </a:rPr>
              <a:t>Матіаш</a:t>
            </a:r>
            <a:r>
              <a:rPr lang="uk-UA" sz="2800" b="1" dirty="0">
                <a:solidFill>
                  <a:srgbClr val="FFFF00"/>
                </a:solidFill>
                <a:highlight>
                  <a:srgbClr val="800000"/>
                </a:highlight>
              </a:rPr>
              <a:t> </a:t>
            </a:r>
            <a:r>
              <a:rPr lang="uk-UA" sz="2800" b="1" dirty="0" err="1">
                <a:solidFill>
                  <a:srgbClr val="FFFF00"/>
                </a:solidFill>
                <a:highlight>
                  <a:srgbClr val="800000"/>
                </a:highlight>
              </a:rPr>
              <a:t>Корвін</a:t>
            </a:r>
            <a:r>
              <a:rPr lang="uk-UA" sz="2800" b="1" dirty="0">
                <a:solidFill>
                  <a:srgbClr val="FFFF00"/>
                </a:solidFill>
                <a:highlight>
                  <a:srgbClr val="800000"/>
                </a:highlight>
              </a:rPr>
              <a:t>. За таких складних обставин богемський король змушений був укласти угоду про передачу чеської корони польським </a:t>
            </a:r>
            <a:r>
              <a:rPr lang="uk-UA" sz="2800" b="1" dirty="0" err="1">
                <a:solidFill>
                  <a:srgbClr val="FFFF00"/>
                </a:solidFill>
                <a:highlight>
                  <a:srgbClr val="800000"/>
                </a:highlight>
              </a:rPr>
              <a:t>Ягеллонам</a:t>
            </a:r>
            <a:r>
              <a:rPr lang="uk-UA" sz="2800" b="1" dirty="0">
                <a:solidFill>
                  <a:srgbClr val="FFFF00"/>
                </a:solidFill>
                <a:highlight>
                  <a:srgbClr val="800000"/>
                </a:highlight>
              </a:rPr>
              <a:t>.</a:t>
            </a:r>
          </a:p>
        </p:txBody>
      </p:sp>
    </p:spTree>
    <p:extLst>
      <p:ext uri="{BB962C8B-B14F-4D97-AF65-F5344CB8AC3E}">
        <p14:creationId xmlns:p14="http://schemas.microsoft.com/office/powerpoint/2010/main" val="4035053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526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443345"/>
            <a:ext cx="12192000" cy="6414655"/>
          </a:xfrm>
        </p:spPr>
        <p:txBody>
          <a:bodyPr>
            <a:noAutofit/>
          </a:bodyPr>
          <a:lstStyle/>
          <a:p>
            <a:pPr marL="0" indent="0" algn="just">
              <a:buNone/>
            </a:pPr>
            <a:r>
              <a:rPr lang="uk-UA" sz="4400" b="1" dirty="0">
                <a:solidFill>
                  <a:srgbClr val="FFFF00"/>
                </a:solidFill>
                <a:highlight>
                  <a:srgbClr val="800000"/>
                </a:highlight>
              </a:rPr>
              <a:t>Ідейні змагання чеського короля-реформатора з папами засвідчили про </a:t>
            </a:r>
            <a:r>
              <a:rPr lang="uk-UA" sz="4400" b="1" i="1" dirty="0">
                <a:solidFill>
                  <a:srgbClr val="FFFF00"/>
                </a:solidFill>
                <a:highlight>
                  <a:srgbClr val="800000"/>
                </a:highlight>
              </a:rPr>
              <a:t>змістовне перезавантаження концепту Європи</a:t>
            </a:r>
            <a:r>
              <a:rPr lang="uk-UA" sz="4400" b="1" dirty="0">
                <a:solidFill>
                  <a:srgbClr val="FFFF00"/>
                </a:solidFill>
                <a:highlight>
                  <a:srgbClr val="800000"/>
                </a:highlight>
              </a:rPr>
              <a:t>: ідея теократичної спільноти поступилася світським (</a:t>
            </a:r>
            <a:r>
              <a:rPr lang="uk-UA" sz="4400" b="1" dirty="0" err="1">
                <a:solidFill>
                  <a:srgbClr val="FFFF00"/>
                </a:solidFill>
                <a:highlight>
                  <a:srgbClr val="800000"/>
                </a:highlight>
              </a:rPr>
              <a:t>кон</a:t>
            </a:r>
            <a:r>
              <a:rPr lang="uk-UA" sz="4400" b="1" dirty="0">
                <a:solidFill>
                  <a:srgbClr val="FFFF00"/>
                </a:solidFill>
                <a:highlight>
                  <a:srgbClr val="800000"/>
                </a:highlight>
              </a:rPr>
              <a:t>)федеративним практикам національних держав, а універсальна християнська спорідненість почала витіснятися різнорідними </a:t>
            </a:r>
            <a:r>
              <a:rPr lang="uk-UA" sz="4400" b="1" dirty="0" err="1">
                <a:solidFill>
                  <a:srgbClr val="FFFF00"/>
                </a:solidFill>
                <a:highlight>
                  <a:srgbClr val="800000"/>
                </a:highlight>
              </a:rPr>
              <a:t>ідентичностями</a:t>
            </a:r>
            <a:r>
              <a:rPr lang="uk-UA" sz="4400" b="1" dirty="0">
                <a:solidFill>
                  <a:srgbClr val="FFFF00"/>
                </a:solidFill>
                <a:highlight>
                  <a:srgbClr val="800000"/>
                </a:highlight>
              </a:rPr>
              <a:t>.</a:t>
            </a:r>
          </a:p>
        </p:txBody>
      </p:sp>
    </p:spTree>
    <p:extLst>
      <p:ext uri="{BB962C8B-B14F-4D97-AF65-F5344CB8AC3E}">
        <p14:creationId xmlns:p14="http://schemas.microsoft.com/office/powerpoint/2010/main" val="364518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500" b="1" dirty="0">
                <a:solidFill>
                  <a:srgbClr val="FFFF00"/>
                </a:solidFill>
                <a:highlight>
                  <a:srgbClr val="800000"/>
                </a:highlight>
              </a:rPr>
              <a:t>Традиційно формальним кінцем Західної імперії вважають </a:t>
            </a:r>
            <a:r>
              <a:rPr lang="uk-UA" sz="2500" b="1" dirty="0">
                <a:solidFill>
                  <a:srgbClr val="FFFF00"/>
                </a:solidFill>
                <a:highlight>
                  <a:srgbClr val="0000FF"/>
                </a:highlight>
              </a:rPr>
              <a:t>4 вересня 476 р.</a:t>
            </a:r>
            <a:r>
              <a:rPr lang="uk-UA" sz="2500" b="1" dirty="0">
                <a:solidFill>
                  <a:srgbClr val="FFFF00"/>
                </a:solidFill>
                <a:highlight>
                  <a:srgbClr val="800000"/>
                </a:highlight>
              </a:rPr>
              <a:t> — коли </a:t>
            </a:r>
            <a:r>
              <a:rPr lang="uk-UA" sz="2500" b="1" dirty="0" err="1">
                <a:solidFill>
                  <a:srgbClr val="FFFF00"/>
                </a:solidFill>
                <a:highlight>
                  <a:srgbClr val="800000"/>
                </a:highlight>
              </a:rPr>
              <a:t>вестґотський</a:t>
            </a:r>
            <a:r>
              <a:rPr lang="uk-UA" sz="2500" b="1" dirty="0">
                <a:solidFill>
                  <a:srgbClr val="FFFF00"/>
                </a:solidFill>
                <a:highlight>
                  <a:srgbClr val="800000"/>
                </a:highlight>
              </a:rPr>
              <a:t> вождь, керівник загону римського війська та управитель Італії </a:t>
            </a:r>
            <a:r>
              <a:rPr lang="uk-UA" sz="2500" b="1" dirty="0" err="1">
                <a:solidFill>
                  <a:srgbClr val="FFFF00"/>
                </a:solidFill>
                <a:highlight>
                  <a:srgbClr val="800000"/>
                </a:highlight>
              </a:rPr>
              <a:t>Одоакр</a:t>
            </a:r>
            <a:r>
              <a:rPr lang="uk-UA" sz="2500" b="1" dirty="0">
                <a:solidFill>
                  <a:srgbClr val="FFFF00"/>
                </a:solidFill>
                <a:highlight>
                  <a:srgbClr val="800000"/>
                </a:highlight>
              </a:rPr>
              <a:t> скинув з престолу останнього імператора </a:t>
            </a:r>
            <a:r>
              <a:rPr lang="uk-UA" sz="2500" b="1" dirty="0" err="1">
                <a:solidFill>
                  <a:srgbClr val="FFFF00"/>
                </a:solidFill>
                <a:highlight>
                  <a:srgbClr val="800000"/>
                </a:highlight>
              </a:rPr>
              <a:t>Ромула</a:t>
            </a:r>
            <a:r>
              <a:rPr lang="uk-UA" sz="2500" b="1" dirty="0">
                <a:solidFill>
                  <a:srgbClr val="FFFF00"/>
                </a:solidFill>
                <a:highlight>
                  <a:srgbClr val="800000"/>
                </a:highlight>
              </a:rPr>
              <a:t> </a:t>
            </a:r>
            <a:r>
              <a:rPr lang="uk-UA" sz="2500" b="1" dirty="0" err="1">
                <a:solidFill>
                  <a:srgbClr val="FFFF00"/>
                </a:solidFill>
                <a:highlight>
                  <a:srgbClr val="800000"/>
                </a:highlight>
              </a:rPr>
              <a:t>Авґустула</a:t>
            </a:r>
            <a:r>
              <a:rPr lang="uk-UA" sz="2500" b="1" dirty="0">
                <a:solidFill>
                  <a:srgbClr val="FFFF00"/>
                </a:solidFill>
                <a:highlight>
                  <a:srgbClr val="800000"/>
                </a:highlight>
              </a:rPr>
              <a:t>. </a:t>
            </a:r>
            <a:r>
              <a:rPr lang="uk-UA" sz="2500" b="1" dirty="0" err="1">
                <a:solidFill>
                  <a:srgbClr val="FFFF00"/>
                </a:solidFill>
                <a:highlight>
                  <a:srgbClr val="800000"/>
                </a:highlight>
              </a:rPr>
              <a:t>Одоакр</a:t>
            </a:r>
            <a:r>
              <a:rPr lang="uk-UA" sz="2500" b="1" dirty="0">
                <a:solidFill>
                  <a:srgbClr val="FFFF00"/>
                </a:solidFill>
                <a:highlight>
                  <a:srgbClr val="800000"/>
                </a:highlight>
              </a:rPr>
              <a:t> захопив центральну владу, однак оголосив себе лише королем Італії. Візантійська імперія зуміла кинути на </a:t>
            </a:r>
            <a:r>
              <a:rPr lang="uk-UA" sz="2500" b="1" dirty="0" err="1">
                <a:solidFill>
                  <a:srgbClr val="FFFF00"/>
                </a:solidFill>
                <a:highlight>
                  <a:srgbClr val="800000"/>
                </a:highlight>
              </a:rPr>
              <a:t>Одоакра</a:t>
            </a:r>
            <a:r>
              <a:rPr lang="uk-UA" sz="2500" b="1" dirty="0">
                <a:solidFill>
                  <a:srgbClr val="FFFF00"/>
                </a:solidFill>
                <a:highlight>
                  <a:srgbClr val="800000"/>
                </a:highlight>
              </a:rPr>
              <a:t> сили остготів. Після розпаду гунського союзу, остготи, що входили до нього, опанували </a:t>
            </a:r>
            <a:r>
              <a:rPr lang="uk-UA" sz="2500" b="1" dirty="0" err="1">
                <a:solidFill>
                  <a:srgbClr val="FFFF00"/>
                </a:solidFill>
                <a:highlight>
                  <a:srgbClr val="800000"/>
                </a:highlight>
              </a:rPr>
              <a:t>Паннонію</a:t>
            </a:r>
            <a:r>
              <a:rPr lang="uk-UA" sz="2500" b="1" dirty="0">
                <a:solidFill>
                  <a:srgbClr val="FFFF00"/>
                </a:solidFill>
                <a:highlight>
                  <a:srgbClr val="800000"/>
                </a:highlight>
              </a:rPr>
              <a:t>. </a:t>
            </a:r>
          </a:p>
          <a:p>
            <a:pPr marL="0" indent="0" algn="just">
              <a:buNone/>
            </a:pPr>
            <a:r>
              <a:rPr lang="uk-UA" sz="2500" b="1" dirty="0">
                <a:solidFill>
                  <a:srgbClr val="FFFF00"/>
                </a:solidFill>
                <a:highlight>
                  <a:srgbClr val="800000"/>
                </a:highlight>
              </a:rPr>
              <a:t>У </a:t>
            </a:r>
            <a:r>
              <a:rPr lang="uk-UA" sz="2500" b="1" dirty="0">
                <a:solidFill>
                  <a:srgbClr val="FFFF00"/>
                </a:solidFill>
                <a:highlight>
                  <a:srgbClr val="0000FF"/>
                </a:highlight>
              </a:rPr>
              <a:t>489 р.</a:t>
            </a:r>
            <a:r>
              <a:rPr lang="uk-UA" sz="2500" b="1" dirty="0">
                <a:solidFill>
                  <a:srgbClr val="FFFF00"/>
                </a:solidFill>
                <a:highlight>
                  <a:srgbClr val="800000"/>
                </a:highlight>
              </a:rPr>
              <a:t> вони вторглися в Італію. Король остготів </a:t>
            </a:r>
            <a:r>
              <a:rPr lang="uk-UA" sz="2500" b="1" dirty="0" err="1">
                <a:solidFill>
                  <a:srgbClr val="FFFF00"/>
                </a:solidFill>
                <a:highlight>
                  <a:srgbClr val="800000"/>
                </a:highlight>
              </a:rPr>
              <a:t>Теодоріх</a:t>
            </a:r>
            <a:r>
              <a:rPr lang="uk-UA" sz="2500" b="1" dirty="0">
                <a:solidFill>
                  <a:srgbClr val="FFFF00"/>
                </a:solidFill>
                <a:highlight>
                  <a:srgbClr val="800000"/>
                </a:highlight>
              </a:rPr>
              <a:t> протягом трьох років завоював країну. </a:t>
            </a:r>
            <a:r>
              <a:rPr lang="uk-UA" sz="2500" b="1" dirty="0" err="1">
                <a:solidFill>
                  <a:srgbClr val="FFFF00"/>
                </a:solidFill>
                <a:highlight>
                  <a:srgbClr val="800000"/>
                </a:highlight>
              </a:rPr>
              <a:t>Одоакр</a:t>
            </a:r>
            <a:r>
              <a:rPr lang="uk-UA" sz="2500" b="1" dirty="0">
                <a:solidFill>
                  <a:srgbClr val="FFFF00"/>
                </a:solidFill>
                <a:highlight>
                  <a:srgbClr val="800000"/>
                </a:highlight>
              </a:rPr>
              <a:t> здався, однак був вбитий </a:t>
            </a:r>
            <a:r>
              <a:rPr lang="uk-UA" sz="2500" b="1" dirty="0" err="1">
                <a:solidFill>
                  <a:srgbClr val="FFFF00"/>
                </a:solidFill>
                <a:highlight>
                  <a:srgbClr val="800000"/>
                </a:highlight>
              </a:rPr>
              <a:t>Теодоріхом</a:t>
            </a:r>
            <a:r>
              <a:rPr lang="uk-UA" sz="2500" b="1" dirty="0">
                <a:solidFill>
                  <a:srgbClr val="FFFF00"/>
                </a:solidFill>
                <a:highlight>
                  <a:srgbClr val="800000"/>
                </a:highlight>
              </a:rPr>
              <a:t> на бенкеті в честь примирення двох вождів. </a:t>
            </a:r>
            <a:r>
              <a:rPr lang="uk-UA" sz="2500" b="1" dirty="0" err="1">
                <a:solidFill>
                  <a:srgbClr val="FFFF00"/>
                </a:solidFill>
                <a:highlight>
                  <a:srgbClr val="000080"/>
                </a:highlight>
              </a:rPr>
              <a:t>Теодоріх</a:t>
            </a:r>
            <a:r>
              <a:rPr lang="uk-UA" sz="2500" b="1" dirty="0">
                <a:solidFill>
                  <a:srgbClr val="FFFF00"/>
                </a:solidFill>
                <a:highlight>
                  <a:srgbClr val="000080"/>
                </a:highlight>
              </a:rPr>
              <a:t> став королем Італії</a:t>
            </a:r>
            <a:r>
              <a:rPr lang="uk-UA" sz="2500" b="1" dirty="0">
                <a:solidFill>
                  <a:srgbClr val="FFFF00"/>
                </a:solidFill>
                <a:highlight>
                  <a:srgbClr val="800000"/>
                </a:highlight>
              </a:rPr>
              <a:t> (489–526); до складу його держави входили також сучасна Швейцарія, частина колишньої Югославії (Іллірія), а також Прованс. На землях конфіскованих у римлян були поселені воїни-общинники. Повсюдна виникали сусідські общини германців – марки. </a:t>
            </a:r>
          </a:p>
        </p:txBody>
      </p:sp>
    </p:spTree>
    <p:extLst>
      <p:ext uri="{BB962C8B-B14F-4D97-AF65-F5344CB8AC3E}">
        <p14:creationId xmlns:p14="http://schemas.microsoft.com/office/powerpoint/2010/main" val="2282217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600" b="1" dirty="0">
                <a:solidFill>
                  <a:srgbClr val="C00000"/>
                </a:solidFill>
                <a:highlight>
                  <a:srgbClr val="00FF00"/>
                </a:highlight>
              </a:rPr>
              <a:t>Саме за Середньовіччя (падіння Західної Римської імперії у 476 р.), </a:t>
            </a:r>
            <a:r>
              <a:rPr lang="uk-UA" sz="3600" b="1" dirty="0">
                <a:solidFill>
                  <a:srgbClr val="C00000"/>
                </a:solidFill>
                <a:highlight>
                  <a:srgbClr val="008080"/>
                </a:highlight>
              </a:rPr>
              <a:t>Європа</a:t>
            </a:r>
            <a:r>
              <a:rPr lang="uk-UA" sz="3600" b="1" dirty="0">
                <a:solidFill>
                  <a:srgbClr val="C00000"/>
                </a:solidFill>
                <a:highlight>
                  <a:srgbClr val="00FF00"/>
                </a:highlight>
              </a:rPr>
              <a:t>, остаточно змінивши свої географічні кордони, стала символізувати </a:t>
            </a:r>
            <a:r>
              <a:rPr lang="uk-UA" sz="3600" b="1" dirty="0">
                <a:solidFill>
                  <a:srgbClr val="C00000"/>
                </a:solidFill>
                <a:highlight>
                  <a:srgbClr val="008080"/>
                </a:highlight>
              </a:rPr>
              <a:t>християнський світ</a:t>
            </a:r>
            <a:r>
              <a:rPr lang="uk-UA" sz="3600" b="1" dirty="0">
                <a:solidFill>
                  <a:srgbClr val="C00000"/>
                </a:solidFill>
                <a:highlight>
                  <a:srgbClr val="00FF00"/>
                </a:highlight>
              </a:rPr>
              <a:t>, а «європейська система цінностей» – асоціюватися переважно з християнськими цінностями. </a:t>
            </a:r>
          </a:p>
          <a:p>
            <a:pPr marL="0" indent="0" algn="just">
              <a:buNone/>
            </a:pPr>
            <a:r>
              <a:rPr lang="uk-UA" sz="3600" b="1" dirty="0">
                <a:solidFill>
                  <a:srgbClr val="C00000"/>
                </a:solidFill>
                <a:highlight>
                  <a:srgbClr val="00FF00"/>
                </a:highlight>
              </a:rPr>
              <a:t>Ключовою тезою в рамках даної системи цінностей стало твердження: «Людські закони повинні відповідати Божественним законам».</a:t>
            </a:r>
          </a:p>
        </p:txBody>
      </p:sp>
    </p:spTree>
    <p:extLst>
      <p:ext uri="{BB962C8B-B14F-4D97-AF65-F5344CB8AC3E}">
        <p14:creationId xmlns:p14="http://schemas.microsoft.com/office/powerpoint/2010/main" val="320667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2600" b="1" dirty="0">
                <a:solidFill>
                  <a:srgbClr val="FFFF00"/>
                </a:solidFill>
                <a:highlight>
                  <a:srgbClr val="008080"/>
                </a:highlight>
              </a:rPr>
              <a:t>На відміну від античної цивілізації, у якій </a:t>
            </a:r>
            <a:r>
              <a:rPr lang="uk-UA" sz="2600" b="1" dirty="0">
                <a:solidFill>
                  <a:srgbClr val="FFFF00"/>
                </a:solidFill>
                <a:highlight>
                  <a:srgbClr val="FF0000"/>
                </a:highlight>
              </a:rPr>
              <a:t>система влади</a:t>
            </a:r>
            <a:r>
              <a:rPr lang="uk-UA" sz="2600" b="1" dirty="0">
                <a:solidFill>
                  <a:srgbClr val="FFFF00"/>
                </a:solidFill>
                <a:highlight>
                  <a:srgbClr val="008080"/>
                </a:highlight>
              </a:rPr>
              <a:t> носила світський характер, </a:t>
            </a:r>
            <a:r>
              <a:rPr lang="uk-UA" sz="2600" b="1" dirty="0">
                <a:solidFill>
                  <a:srgbClr val="FFFF00"/>
                </a:solidFill>
                <a:highlight>
                  <a:srgbClr val="FF0000"/>
                </a:highlight>
              </a:rPr>
              <a:t>у середньовічній Європі вона була </a:t>
            </a:r>
            <a:r>
              <a:rPr lang="uk-UA" sz="2600" b="1" dirty="0" err="1">
                <a:solidFill>
                  <a:srgbClr val="FFFF00"/>
                </a:solidFill>
                <a:highlight>
                  <a:srgbClr val="FF0000"/>
                </a:highlight>
              </a:rPr>
              <a:t>сакралізована</a:t>
            </a:r>
            <a:r>
              <a:rPr lang="uk-UA" sz="2600" b="1" dirty="0">
                <a:solidFill>
                  <a:srgbClr val="FFFF00"/>
                </a:solidFill>
                <a:highlight>
                  <a:srgbClr val="008080"/>
                </a:highlight>
              </a:rPr>
              <a:t>. Королі та імператори протягом усього Середньовіччя добивались визнання релігійного, сакрального характеру своєї влади. Основним засобом досягнення цього була </a:t>
            </a:r>
            <a:r>
              <a:rPr lang="uk-UA" sz="2600" b="1" dirty="0">
                <a:solidFill>
                  <a:srgbClr val="FFFF00"/>
                </a:solidFill>
                <a:highlight>
                  <a:srgbClr val="800000"/>
                </a:highlight>
              </a:rPr>
              <a:t>коронація</a:t>
            </a:r>
            <a:r>
              <a:rPr lang="uk-UA" sz="2600" b="1" dirty="0">
                <a:solidFill>
                  <a:srgbClr val="FFFF00"/>
                </a:solidFill>
                <a:highlight>
                  <a:srgbClr val="008080"/>
                </a:highlight>
              </a:rPr>
              <a:t> – релігійна церемонія, в результаті якої правитель набував статусу помазаника Божого і був коронований самим Богом в особі служителів церкви. </a:t>
            </a:r>
          </a:p>
          <a:p>
            <a:pPr marL="0" indent="0" algn="just">
              <a:buNone/>
            </a:pPr>
            <a:r>
              <a:rPr lang="uk-UA" sz="2600" b="1" dirty="0">
                <a:solidFill>
                  <a:srgbClr val="FFFF00"/>
                </a:solidFill>
                <a:highlight>
                  <a:srgbClr val="008080"/>
                </a:highlight>
              </a:rPr>
              <a:t>Церква виступала в напрямку ідеологічного обґрунтування ієрархії, розвиваючи теорію органічної будови суспільства, котре складається з упорядкованих розрядів: </a:t>
            </a:r>
            <a:r>
              <a:rPr lang="uk-UA" sz="2600" b="1" dirty="0">
                <a:solidFill>
                  <a:srgbClr val="FFFF00"/>
                </a:solidFill>
                <a:highlight>
                  <a:srgbClr val="800000"/>
                </a:highlight>
              </a:rPr>
              <a:t>духовенство піклується про духовне здоров’я держави, лицарство захищає його, а селянство, трудівники годують</a:t>
            </a:r>
            <a:r>
              <a:rPr lang="uk-UA" sz="2600" b="1" dirty="0">
                <a:solidFill>
                  <a:srgbClr val="FFFF00"/>
                </a:solidFill>
                <a:highlight>
                  <a:srgbClr val="008080"/>
                </a:highlight>
              </a:rPr>
              <a:t>. Порушення ж цієї гармонії загрожує згубними наслідками для всього суспільства.</a:t>
            </a:r>
          </a:p>
        </p:txBody>
      </p:sp>
    </p:spTree>
    <p:extLst>
      <p:ext uri="{BB962C8B-B14F-4D97-AF65-F5344CB8AC3E}">
        <p14:creationId xmlns:p14="http://schemas.microsoft.com/office/powerpoint/2010/main" val="275654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2232632" y="979056"/>
            <a:ext cx="9959367" cy="5878944"/>
          </a:xfrm>
        </p:spPr>
        <p:txBody>
          <a:bodyPr>
            <a:noAutofit/>
          </a:bodyPr>
          <a:lstStyle/>
          <a:p>
            <a:pPr marL="0" indent="0" algn="just">
              <a:buNone/>
            </a:pPr>
            <a:r>
              <a:rPr lang="uk-UA" sz="2700" b="1" dirty="0">
                <a:solidFill>
                  <a:srgbClr val="002060"/>
                </a:solidFill>
                <a:highlight>
                  <a:srgbClr val="00FF00"/>
                </a:highlight>
              </a:rPr>
              <a:t>У своєму дослідженні історичних витоків європейської ідеї французький політолог Жан-</a:t>
            </a:r>
            <a:r>
              <a:rPr lang="uk-UA" sz="2700" b="1" dirty="0" err="1">
                <a:solidFill>
                  <a:srgbClr val="002060"/>
                </a:solidFill>
                <a:highlight>
                  <a:srgbClr val="00FF00"/>
                </a:highlight>
              </a:rPr>
              <a:t>Батіст</a:t>
            </a:r>
            <a:r>
              <a:rPr lang="uk-UA" sz="2700" b="1" dirty="0">
                <a:solidFill>
                  <a:srgbClr val="002060"/>
                </a:solidFill>
                <a:highlight>
                  <a:srgbClr val="00FF00"/>
                </a:highlight>
              </a:rPr>
              <a:t> </a:t>
            </a:r>
            <a:r>
              <a:rPr lang="uk-UA" sz="2700" b="1" dirty="0" err="1">
                <a:solidFill>
                  <a:srgbClr val="002060"/>
                </a:solidFill>
                <a:highlight>
                  <a:srgbClr val="00FF00"/>
                </a:highlight>
              </a:rPr>
              <a:t>Дюрозель</a:t>
            </a:r>
            <a:r>
              <a:rPr lang="uk-UA" sz="2700" b="1" dirty="0">
                <a:solidFill>
                  <a:srgbClr val="002060"/>
                </a:solidFill>
                <a:highlight>
                  <a:srgbClr val="00FF00"/>
                </a:highlight>
              </a:rPr>
              <a:t> (1917-1994) вказував на такі чотири типи єдності Європи в історії: </a:t>
            </a:r>
          </a:p>
          <a:p>
            <a:pPr marL="0" indent="0" algn="just">
              <a:buNone/>
            </a:pPr>
            <a:r>
              <a:rPr lang="uk-UA" sz="2700" b="1" dirty="0">
                <a:solidFill>
                  <a:srgbClr val="002060"/>
                </a:solidFill>
                <a:highlight>
                  <a:srgbClr val="00FF00"/>
                </a:highlight>
              </a:rPr>
              <a:t>1) єдність на основі спільної ідеології (Християнська республіка); </a:t>
            </a:r>
          </a:p>
          <a:p>
            <a:pPr marL="0" indent="0" algn="just">
              <a:buNone/>
            </a:pPr>
            <a:r>
              <a:rPr lang="uk-UA" sz="2700" b="1" dirty="0">
                <a:solidFill>
                  <a:srgbClr val="002060"/>
                </a:solidFill>
                <a:highlight>
                  <a:srgbClr val="00FF00"/>
                </a:highlight>
              </a:rPr>
              <a:t>2) єдність через силу (Європа Наполеона і Гітлера); </a:t>
            </a:r>
          </a:p>
          <a:p>
            <a:pPr marL="0" indent="0" algn="just">
              <a:buNone/>
            </a:pPr>
            <a:r>
              <a:rPr lang="uk-UA" sz="2700" b="1" dirty="0">
                <a:solidFill>
                  <a:srgbClr val="002060"/>
                </a:solidFill>
                <a:highlight>
                  <a:srgbClr val="00FF00"/>
                </a:highlight>
              </a:rPr>
              <a:t>3) єдність у різноманітності (концерн європейських держав на базі принципу  монархічної легітимності та принципу національного самовизначення); </a:t>
            </a:r>
          </a:p>
          <a:p>
            <a:pPr marL="0" indent="0" algn="just">
              <a:buNone/>
            </a:pPr>
            <a:r>
              <a:rPr lang="uk-UA" sz="2700" b="1" dirty="0">
                <a:solidFill>
                  <a:srgbClr val="002060"/>
                </a:solidFill>
                <a:highlight>
                  <a:srgbClr val="00FF00"/>
                </a:highlight>
              </a:rPr>
              <a:t>4) єдність через взаємну згоду (</a:t>
            </a:r>
            <a:r>
              <a:rPr lang="uk-UA" sz="2700" b="1" dirty="0" err="1">
                <a:solidFill>
                  <a:srgbClr val="002060"/>
                </a:solidFill>
                <a:highlight>
                  <a:srgbClr val="00FF00"/>
                </a:highlight>
              </a:rPr>
              <a:t>проєкти</a:t>
            </a:r>
            <a:r>
              <a:rPr lang="uk-UA" sz="2700" b="1" dirty="0">
                <a:solidFill>
                  <a:srgbClr val="002060"/>
                </a:solidFill>
                <a:highlight>
                  <a:srgbClr val="00FF00"/>
                </a:highlight>
              </a:rPr>
              <a:t> Сполучених Штатів Європи). </a:t>
            </a:r>
          </a:p>
        </p:txBody>
      </p:sp>
      <p:pic>
        <p:nvPicPr>
          <p:cNvPr id="4" name="Рисунок 3">
            <a:extLst>
              <a:ext uri="{FF2B5EF4-FFF2-40B4-BE49-F238E27FC236}">
                <a16:creationId xmlns:a16="http://schemas.microsoft.com/office/drawing/2014/main" id="{077B1637-3169-BBB2-DAA5-8739D282BBBA}"/>
              </a:ext>
            </a:extLst>
          </p:cNvPr>
          <p:cNvPicPr>
            <a:picLocks noChangeAspect="1"/>
          </p:cNvPicPr>
          <p:nvPr/>
        </p:nvPicPr>
        <p:blipFill>
          <a:blip r:embed="rId2"/>
          <a:stretch>
            <a:fillRect/>
          </a:stretch>
        </p:blipFill>
        <p:spPr>
          <a:xfrm>
            <a:off x="36946" y="979056"/>
            <a:ext cx="2158741" cy="2806363"/>
          </a:xfrm>
          <a:prstGeom prst="rect">
            <a:avLst/>
          </a:prstGeom>
        </p:spPr>
      </p:pic>
      <p:pic>
        <p:nvPicPr>
          <p:cNvPr id="5" name="Рисунок 4">
            <a:extLst>
              <a:ext uri="{FF2B5EF4-FFF2-40B4-BE49-F238E27FC236}">
                <a16:creationId xmlns:a16="http://schemas.microsoft.com/office/drawing/2014/main" id="{5BB92311-A0ED-75F9-C490-DAB6174806E9}"/>
              </a:ext>
            </a:extLst>
          </p:cNvPr>
          <p:cNvPicPr>
            <a:picLocks noChangeAspect="1"/>
          </p:cNvPicPr>
          <p:nvPr/>
        </p:nvPicPr>
        <p:blipFill>
          <a:blip r:embed="rId3"/>
          <a:stretch>
            <a:fillRect/>
          </a:stretch>
        </p:blipFill>
        <p:spPr>
          <a:xfrm>
            <a:off x="36946" y="3918528"/>
            <a:ext cx="2158742" cy="2878322"/>
          </a:xfrm>
          <a:prstGeom prst="rect">
            <a:avLst/>
          </a:prstGeom>
        </p:spPr>
      </p:pic>
    </p:spTree>
    <p:extLst>
      <p:ext uri="{BB962C8B-B14F-4D97-AF65-F5344CB8AC3E}">
        <p14:creationId xmlns:p14="http://schemas.microsoft.com/office/powerpoint/2010/main" val="22414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500" b="1" dirty="0">
                <a:solidFill>
                  <a:srgbClr val="FFFF00"/>
                </a:solidFill>
                <a:highlight>
                  <a:srgbClr val="008000"/>
                </a:highlight>
              </a:rPr>
              <a:t>Підґрунтям соціально-політичних уявлень тієї доби була релігійна настанова про те, що земне життя є лише блідим відбитком небесного. Не зважаючи на поділ суспільства на багатих та бідних, релігійні мислителі наполягали на </a:t>
            </a:r>
            <a:r>
              <a:rPr lang="uk-UA" sz="3500" b="1" dirty="0">
                <a:solidFill>
                  <a:srgbClr val="FFFF00"/>
                </a:solidFill>
                <a:highlight>
                  <a:srgbClr val="800000"/>
                </a:highlight>
              </a:rPr>
              <a:t>можливості справжнього братерства людей во Христі</a:t>
            </a:r>
            <a:r>
              <a:rPr lang="uk-UA" sz="3500" b="1" dirty="0">
                <a:solidFill>
                  <a:srgbClr val="FFFF00"/>
                </a:solidFill>
                <a:highlight>
                  <a:srgbClr val="008000"/>
                </a:highlight>
              </a:rPr>
              <a:t>. Перед Христом, казали вони, втрачають своє значення багатство, освіченість, суспільне становище та привілеї. Гасло рівності перед  богом прикривало фактичну нерівність у суспільстві.</a:t>
            </a:r>
          </a:p>
        </p:txBody>
      </p:sp>
    </p:spTree>
    <p:extLst>
      <p:ext uri="{BB962C8B-B14F-4D97-AF65-F5344CB8AC3E}">
        <p14:creationId xmlns:p14="http://schemas.microsoft.com/office/powerpoint/2010/main" val="265444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lstStyle/>
          <a:p>
            <a:pPr marL="0" indent="0" algn="just">
              <a:buNone/>
            </a:pPr>
            <a:r>
              <a:rPr lang="uk-UA" b="1" dirty="0">
                <a:highlight>
                  <a:srgbClr val="800000"/>
                </a:highlight>
              </a:rPr>
              <a:t>Найбільш видатними соціально-політичними мислителями середньовіччя були </a:t>
            </a:r>
            <a:r>
              <a:rPr lang="uk-UA" b="1" dirty="0">
                <a:solidFill>
                  <a:srgbClr val="FFFF00"/>
                </a:solidFill>
                <a:highlight>
                  <a:srgbClr val="800000"/>
                </a:highlight>
              </a:rPr>
              <a:t>Аврелій Августин</a:t>
            </a:r>
            <a:r>
              <a:rPr lang="uk-UA" b="1" dirty="0">
                <a:highlight>
                  <a:srgbClr val="800000"/>
                </a:highlight>
              </a:rPr>
              <a:t>, пізніше названий «блаженним», та Фома Аквінський. Августин (354—430) — один з «батьків» </a:t>
            </a:r>
            <a:r>
              <a:rPr lang="uk-UA" b="1" dirty="0" err="1">
                <a:highlight>
                  <a:srgbClr val="800000"/>
                </a:highlight>
              </a:rPr>
              <a:t>західнохристиянської</a:t>
            </a:r>
            <a:r>
              <a:rPr lang="uk-UA" b="1" dirty="0">
                <a:highlight>
                  <a:srgbClr val="800000"/>
                </a:highlight>
              </a:rPr>
              <a:t> церкви. Про свої духовні пошуки мислитель розповів у творі під назвою «Сповідь». Основна риса соціально-політичних поглядів Августина — обґрунтування та виправдання нерівності в суспільстві.</a:t>
            </a:r>
          </a:p>
        </p:txBody>
      </p:sp>
      <p:pic>
        <p:nvPicPr>
          <p:cNvPr id="4" name="Рисунок 3">
            <a:extLst>
              <a:ext uri="{FF2B5EF4-FFF2-40B4-BE49-F238E27FC236}">
                <a16:creationId xmlns:a16="http://schemas.microsoft.com/office/drawing/2014/main" id="{4F6ABE3E-F235-8C45-0A1E-AD73E372BE61}"/>
              </a:ext>
            </a:extLst>
          </p:cNvPr>
          <p:cNvPicPr>
            <a:picLocks noChangeAspect="1"/>
          </p:cNvPicPr>
          <p:nvPr/>
        </p:nvPicPr>
        <p:blipFill>
          <a:blip r:embed="rId2"/>
          <a:stretch>
            <a:fillRect/>
          </a:stretch>
        </p:blipFill>
        <p:spPr>
          <a:xfrm>
            <a:off x="858982" y="3263759"/>
            <a:ext cx="2847602" cy="3520348"/>
          </a:xfrm>
          <a:prstGeom prst="rect">
            <a:avLst/>
          </a:prstGeom>
        </p:spPr>
      </p:pic>
      <p:pic>
        <p:nvPicPr>
          <p:cNvPr id="5" name="Рисунок 4">
            <a:extLst>
              <a:ext uri="{FF2B5EF4-FFF2-40B4-BE49-F238E27FC236}">
                <a16:creationId xmlns:a16="http://schemas.microsoft.com/office/drawing/2014/main" id="{7567276C-454E-EB15-BCCE-7D670B56A7ED}"/>
              </a:ext>
            </a:extLst>
          </p:cNvPr>
          <p:cNvPicPr>
            <a:picLocks noChangeAspect="1"/>
          </p:cNvPicPr>
          <p:nvPr/>
        </p:nvPicPr>
        <p:blipFill>
          <a:blip r:embed="rId3"/>
          <a:stretch>
            <a:fillRect/>
          </a:stretch>
        </p:blipFill>
        <p:spPr>
          <a:xfrm>
            <a:off x="4565566" y="3547777"/>
            <a:ext cx="4055149" cy="2933839"/>
          </a:xfrm>
          <a:prstGeom prst="rect">
            <a:avLst/>
          </a:prstGeom>
        </p:spPr>
      </p:pic>
      <p:pic>
        <p:nvPicPr>
          <p:cNvPr id="6" name="Рисунок 5">
            <a:extLst>
              <a:ext uri="{FF2B5EF4-FFF2-40B4-BE49-F238E27FC236}">
                <a16:creationId xmlns:a16="http://schemas.microsoft.com/office/drawing/2014/main" id="{F64A2181-3861-1C00-DD21-77A149193D85}"/>
              </a:ext>
            </a:extLst>
          </p:cNvPr>
          <p:cNvPicPr>
            <a:picLocks noChangeAspect="1"/>
          </p:cNvPicPr>
          <p:nvPr/>
        </p:nvPicPr>
        <p:blipFill>
          <a:blip r:embed="rId4"/>
          <a:stretch>
            <a:fillRect/>
          </a:stretch>
        </p:blipFill>
        <p:spPr>
          <a:xfrm>
            <a:off x="9116291" y="3244565"/>
            <a:ext cx="2742616" cy="3537975"/>
          </a:xfrm>
          <a:prstGeom prst="rect">
            <a:avLst/>
          </a:prstGeom>
        </p:spPr>
      </p:pic>
    </p:spTree>
    <p:extLst>
      <p:ext uri="{BB962C8B-B14F-4D97-AF65-F5344CB8AC3E}">
        <p14:creationId xmlns:p14="http://schemas.microsoft.com/office/powerpoint/2010/main" val="434345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3100" b="1" dirty="0">
                <a:solidFill>
                  <a:srgbClr val="FFFF00"/>
                </a:solidFill>
                <a:highlight>
                  <a:srgbClr val="000080"/>
                </a:highlight>
              </a:rPr>
              <a:t>Багатство одних і бідність інших він пояснював зіпсованістю природи людини в результаті гріхопадіння перших людей. Становище людини в суспільстві, за Августином, запрограмоване на небесах. Звідси — висновок про неправомірність революційних виступів народу проти устрою «гармонійної нерівності». </a:t>
            </a:r>
          </a:p>
          <a:p>
            <a:pPr algn="just"/>
            <a:r>
              <a:rPr lang="uk-UA" sz="3100" b="1" dirty="0">
                <a:solidFill>
                  <a:srgbClr val="FFFF00"/>
                </a:solidFill>
                <a:highlight>
                  <a:srgbClr val="000080"/>
                </a:highlight>
              </a:rPr>
              <a:t>У своєму вченні Августин намагався дати всесвітньо-історичну картину розвитку людства. Він слідом за старогрецькими стоїками обґрунтовує </a:t>
            </a:r>
            <a:r>
              <a:rPr lang="uk-UA" sz="3100" b="1" dirty="0">
                <a:solidFill>
                  <a:srgbClr val="FFFF00"/>
                </a:solidFill>
                <a:highlight>
                  <a:srgbClr val="FF0000"/>
                </a:highlight>
              </a:rPr>
              <a:t>ідею єдності людського роду</a:t>
            </a:r>
            <a:r>
              <a:rPr lang="uk-UA" sz="3100" b="1" dirty="0">
                <a:solidFill>
                  <a:srgbClr val="FFFF00"/>
                </a:solidFill>
                <a:highlight>
                  <a:srgbClr val="000080"/>
                </a:highlight>
              </a:rPr>
              <a:t>, що походить згідно з біблійними оповідями від «прабатьків» — Адама та Єви.</a:t>
            </a:r>
          </a:p>
          <a:p>
            <a:pPr algn="just"/>
            <a:endParaRPr lang="uk-UA" dirty="0"/>
          </a:p>
        </p:txBody>
      </p:sp>
    </p:spTree>
    <p:extLst>
      <p:ext uri="{BB962C8B-B14F-4D97-AF65-F5344CB8AC3E}">
        <p14:creationId xmlns:p14="http://schemas.microsoft.com/office/powerpoint/2010/main" val="1074739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2800" b="1" dirty="0">
                <a:solidFill>
                  <a:srgbClr val="FFFF00"/>
                </a:solidFill>
                <a:highlight>
                  <a:srgbClr val="008080"/>
                </a:highlight>
              </a:rPr>
              <a:t>Іншим важливим елементом учення було розуміння історії людства як боротьби «двох градів», «двох держав»: «граду божого», що складається з божих оборонців, та світської держави — «великої розбійницької організації», у котрій прагнуть матеріальних благ та визискують праведних. </a:t>
            </a:r>
            <a:r>
              <a:rPr lang="uk-UA" sz="2800" b="1" dirty="0">
                <a:solidFill>
                  <a:srgbClr val="FFFF00"/>
                </a:solidFill>
                <a:highlight>
                  <a:srgbClr val="800000"/>
                </a:highlight>
              </a:rPr>
              <a:t>На землі, як і на небесах, існують і перебувають у непримиренній боротьбі два гради</a:t>
            </a:r>
            <a:r>
              <a:rPr lang="uk-UA" sz="2800" b="1" dirty="0">
                <a:solidFill>
                  <a:srgbClr val="FFFF00"/>
                </a:solidFill>
                <a:highlight>
                  <a:srgbClr val="008080"/>
                </a:highlight>
              </a:rPr>
              <a:t>. Небесні гради – це очолюваний Творцем небесний Єрусалим і царство впалого янгола (диявола). Земні гради є лише образами (відображеннями) своїх небесних первообразів як сакральних </a:t>
            </a:r>
            <a:r>
              <a:rPr lang="uk-UA" sz="2800" b="1" dirty="0" err="1">
                <a:solidFill>
                  <a:srgbClr val="FFFF00"/>
                </a:solidFill>
                <a:highlight>
                  <a:srgbClr val="008080"/>
                </a:highlight>
              </a:rPr>
              <a:t>реальностей</a:t>
            </a:r>
            <a:r>
              <a:rPr lang="uk-UA" sz="2800" b="1" dirty="0">
                <a:solidFill>
                  <a:srgbClr val="FFFF00"/>
                </a:solidFill>
                <a:highlight>
                  <a:srgbClr val="008080"/>
                </a:highlight>
              </a:rPr>
              <a:t>. Земною тінню першого є земний Град Божий (земний Єрусалим) – Церква і люди, що живуть «за Богом», а другого – держава і люди, що живуть «за людиною».</a:t>
            </a:r>
          </a:p>
        </p:txBody>
      </p:sp>
    </p:spTree>
    <p:extLst>
      <p:ext uri="{BB962C8B-B14F-4D97-AF65-F5344CB8AC3E}">
        <p14:creationId xmlns:p14="http://schemas.microsoft.com/office/powerpoint/2010/main" val="408823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3200" b="1" dirty="0">
                <a:solidFill>
                  <a:srgbClr val="FFFF00"/>
                </a:solidFill>
                <a:highlight>
                  <a:srgbClr val="000080"/>
                </a:highlight>
              </a:rPr>
              <a:t>У праці «Про град божий» (413 р.) Августин писав, що у світі існує «два гради»: «божий град» і «град земний» (держава). Церква «мандрує по землі, маючи за мету небо», «церква і зараз є царство небесне». Лише в церкві — право і загальне благо, істина справедливість, мир і спокій. </a:t>
            </a:r>
          </a:p>
          <a:p>
            <a:pPr algn="just"/>
            <a:r>
              <a:rPr lang="uk-UA" sz="3200" b="1" dirty="0">
                <a:solidFill>
                  <a:srgbClr val="FFFF00"/>
                </a:solidFill>
                <a:highlight>
                  <a:srgbClr val="000080"/>
                </a:highlight>
              </a:rPr>
              <a:t>До граду божого належить перший праведник — Авель. Засновником граду земного був братовбивця Каїн, держава — утворення людське, його мета — тимчасова, вона створена насиллям, тримається примусом.</a:t>
            </a:r>
          </a:p>
        </p:txBody>
      </p:sp>
    </p:spTree>
    <p:extLst>
      <p:ext uri="{BB962C8B-B14F-4D97-AF65-F5344CB8AC3E}">
        <p14:creationId xmlns:p14="http://schemas.microsoft.com/office/powerpoint/2010/main" val="169787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3500" b="1" dirty="0">
                <a:solidFill>
                  <a:srgbClr val="FFFF00"/>
                </a:solidFill>
                <a:highlight>
                  <a:srgbClr val="008080"/>
                </a:highlight>
              </a:rPr>
              <a:t>Виправдання держави в тому, як вказував Августин, що воно підтримує земний, тимчасовий порядок, причому і тут держави різні: є два види земних царств. </a:t>
            </a:r>
          </a:p>
          <a:p>
            <a:pPr algn="just"/>
            <a:r>
              <a:rPr lang="uk-UA" sz="3500" b="1" dirty="0">
                <a:solidFill>
                  <a:srgbClr val="FFFF00"/>
                </a:solidFill>
                <a:highlight>
                  <a:srgbClr val="008080"/>
                </a:highlight>
              </a:rPr>
              <a:t>Одні — організації насилля і розбою, вони починаються з братовбивства Каїна, продовжуються братовбивцею </a:t>
            </a:r>
            <a:r>
              <a:rPr lang="uk-UA" sz="3500" b="1" dirty="0" err="1">
                <a:solidFill>
                  <a:srgbClr val="FFFF00"/>
                </a:solidFill>
                <a:highlight>
                  <a:srgbClr val="008080"/>
                </a:highlight>
              </a:rPr>
              <a:t>Ромулом</a:t>
            </a:r>
            <a:r>
              <a:rPr lang="uk-UA" sz="3500" b="1" dirty="0">
                <a:solidFill>
                  <a:srgbClr val="FFFF00"/>
                </a:solidFill>
                <a:highlight>
                  <a:srgbClr val="008080"/>
                </a:highlight>
              </a:rPr>
              <a:t>, уособлюють гріх, несправедливість, насилля, «суспільство нечестивих». Інші царства — це «</a:t>
            </a:r>
            <a:r>
              <a:rPr lang="uk-UA" sz="3500" b="1" dirty="0">
                <a:solidFill>
                  <a:srgbClr val="FFFF00"/>
                </a:solidFill>
                <a:highlight>
                  <a:srgbClr val="000080"/>
                </a:highlight>
              </a:rPr>
              <a:t>християнські держави</a:t>
            </a:r>
            <a:r>
              <a:rPr lang="uk-UA" sz="3500" b="1" dirty="0">
                <a:solidFill>
                  <a:srgbClr val="FFFF00"/>
                </a:solidFill>
                <a:highlight>
                  <a:srgbClr val="008080"/>
                </a:highlight>
              </a:rPr>
              <a:t>», де влада заснована на турботі до підвладних. </a:t>
            </a:r>
          </a:p>
        </p:txBody>
      </p:sp>
    </p:spTree>
    <p:extLst>
      <p:ext uri="{BB962C8B-B14F-4D97-AF65-F5344CB8AC3E}">
        <p14:creationId xmlns:p14="http://schemas.microsoft.com/office/powerpoint/2010/main" val="933508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2800" b="1" dirty="0">
                <a:solidFill>
                  <a:srgbClr val="FFFF00"/>
                </a:solidFill>
                <a:highlight>
                  <a:srgbClr val="800000"/>
                </a:highlight>
              </a:rPr>
              <a:t>Характеризуючи «християнську державу» як зразок «земного граду», Августин писав: «</a:t>
            </a:r>
            <a:r>
              <a:rPr lang="uk-UA" sz="2800" b="1" i="1" dirty="0">
                <a:solidFill>
                  <a:srgbClr val="FFFF00"/>
                </a:solidFill>
                <a:highlight>
                  <a:srgbClr val="0000FF"/>
                </a:highlight>
              </a:rPr>
              <a:t>Держава найкраще влаштовується і зберігається, будучи заснована і пов’язана вірою і міцною згодою, коли всі люблять спільне благо; найвище благо є Бог</a:t>
            </a:r>
            <a:r>
              <a:rPr lang="uk-UA" sz="2800" b="1" i="1" dirty="0">
                <a:solidFill>
                  <a:srgbClr val="FFFF00"/>
                </a:solidFill>
                <a:highlight>
                  <a:srgbClr val="800000"/>
                </a:highlight>
              </a:rPr>
              <a:t>». </a:t>
            </a:r>
          </a:p>
          <a:p>
            <a:pPr algn="just"/>
            <a:r>
              <a:rPr lang="uk-UA" sz="2800" b="1" i="1" dirty="0">
                <a:solidFill>
                  <a:srgbClr val="FFFF00"/>
                </a:solidFill>
                <a:highlight>
                  <a:srgbClr val="800000"/>
                </a:highlight>
              </a:rPr>
              <a:t>Практично зразком цього ідеалу стала рабовласницька християнська держава, керована за участю духовенства, що насильно подавляє інакодумство, веде агресивні війни. Він сформулював свого роду політичну теорію, згідно з якою місія Церкви полягала в розширенні кордонів християнства. Августин дав докладне тлумачення заповіді «не убий». Його перетлумачення звелося до того,  що її «</a:t>
            </a:r>
            <a:r>
              <a:rPr lang="uk-UA" sz="2800" b="1" i="1" dirty="0">
                <a:solidFill>
                  <a:srgbClr val="FFFF00"/>
                </a:solidFill>
                <a:highlight>
                  <a:srgbClr val="0000FF"/>
                </a:highlight>
              </a:rPr>
              <a:t>аж ніяк не переступають ті, які ведуть війни за повноваженням від Бога</a:t>
            </a:r>
            <a:r>
              <a:rPr lang="uk-UA" sz="2800" b="1" dirty="0">
                <a:solidFill>
                  <a:srgbClr val="FFFF00"/>
                </a:solidFill>
                <a:highlight>
                  <a:srgbClr val="800000"/>
                </a:highlight>
              </a:rPr>
              <a:t>».</a:t>
            </a:r>
          </a:p>
        </p:txBody>
      </p:sp>
    </p:spTree>
    <p:extLst>
      <p:ext uri="{BB962C8B-B14F-4D97-AF65-F5344CB8AC3E}">
        <p14:creationId xmlns:p14="http://schemas.microsoft.com/office/powerpoint/2010/main" val="19222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algn="just"/>
            <a:r>
              <a:rPr lang="uk-UA" sz="3200" b="1" dirty="0">
                <a:solidFill>
                  <a:srgbClr val="FFFF00"/>
                </a:solidFill>
                <a:highlight>
                  <a:srgbClr val="000080"/>
                </a:highlight>
              </a:rPr>
              <a:t>Кінець-кінцем, уважав Августин, хід історії забезпечить </a:t>
            </a:r>
            <a:r>
              <a:rPr lang="uk-UA" sz="3200" b="1" dirty="0">
                <a:solidFill>
                  <a:srgbClr val="FFFF00"/>
                </a:solidFill>
                <a:highlight>
                  <a:srgbClr val="800000"/>
                </a:highlight>
              </a:rPr>
              <a:t>перемогу «божої держави» над світською</a:t>
            </a:r>
            <a:r>
              <a:rPr lang="uk-UA" sz="3200" b="1" dirty="0">
                <a:solidFill>
                  <a:srgbClr val="FFFF00"/>
                </a:solidFill>
                <a:highlight>
                  <a:srgbClr val="000080"/>
                </a:highlight>
              </a:rPr>
              <a:t>. Майбутнє – у закінченні земної історії людства й торжестві </a:t>
            </a:r>
            <a:r>
              <a:rPr lang="uk-UA" sz="3200" b="1" dirty="0">
                <a:solidFill>
                  <a:srgbClr val="FFFF00"/>
                </a:solidFill>
                <a:highlight>
                  <a:srgbClr val="FF0000"/>
                </a:highlight>
              </a:rPr>
              <a:t>всесвітнього Царства Божого</a:t>
            </a:r>
            <a:r>
              <a:rPr lang="uk-UA" sz="3200" b="1" dirty="0">
                <a:solidFill>
                  <a:srgbClr val="FFFF00"/>
                </a:solidFill>
                <a:highlight>
                  <a:srgbClr val="000080"/>
                </a:highlight>
              </a:rPr>
              <a:t>, коли земна частина Граду Божого </a:t>
            </a:r>
            <a:r>
              <a:rPr lang="uk-UA" sz="3200" b="1" dirty="0" err="1">
                <a:solidFill>
                  <a:srgbClr val="FFFF00"/>
                </a:solidFill>
                <a:highlight>
                  <a:srgbClr val="000080"/>
                </a:highlight>
              </a:rPr>
              <a:t>зіллється</a:t>
            </a:r>
            <a:r>
              <a:rPr lang="uk-UA" sz="3200" b="1" dirty="0">
                <a:solidFill>
                  <a:srgbClr val="FFFF00"/>
                </a:solidFill>
                <a:highlight>
                  <a:srgbClr val="000080"/>
                </a:highlight>
              </a:rPr>
              <a:t> зі своїм первообразом – горішнім Градом Божим, а земний град (упалого янгола) та його мешканці услід за дияволом будуть укинуті у вічний вогонь. Отож для земної держави не може бути іншої прийнятної альтернативи, крім як підкорення Церкві. Тобто, задля спасіння тих, хто живе «за людиною», «Тіло Христове» мало інтегрувати в себе і преобразити «політичне тіло».</a:t>
            </a:r>
          </a:p>
        </p:txBody>
      </p:sp>
    </p:spTree>
    <p:extLst>
      <p:ext uri="{BB962C8B-B14F-4D97-AF65-F5344CB8AC3E}">
        <p14:creationId xmlns:p14="http://schemas.microsoft.com/office/powerpoint/2010/main" val="1605030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3200" b="1" dirty="0">
                <a:solidFill>
                  <a:srgbClr val="FFFF00"/>
                </a:solidFill>
                <a:highlight>
                  <a:srgbClr val="800000"/>
                </a:highlight>
              </a:rPr>
              <a:t>Високий авторитет Августина в християнських колах західноєвропейського середньовіччя був пов’язаний з ідеєю про </a:t>
            </a:r>
            <a:r>
              <a:rPr lang="uk-UA" sz="3200" b="1" dirty="0">
                <a:solidFill>
                  <a:srgbClr val="FFFF00"/>
                </a:solidFill>
                <a:highlight>
                  <a:srgbClr val="000080"/>
                </a:highlight>
              </a:rPr>
              <a:t>необхідність підкорення світської влади церкві</a:t>
            </a:r>
            <a:r>
              <a:rPr lang="uk-UA" sz="3200" b="1" dirty="0">
                <a:solidFill>
                  <a:srgbClr val="FFFF00"/>
                </a:solidFill>
                <a:highlight>
                  <a:srgbClr val="800000"/>
                </a:highlight>
              </a:rPr>
              <a:t>. Тобто Августин уперше в історії розвинув </a:t>
            </a:r>
            <a:r>
              <a:rPr lang="uk-UA" sz="3200" b="1" dirty="0">
                <a:solidFill>
                  <a:srgbClr val="FFFF00"/>
                </a:solidFill>
                <a:highlight>
                  <a:srgbClr val="008080"/>
                </a:highlight>
              </a:rPr>
              <a:t>концепцію створення імперії під верховенством Папи.</a:t>
            </a:r>
            <a:r>
              <a:rPr lang="uk-UA" sz="3200" b="1" dirty="0">
                <a:solidFill>
                  <a:srgbClr val="FFFF00"/>
                </a:solidFill>
                <a:highlight>
                  <a:srgbClr val="800000"/>
                </a:highlight>
              </a:rPr>
              <a:t> </a:t>
            </a:r>
          </a:p>
          <a:p>
            <a:pPr algn="just"/>
            <a:r>
              <a:rPr lang="uk-UA" sz="3200" b="1" dirty="0">
                <a:solidFill>
                  <a:srgbClr val="FFFF00"/>
                </a:solidFill>
                <a:highlight>
                  <a:srgbClr val="800000"/>
                </a:highlight>
              </a:rPr>
              <a:t>Теократичні ідеї Августина до певної міри здійснилися у Східній Римській імперії (Візантії). Тісний союз церкви та держави, переплетення їх механізмів створили теократичну імперію, яка затримала розпад рабовласницького устрою.</a:t>
            </a:r>
          </a:p>
        </p:txBody>
      </p:sp>
    </p:spTree>
    <p:extLst>
      <p:ext uri="{BB962C8B-B14F-4D97-AF65-F5344CB8AC3E}">
        <p14:creationId xmlns:p14="http://schemas.microsoft.com/office/powerpoint/2010/main" val="1096749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4724241" y="997526"/>
            <a:ext cx="7467758" cy="5860473"/>
          </a:xfrm>
        </p:spPr>
        <p:txBody>
          <a:bodyPr>
            <a:normAutofit lnSpcReduction="10000"/>
          </a:bodyPr>
          <a:lstStyle/>
          <a:p>
            <a:pPr marL="0" indent="0" algn="just">
              <a:buNone/>
            </a:pPr>
            <a:r>
              <a:rPr lang="uk-UA" b="1" dirty="0">
                <a:solidFill>
                  <a:srgbClr val="FFFF00"/>
                </a:solidFill>
                <a:highlight>
                  <a:srgbClr val="800000"/>
                </a:highlight>
              </a:rPr>
              <a:t>Бачення світу, засноване на ідеї еманації (сходження; проявлення) нижчих, земних форм буття з вищого, божественного начала, додатково конкретизувалося в ученні Псевдо-Діонісія </a:t>
            </a:r>
            <a:r>
              <a:rPr lang="uk-UA" b="1" dirty="0" err="1">
                <a:solidFill>
                  <a:srgbClr val="FFFF00"/>
                </a:solidFill>
                <a:highlight>
                  <a:srgbClr val="800000"/>
                </a:highlight>
              </a:rPr>
              <a:t>Ареопагіта</a:t>
            </a:r>
            <a:r>
              <a:rPr lang="uk-UA" b="1" dirty="0">
                <a:solidFill>
                  <a:srgbClr val="FFFF00"/>
                </a:solidFill>
                <a:highlight>
                  <a:srgbClr val="800000"/>
                </a:highlight>
              </a:rPr>
              <a:t> (</a:t>
            </a:r>
            <a:r>
              <a:rPr lang="en-US" b="1" dirty="0">
                <a:solidFill>
                  <a:srgbClr val="FFFF00"/>
                </a:solidFill>
                <a:highlight>
                  <a:srgbClr val="800000"/>
                </a:highlight>
              </a:rPr>
              <a:t>V </a:t>
            </a:r>
            <a:r>
              <a:rPr lang="uk-UA" b="1" dirty="0">
                <a:solidFill>
                  <a:srgbClr val="FFFF00"/>
                </a:solidFill>
                <a:highlight>
                  <a:srgbClr val="800000"/>
                </a:highlight>
              </a:rPr>
              <a:t>ст.) про ієрархічну будову і небесного начала і його земних образів. </a:t>
            </a:r>
          </a:p>
          <a:p>
            <a:pPr marL="0" indent="0" algn="just">
              <a:buNone/>
            </a:pPr>
            <a:r>
              <a:rPr lang="uk-UA" b="1" dirty="0">
                <a:solidFill>
                  <a:srgbClr val="FFFF00"/>
                </a:solidFill>
                <a:highlight>
                  <a:srgbClr val="800000"/>
                </a:highlight>
              </a:rPr>
              <a:t>Мета Ієрархії – в </a:t>
            </a:r>
            <a:r>
              <a:rPr lang="uk-UA" b="1" dirty="0" err="1">
                <a:solidFill>
                  <a:srgbClr val="FFFF00"/>
                </a:solidFill>
                <a:highlight>
                  <a:srgbClr val="800000"/>
                </a:highlight>
              </a:rPr>
              <a:t>богоуподібненні</a:t>
            </a:r>
            <a:r>
              <a:rPr lang="uk-UA" b="1" dirty="0">
                <a:solidFill>
                  <a:srgbClr val="FFFF00"/>
                </a:solidFill>
                <a:highlight>
                  <a:srgbClr val="800000"/>
                </a:highlight>
              </a:rPr>
              <a:t> та </a:t>
            </a:r>
            <a:r>
              <a:rPr lang="uk-UA" b="1" dirty="0" err="1">
                <a:solidFill>
                  <a:srgbClr val="FFFF00"/>
                </a:solidFill>
                <a:highlight>
                  <a:srgbClr val="800000"/>
                </a:highlight>
              </a:rPr>
              <a:t>богонаслідуванні</a:t>
            </a:r>
            <a:r>
              <a:rPr lang="uk-UA" b="1" dirty="0">
                <a:solidFill>
                  <a:srgbClr val="FFFF00"/>
                </a:solidFill>
                <a:highlight>
                  <a:srgbClr val="800000"/>
                </a:highlight>
              </a:rPr>
              <a:t>. Небесну Ієрархію очолює Свята Трійця, а дев’ять «чинів ангельських» розділені на три потрійні групи, розташовані в ній за ступенем близькості до Бога: Серафими, Херувими, Престоли – Панування, Сили, Влади – Начальства, Архангели, Ангели.</a:t>
            </a:r>
          </a:p>
        </p:txBody>
      </p:sp>
      <p:pic>
        <p:nvPicPr>
          <p:cNvPr id="4" name="Рисунок 3">
            <a:extLst>
              <a:ext uri="{FF2B5EF4-FFF2-40B4-BE49-F238E27FC236}">
                <a16:creationId xmlns:a16="http://schemas.microsoft.com/office/drawing/2014/main" id="{C9797331-4D41-491B-1CB2-4D99CDAB4D18}"/>
              </a:ext>
            </a:extLst>
          </p:cNvPr>
          <p:cNvPicPr>
            <a:picLocks noChangeAspect="1"/>
          </p:cNvPicPr>
          <p:nvPr/>
        </p:nvPicPr>
        <p:blipFill>
          <a:blip r:embed="rId2"/>
          <a:stretch>
            <a:fillRect/>
          </a:stretch>
        </p:blipFill>
        <p:spPr>
          <a:xfrm>
            <a:off x="0" y="1073533"/>
            <a:ext cx="4724241" cy="5708458"/>
          </a:xfrm>
          <a:prstGeom prst="rect">
            <a:avLst/>
          </a:prstGeom>
        </p:spPr>
      </p:pic>
    </p:spTree>
    <p:extLst>
      <p:ext uri="{BB962C8B-B14F-4D97-AF65-F5344CB8AC3E}">
        <p14:creationId xmlns:p14="http://schemas.microsoft.com/office/powerpoint/2010/main" val="391120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79056"/>
            <a:ext cx="12118109" cy="5878944"/>
          </a:xfrm>
        </p:spPr>
        <p:txBody>
          <a:bodyPr>
            <a:noAutofit/>
          </a:bodyPr>
          <a:lstStyle/>
          <a:p>
            <a:pPr marL="0" indent="0" algn="just">
              <a:buNone/>
            </a:pPr>
            <a:r>
              <a:rPr lang="uk-UA" sz="3400" b="1" dirty="0">
                <a:solidFill>
                  <a:srgbClr val="002060"/>
                </a:solidFill>
                <a:highlight>
                  <a:srgbClr val="C0C0C0"/>
                </a:highlight>
              </a:rPr>
              <a:t>За ранньої Римської імперії (27 р. до н.е. </a:t>
            </a:r>
            <a:r>
              <a:rPr lang="uk-UA" sz="3400" b="1">
                <a:solidFill>
                  <a:srgbClr val="002060"/>
                </a:solidFill>
                <a:highlight>
                  <a:srgbClr val="C0C0C0"/>
                </a:highlight>
              </a:rPr>
              <a:t>– 284 </a:t>
            </a:r>
            <a:r>
              <a:rPr lang="uk-UA" sz="3400" b="1" dirty="0">
                <a:solidFill>
                  <a:srgbClr val="002060"/>
                </a:solidFill>
                <a:highlight>
                  <a:srgbClr val="C0C0C0"/>
                </a:highlight>
              </a:rPr>
              <a:t>р. н.е.) римляни спочатку відрізняли своїх громадян від мешканців провінцій. Громадяни Риму були суб’єктами «громадського права» («</a:t>
            </a:r>
            <a:r>
              <a:rPr lang="uk-UA" sz="3400" b="1" dirty="0" err="1">
                <a:solidFill>
                  <a:srgbClr val="002060"/>
                </a:solidFill>
                <a:highlight>
                  <a:srgbClr val="C0C0C0"/>
                </a:highlight>
              </a:rPr>
              <a:t>ius</a:t>
            </a:r>
            <a:r>
              <a:rPr lang="uk-UA" sz="3400" b="1" dirty="0">
                <a:solidFill>
                  <a:srgbClr val="002060"/>
                </a:solidFill>
                <a:highlight>
                  <a:srgbClr val="C0C0C0"/>
                </a:highlight>
              </a:rPr>
              <a:t> </a:t>
            </a:r>
            <a:r>
              <a:rPr lang="uk-UA" sz="3400" b="1" dirty="0" err="1">
                <a:solidFill>
                  <a:srgbClr val="002060"/>
                </a:solidFill>
                <a:highlight>
                  <a:srgbClr val="C0C0C0"/>
                </a:highlight>
              </a:rPr>
              <a:t>civile</a:t>
            </a:r>
            <a:r>
              <a:rPr lang="uk-UA" sz="3400" b="1" dirty="0">
                <a:solidFill>
                  <a:srgbClr val="002060"/>
                </a:solidFill>
                <a:highlight>
                  <a:srgbClr val="C0C0C0"/>
                </a:highlight>
              </a:rPr>
              <a:t>»), а решта мали права інших націй («</a:t>
            </a:r>
            <a:r>
              <a:rPr lang="uk-UA" sz="3400" b="1" dirty="0" err="1">
                <a:solidFill>
                  <a:srgbClr val="002060"/>
                </a:solidFill>
                <a:highlight>
                  <a:srgbClr val="C0C0C0"/>
                </a:highlight>
              </a:rPr>
              <a:t>ius</a:t>
            </a:r>
            <a:r>
              <a:rPr lang="uk-UA" sz="3400" b="1" dirty="0">
                <a:solidFill>
                  <a:srgbClr val="002060"/>
                </a:solidFill>
                <a:highlight>
                  <a:srgbClr val="C0C0C0"/>
                </a:highlight>
              </a:rPr>
              <a:t> </a:t>
            </a:r>
            <a:r>
              <a:rPr lang="uk-UA" sz="3400" b="1" dirty="0" err="1">
                <a:solidFill>
                  <a:srgbClr val="002060"/>
                </a:solidFill>
                <a:highlight>
                  <a:srgbClr val="C0C0C0"/>
                </a:highlight>
              </a:rPr>
              <a:t>gentium</a:t>
            </a:r>
            <a:r>
              <a:rPr lang="uk-UA" sz="3400" b="1" dirty="0">
                <a:solidFill>
                  <a:srgbClr val="002060"/>
                </a:solidFill>
                <a:highlight>
                  <a:srgbClr val="C0C0C0"/>
                </a:highlight>
              </a:rPr>
              <a:t>»). </a:t>
            </a:r>
          </a:p>
          <a:p>
            <a:pPr marL="0" indent="0" algn="just">
              <a:buNone/>
            </a:pPr>
            <a:r>
              <a:rPr lang="uk-UA" sz="3400" b="1" dirty="0">
                <a:solidFill>
                  <a:srgbClr val="002060"/>
                </a:solidFill>
                <a:highlight>
                  <a:srgbClr val="C0C0C0"/>
                </a:highlight>
              </a:rPr>
              <a:t>Це допомагало легше інтегрувати нові провінції у «тіло» Римської держави, оскільки зберігало їхнє традиційне право і певний автономний статус. Зі зростанням та зміною складу імперії зростало значення права інших націй.</a:t>
            </a:r>
          </a:p>
        </p:txBody>
      </p:sp>
    </p:spTree>
    <p:extLst>
      <p:ext uri="{BB962C8B-B14F-4D97-AF65-F5344CB8AC3E}">
        <p14:creationId xmlns:p14="http://schemas.microsoft.com/office/powerpoint/2010/main" val="624203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2800" b="1" dirty="0">
                <a:solidFill>
                  <a:srgbClr val="FFFF00"/>
                </a:solidFill>
                <a:highlight>
                  <a:srgbClr val="000080"/>
                </a:highlight>
              </a:rPr>
              <a:t>Еманацією цього первообразу виступає земна церковна ієрархія. Вона теж побудована за </a:t>
            </a:r>
            <a:r>
              <a:rPr lang="uk-UA" sz="2800" b="1" dirty="0" err="1">
                <a:solidFill>
                  <a:srgbClr val="FFFF00"/>
                </a:solidFill>
                <a:highlight>
                  <a:srgbClr val="000080"/>
                </a:highlight>
              </a:rPr>
              <a:t>тріадичною</a:t>
            </a:r>
            <a:r>
              <a:rPr lang="uk-UA" sz="2800" b="1" dirty="0">
                <a:solidFill>
                  <a:srgbClr val="FFFF00"/>
                </a:solidFill>
                <a:highlight>
                  <a:srgbClr val="000080"/>
                </a:highlight>
              </a:rPr>
              <a:t> схемою: єпископи – священики – диякони, ченці – миряни – грішники. Ієрархія суспільного устрою, передусім «Тіла Христового», постає як непорушний, встановлений Богом принцип.</a:t>
            </a:r>
          </a:p>
          <a:p>
            <a:pPr algn="just"/>
            <a:r>
              <a:rPr lang="uk-UA" sz="2800" b="1" dirty="0">
                <a:solidFill>
                  <a:srgbClr val="FFFF00"/>
                </a:solidFill>
                <a:highlight>
                  <a:srgbClr val="000080"/>
                </a:highlight>
              </a:rPr>
              <a:t>Цікаво, що формування в ІХ–Х ст. концепції трьох станів у європейському суспільстві моделювалася за зразком </a:t>
            </a:r>
            <a:r>
              <a:rPr lang="uk-UA" sz="2800" b="1" dirty="0" err="1">
                <a:solidFill>
                  <a:srgbClr val="FFFF00"/>
                </a:solidFill>
                <a:highlight>
                  <a:srgbClr val="000080"/>
                </a:highlight>
              </a:rPr>
              <a:t>Св</a:t>
            </a:r>
            <a:r>
              <a:rPr lang="uk-UA" sz="2800" b="1" dirty="0">
                <a:solidFill>
                  <a:srgbClr val="FFFF00"/>
                </a:solidFill>
                <a:highlight>
                  <a:srgbClr val="000080"/>
                </a:highlight>
              </a:rPr>
              <a:t>. Трійці (вчення Псевдо-Діонісія) про </a:t>
            </a:r>
            <a:r>
              <a:rPr lang="uk-UA" sz="2800" b="1" dirty="0" err="1">
                <a:solidFill>
                  <a:srgbClr val="FFFF00"/>
                </a:solidFill>
                <a:highlight>
                  <a:srgbClr val="000080"/>
                </a:highlight>
              </a:rPr>
              <a:t>тріадичну</a:t>
            </a:r>
            <a:r>
              <a:rPr lang="uk-UA" sz="2800" b="1" dirty="0">
                <a:solidFill>
                  <a:srgbClr val="FFFF00"/>
                </a:solidFill>
                <a:highlight>
                  <a:srgbClr val="000080"/>
                </a:highlight>
              </a:rPr>
              <a:t> ієрархію. Спочатку в тріаду включали ченців, священників і мирян-виробників, але  вже з кінця ІХ ст. трьома складниками єдиного суспільства називали тих, </a:t>
            </a:r>
            <a:r>
              <a:rPr lang="uk-UA" sz="2800" b="1" dirty="0">
                <a:solidFill>
                  <a:srgbClr val="FFFF00"/>
                </a:solidFill>
                <a:highlight>
                  <a:srgbClr val="800000"/>
                </a:highlight>
              </a:rPr>
              <a:t>«хто молиться» (духовенство), «хто воює» (дворянство) та «хто працює» (переважно селянство).</a:t>
            </a:r>
          </a:p>
        </p:txBody>
      </p:sp>
    </p:spTree>
    <p:extLst>
      <p:ext uri="{BB962C8B-B14F-4D97-AF65-F5344CB8AC3E}">
        <p14:creationId xmlns:p14="http://schemas.microsoft.com/office/powerpoint/2010/main" val="2260318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2800" b="1" dirty="0">
                <a:solidFill>
                  <a:srgbClr val="FFFF00"/>
                </a:solidFill>
                <a:highlight>
                  <a:srgbClr val="008080"/>
                </a:highlight>
              </a:rPr>
              <a:t>Така «встановлена Богом» </a:t>
            </a:r>
            <a:r>
              <a:rPr lang="uk-UA" sz="2800" b="1" dirty="0" err="1">
                <a:solidFill>
                  <a:srgbClr val="FFFF00"/>
                </a:solidFill>
                <a:highlight>
                  <a:srgbClr val="008080"/>
                </a:highlight>
              </a:rPr>
              <a:t>тріадична</a:t>
            </a:r>
            <a:r>
              <a:rPr lang="uk-UA" sz="2800" b="1" dirty="0">
                <a:solidFill>
                  <a:srgbClr val="FFFF00"/>
                </a:solidFill>
                <a:highlight>
                  <a:srgbClr val="008080"/>
                </a:highlight>
              </a:rPr>
              <a:t> система вказувала на символічну єдність усього суспільства та взаємодоповнюваність трьох станів і </a:t>
            </a:r>
            <a:r>
              <a:rPr lang="uk-UA" sz="2800" b="1" dirty="0" err="1">
                <a:solidFill>
                  <a:srgbClr val="FFFF00"/>
                </a:solidFill>
                <a:highlight>
                  <a:srgbClr val="008080"/>
                </a:highlight>
              </a:rPr>
              <a:t>сакралізувала</a:t>
            </a:r>
            <a:r>
              <a:rPr lang="uk-UA" sz="2800" b="1" dirty="0">
                <a:solidFill>
                  <a:srgbClr val="FFFF00"/>
                </a:solidFill>
                <a:highlight>
                  <a:srgbClr val="008080"/>
                </a:highlight>
              </a:rPr>
              <a:t> статус кожного з них. Вона, звісно, найвище ставила саме духовенство, але тепер воно здобуло моральні підстави виступати третейським суддею й захищати третій стан від надмірного його гноблення другим станом (феодалами). </a:t>
            </a:r>
          </a:p>
          <a:p>
            <a:pPr algn="just"/>
            <a:r>
              <a:rPr lang="uk-UA" sz="2800" b="1" dirty="0">
                <a:solidFill>
                  <a:srgbClr val="FFFF00"/>
                </a:solidFill>
                <a:highlight>
                  <a:srgbClr val="008080"/>
                </a:highlight>
              </a:rPr>
              <a:t>Троїста схема успішно прижилася в європейській культурі, хоча з часом до третього стану стали зараховувати лише міських жителів (ремісників, торгівців) та вільних селян, тоді як кріпосних селян окремим станом не вважали, хіба що інколи називали їх «четвертим станом».</a:t>
            </a:r>
          </a:p>
        </p:txBody>
      </p:sp>
    </p:spTree>
    <p:extLst>
      <p:ext uri="{BB962C8B-B14F-4D97-AF65-F5344CB8AC3E}">
        <p14:creationId xmlns:p14="http://schemas.microsoft.com/office/powerpoint/2010/main" val="1190672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3000" b="1" dirty="0">
                <a:solidFill>
                  <a:srgbClr val="FFFF00"/>
                </a:solidFill>
                <a:highlight>
                  <a:srgbClr val="000080"/>
                </a:highlight>
              </a:rPr>
              <a:t>Таким чином, тут фактично не було підстав для виникнення патримоніальної держави східного типу. Державність у Західній Європі від початку формувалася на договірних засадах, з урахуванням інтересів тієї чи іншої кількості людей. </a:t>
            </a:r>
          </a:p>
          <a:p>
            <a:pPr algn="just"/>
            <a:r>
              <a:rPr lang="uk-UA" sz="3000" b="1" dirty="0">
                <a:solidFill>
                  <a:srgbClr val="FFFF00"/>
                </a:solidFill>
                <a:highlight>
                  <a:srgbClr val="000080"/>
                </a:highlight>
              </a:rPr>
              <a:t>Але устрій Західної цивілізації середньовіччя не вичерпувався </a:t>
            </a:r>
            <a:r>
              <a:rPr lang="uk-UA" sz="3000" b="1" dirty="0" err="1">
                <a:solidFill>
                  <a:srgbClr val="FFFF00"/>
                </a:solidFill>
                <a:highlight>
                  <a:srgbClr val="000080"/>
                </a:highlight>
              </a:rPr>
              <a:t>ієрархізованим</a:t>
            </a:r>
            <a:r>
              <a:rPr lang="uk-UA" sz="3000" b="1" dirty="0">
                <a:solidFill>
                  <a:srgbClr val="FFFF00"/>
                </a:solidFill>
                <a:highlight>
                  <a:srgbClr val="000080"/>
                </a:highlight>
              </a:rPr>
              <a:t> і структурованим феодальним аграрним суспільством. У певній автономії від феодальної державної структури існували й розвивались міста як окремі комунікативні спільноти. Вони багато в чому нагадували античні поліси й фактично були їхніми цивілізаційними спадкоємцями.</a:t>
            </a:r>
          </a:p>
        </p:txBody>
      </p:sp>
    </p:spTree>
    <p:extLst>
      <p:ext uri="{BB962C8B-B14F-4D97-AF65-F5344CB8AC3E}">
        <p14:creationId xmlns:p14="http://schemas.microsoft.com/office/powerpoint/2010/main" val="1162324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3600" b="1" dirty="0">
                <a:solidFill>
                  <a:srgbClr val="FFFF00"/>
                </a:solidFill>
              </a:rPr>
              <a:t>Християнство, як і інші світові релігії, знайшло, таким чином, власне богословське обґрунтування ієрархічної будови цивілізації та сакральної влади в ній. </a:t>
            </a:r>
            <a:r>
              <a:rPr lang="uk-UA" sz="3600" b="1" u="sng" dirty="0">
                <a:solidFill>
                  <a:srgbClr val="FFFF00"/>
                </a:solidFill>
                <a:highlight>
                  <a:srgbClr val="800000"/>
                </a:highlight>
              </a:rPr>
              <a:t>Як на небесах існує єдиний порядок, підпорядкований Царю Небесному, так і на землі має бути єдиний порядок, підпорядкований одному священному правителеві – Царю Християнському</a:t>
            </a:r>
            <a:r>
              <a:rPr lang="uk-UA" sz="3600" b="1" dirty="0">
                <a:solidFill>
                  <a:srgbClr val="FFFF00"/>
                </a:solidFill>
              </a:rPr>
              <a:t>. Питання полягало лиш у тому, хто буде цим правителем – церковний чи світський ієрарх.</a:t>
            </a:r>
          </a:p>
        </p:txBody>
      </p:sp>
    </p:spTree>
    <p:extLst>
      <p:ext uri="{BB962C8B-B14F-4D97-AF65-F5344CB8AC3E}">
        <p14:creationId xmlns:p14="http://schemas.microsoft.com/office/powerpoint/2010/main" val="363765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algn="just"/>
            <a:r>
              <a:rPr lang="uk-UA" sz="2800" b="1" dirty="0">
                <a:solidFill>
                  <a:srgbClr val="FFFF00"/>
                </a:solidFill>
                <a:highlight>
                  <a:srgbClr val="800000"/>
                </a:highlight>
              </a:rPr>
              <a:t>Звісно, будь-який світський правитель зацікавлений, щоб установлений ним порядок і його особа сприймалися підданими як сакральні, але тільки за умови, що він сам буде одноосібним повелителем для Церкви і суспільства. Тоді він особисто і вся підпорядкована йому владна структура сприятимуть поширенню серед підданих даної релігії. </a:t>
            </a:r>
          </a:p>
          <a:p>
            <a:pPr algn="just"/>
            <a:r>
              <a:rPr lang="uk-UA" sz="2800" b="1" dirty="0">
                <a:solidFill>
                  <a:srgbClr val="FFFF00"/>
                </a:solidFill>
                <a:highlight>
                  <a:srgbClr val="800000"/>
                </a:highlight>
              </a:rPr>
              <a:t>Так і діяли імператор Риму </a:t>
            </a:r>
            <a:r>
              <a:rPr lang="uk-UA" sz="2800" b="1" dirty="0" err="1">
                <a:solidFill>
                  <a:srgbClr val="FFFF00"/>
                </a:solidFill>
                <a:highlight>
                  <a:srgbClr val="800000"/>
                </a:highlight>
              </a:rPr>
              <a:t>Константин</a:t>
            </a:r>
            <a:r>
              <a:rPr lang="uk-UA" sz="2800" b="1" dirty="0">
                <a:solidFill>
                  <a:srgbClr val="FFFF00"/>
                </a:solidFill>
                <a:highlight>
                  <a:srgbClr val="800000"/>
                </a:highlight>
              </a:rPr>
              <a:t> І Великий та його наступники, що прийняли християнство і зробили його державною релігією. </a:t>
            </a:r>
            <a:r>
              <a:rPr lang="uk-UA" sz="2800" b="1" dirty="0" err="1">
                <a:solidFill>
                  <a:srgbClr val="FFFF00"/>
                </a:solidFill>
                <a:highlight>
                  <a:srgbClr val="800000"/>
                </a:highlight>
              </a:rPr>
              <a:t>Константин</a:t>
            </a:r>
            <a:r>
              <a:rPr lang="uk-UA" sz="2800" b="1" dirty="0">
                <a:solidFill>
                  <a:srgbClr val="FFFF00"/>
                </a:solidFill>
                <a:highlight>
                  <a:srgbClr val="800000"/>
                </a:highlight>
              </a:rPr>
              <a:t> І прямо заявив (335 р.): «Не канон, а моя воля має бути законом для Церкви». А на ІV Вселенському (</a:t>
            </a:r>
            <a:r>
              <a:rPr lang="uk-UA" sz="2800" b="1" dirty="0" err="1">
                <a:solidFill>
                  <a:srgbClr val="FFFF00"/>
                </a:solidFill>
                <a:highlight>
                  <a:srgbClr val="800000"/>
                </a:highlight>
              </a:rPr>
              <a:t>Халкедонському</a:t>
            </a:r>
            <a:r>
              <a:rPr lang="uk-UA" sz="2800" b="1" dirty="0">
                <a:solidFill>
                  <a:srgbClr val="FFFF00"/>
                </a:solidFill>
                <a:highlight>
                  <a:srgbClr val="800000"/>
                </a:highlight>
              </a:rPr>
              <a:t>) соборі 451 р. самі єпископи вже називали імператора «божественним </a:t>
            </a:r>
            <a:r>
              <a:rPr lang="uk-UA" sz="2800" b="1" dirty="0" err="1">
                <a:solidFill>
                  <a:srgbClr val="FFFF00"/>
                </a:solidFill>
                <a:highlight>
                  <a:srgbClr val="800000"/>
                </a:highlight>
              </a:rPr>
              <a:t>всенайблагочестивішим</a:t>
            </a:r>
            <a:r>
              <a:rPr lang="uk-UA" sz="2800" b="1" dirty="0">
                <a:solidFill>
                  <a:srgbClr val="FFFF00"/>
                </a:solidFill>
                <a:highlight>
                  <a:srgbClr val="800000"/>
                </a:highlight>
              </a:rPr>
              <a:t> нашим повелителем», «царем первосвящеником», «учителем віри».</a:t>
            </a:r>
          </a:p>
        </p:txBody>
      </p:sp>
    </p:spTree>
    <p:extLst>
      <p:ext uri="{BB962C8B-B14F-4D97-AF65-F5344CB8AC3E}">
        <p14:creationId xmlns:p14="http://schemas.microsoft.com/office/powerpoint/2010/main" val="286580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1"/>
            <a:ext cx="12192000" cy="997526"/>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1.</a:t>
            </a:r>
            <a:r>
              <a:rPr lang="uk-UA" sz="2000" b="1" dirty="0">
                <a:solidFill>
                  <a:srgbClr val="C00000"/>
                </a:solidFill>
                <a:highlight>
                  <a:srgbClr val="FFFF00"/>
                </a:highlight>
                <a:latin typeface="Bahnschrift SemiBold SemiConden" panose="020B0502040204020203" pitchFamily="34" charset="0"/>
              </a:rPr>
              <a:t>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000" b="1" dirty="0" err="1">
                <a:solidFill>
                  <a:srgbClr val="C00000"/>
                </a:solidFill>
                <a:highlight>
                  <a:srgbClr val="FFFF00"/>
                </a:highlight>
                <a:latin typeface="Bahnschrift SemiBold SemiConden" panose="020B0502040204020203" pitchFamily="34" charset="0"/>
              </a:rPr>
              <a:t>нео</a:t>
            </a:r>
            <a:r>
              <a:rPr lang="uk-UA" sz="20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000" b="1" dirty="0" err="1">
                <a:solidFill>
                  <a:srgbClr val="C00000"/>
                </a:solidFill>
                <a:highlight>
                  <a:srgbClr val="FFFF00"/>
                </a:highlight>
                <a:latin typeface="Bahnschrift SemiBold SemiConden" panose="020B0502040204020203" pitchFamily="34" charset="0"/>
              </a:rPr>
              <a:t>Зеолонки</a:t>
            </a:r>
            <a:endParaRPr lang="uk-UA" sz="20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7"/>
            <a:ext cx="12192000" cy="5860472"/>
          </a:xfrm>
        </p:spPr>
        <p:txBody>
          <a:bodyPr>
            <a:normAutofit lnSpcReduction="10000"/>
          </a:bodyPr>
          <a:lstStyle/>
          <a:p>
            <a:pPr algn="just"/>
            <a:r>
              <a:rPr lang="uk-UA" b="1" dirty="0">
                <a:solidFill>
                  <a:srgbClr val="FFFF00"/>
                </a:solidFill>
                <a:highlight>
                  <a:srgbClr val="000080"/>
                </a:highlight>
              </a:rPr>
              <a:t>Пізніше, головним чином у Візантійській цивілізації (Східній Римській імперії), закріпилося </a:t>
            </a:r>
            <a:r>
              <a:rPr lang="uk-UA" b="1" dirty="0">
                <a:solidFill>
                  <a:srgbClr val="FFFF00"/>
                </a:solidFill>
                <a:highlight>
                  <a:srgbClr val="FF0000"/>
                </a:highlight>
              </a:rPr>
              <a:t>верховенство імператорів як намісників Христа</a:t>
            </a:r>
            <a:r>
              <a:rPr lang="uk-UA" b="1" dirty="0">
                <a:solidFill>
                  <a:srgbClr val="FFFF00"/>
                </a:solidFill>
                <a:highlight>
                  <a:srgbClr val="000080"/>
                </a:highlight>
              </a:rPr>
              <a:t>. Вони «владою, дарованою </a:t>
            </a:r>
            <a:r>
              <a:rPr lang="uk-UA" b="1" dirty="0" err="1">
                <a:solidFill>
                  <a:srgbClr val="FFFF00"/>
                </a:solidFill>
                <a:highlight>
                  <a:srgbClr val="000080"/>
                </a:highlight>
              </a:rPr>
              <a:t>Св</a:t>
            </a:r>
            <a:r>
              <a:rPr lang="uk-UA" b="1" dirty="0">
                <a:solidFill>
                  <a:srgbClr val="FFFF00"/>
                </a:solidFill>
                <a:highlight>
                  <a:srgbClr val="000080"/>
                </a:highlight>
              </a:rPr>
              <a:t>. Трійцею» вводили в сан Патріархів. У православній богословській традиції ці взаємини підносили як «симфонію» двох влад, хоча насправді вважалося, що діяльність імператора торкається і душі і тіла людини, тоді як діяльність Патріарха – тільки душі. В той же час досягнуте тут оригінальне з’єднання двох «містичних тіл», коли глава держави фактично став главою Церкви (</a:t>
            </a:r>
            <a:r>
              <a:rPr lang="uk-UA" b="1" dirty="0">
                <a:solidFill>
                  <a:srgbClr val="FFFF00"/>
                </a:solidFill>
                <a:highlight>
                  <a:srgbClr val="800000"/>
                </a:highlight>
              </a:rPr>
              <a:t>цезарепапізм</a:t>
            </a:r>
            <a:r>
              <a:rPr lang="uk-UA" b="1" dirty="0">
                <a:solidFill>
                  <a:srgbClr val="FFFF00"/>
                </a:solidFill>
                <a:highlight>
                  <a:srgbClr val="000080"/>
                </a:highlight>
              </a:rPr>
              <a:t>), та вірність цього східного християнства, названого православним, рішенням Вселенських соборів закріпили такі його риси як ортодоксія, соборність, консерватизм, ірраціоналізм, пріоритет обрядовості. </a:t>
            </a:r>
          </a:p>
          <a:p>
            <a:pPr algn="just"/>
            <a:r>
              <a:rPr lang="uk-UA" b="1" dirty="0">
                <a:solidFill>
                  <a:srgbClr val="FFFF00"/>
                </a:solidFill>
                <a:highlight>
                  <a:srgbClr val="000080"/>
                </a:highlight>
              </a:rPr>
              <a:t>Далися взнаки й пряме сусідство зі східними суспільствами та культурами. Тут вибудувався єдиний релігійно-владно-економічний центр патримоніального типу, що своїми комунікаціями контролював общинну периферію й формував універсальний моральний медіум комунікацій.</a:t>
            </a:r>
          </a:p>
        </p:txBody>
      </p:sp>
    </p:spTree>
    <p:extLst>
      <p:ext uri="{BB962C8B-B14F-4D97-AF65-F5344CB8AC3E}">
        <p14:creationId xmlns:p14="http://schemas.microsoft.com/office/powerpoint/2010/main" val="2456177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fontScale="92500"/>
          </a:bodyPr>
          <a:lstStyle/>
          <a:p>
            <a:pPr algn="just"/>
            <a:r>
              <a:rPr lang="uk-UA" sz="3200" b="1" dirty="0">
                <a:solidFill>
                  <a:srgbClr val="FFFF00"/>
                </a:solidFill>
                <a:highlight>
                  <a:srgbClr val="008080"/>
                </a:highlight>
              </a:rPr>
              <a:t>Іншими виявились умови </a:t>
            </a:r>
            <a:r>
              <a:rPr lang="uk-UA" sz="3200" b="1" dirty="0">
                <a:solidFill>
                  <a:srgbClr val="FFFF00"/>
                </a:solidFill>
                <a:highlight>
                  <a:srgbClr val="FF0000"/>
                </a:highlight>
              </a:rPr>
              <a:t>еволюції християнства та його взаємодії з державою в Західній Європі</a:t>
            </a:r>
            <a:r>
              <a:rPr lang="uk-UA" sz="3200" b="1" dirty="0">
                <a:solidFill>
                  <a:srgbClr val="FFFF00"/>
                </a:solidFill>
                <a:highlight>
                  <a:srgbClr val="008080"/>
                </a:highlight>
              </a:rPr>
              <a:t>. </a:t>
            </a:r>
          </a:p>
          <a:p>
            <a:pPr algn="just"/>
            <a:r>
              <a:rPr lang="uk-UA" sz="3200" b="1" dirty="0">
                <a:solidFill>
                  <a:srgbClr val="FFFF00"/>
                </a:solidFill>
                <a:highlight>
                  <a:srgbClr val="008080"/>
                </a:highlight>
              </a:rPr>
              <a:t>Поділ наприкінці І</a:t>
            </a:r>
            <a:r>
              <a:rPr lang="en-US" sz="3200" b="1" dirty="0">
                <a:solidFill>
                  <a:srgbClr val="FFFF00"/>
                </a:solidFill>
                <a:highlight>
                  <a:srgbClr val="008080"/>
                </a:highlight>
              </a:rPr>
              <a:t>V </a:t>
            </a:r>
            <a:r>
              <a:rPr lang="uk-UA" sz="3200" b="1" dirty="0">
                <a:solidFill>
                  <a:srgbClr val="FFFF00"/>
                </a:solidFill>
                <a:highlight>
                  <a:srgbClr val="008080"/>
                </a:highlight>
              </a:rPr>
              <a:t>ст. єдиної Римської імперії на Східну (з центром у Константинополі) та Західну (з центром у Римі), а потім і падіння останньої в </a:t>
            </a:r>
            <a:r>
              <a:rPr lang="en-US" sz="3200" b="1" dirty="0">
                <a:solidFill>
                  <a:srgbClr val="FFFF00"/>
                </a:solidFill>
                <a:highlight>
                  <a:srgbClr val="008080"/>
                </a:highlight>
              </a:rPr>
              <a:t>V </a:t>
            </a:r>
            <a:r>
              <a:rPr lang="uk-UA" sz="3200" b="1" dirty="0">
                <a:solidFill>
                  <a:srgbClr val="FFFF00"/>
                </a:solidFill>
                <a:highlight>
                  <a:srgbClr val="008080"/>
                </a:highlight>
              </a:rPr>
              <a:t>ст. під ударами різних племен германських варварів, котрі утворили свої окремі королівства, призвели до того, що </a:t>
            </a:r>
            <a:r>
              <a:rPr lang="uk-UA" sz="3200" b="1" dirty="0">
                <a:solidFill>
                  <a:srgbClr val="FFFF00"/>
                </a:solidFill>
                <a:highlight>
                  <a:srgbClr val="000080"/>
                </a:highlight>
              </a:rPr>
              <a:t>Церква взагалі залишилась тут єдиною </a:t>
            </a:r>
            <a:r>
              <a:rPr lang="uk-UA" sz="3200" b="1" dirty="0" err="1">
                <a:solidFill>
                  <a:srgbClr val="FFFF00"/>
                </a:solidFill>
                <a:highlight>
                  <a:srgbClr val="000080"/>
                </a:highlight>
              </a:rPr>
              <a:t>загальнорегіональною</a:t>
            </a:r>
            <a:r>
              <a:rPr lang="uk-UA" sz="3200" b="1" dirty="0">
                <a:solidFill>
                  <a:srgbClr val="FFFF00"/>
                </a:solidFill>
                <a:highlight>
                  <a:srgbClr val="000080"/>
                </a:highlight>
              </a:rPr>
              <a:t> (вселенською, або католицькою) інституцією. Слово католицький – </a:t>
            </a:r>
            <a:r>
              <a:rPr lang="el-GR" sz="3200" b="1" dirty="0">
                <a:solidFill>
                  <a:srgbClr val="FFFF00"/>
                </a:solidFill>
                <a:highlight>
                  <a:srgbClr val="000080"/>
                </a:highlight>
              </a:rPr>
              <a:t>καθολικός – </a:t>
            </a:r>
            <a:r>
              <a:rPr lang="uk-UA" sz="3200" b="1" dirty="0">
                <a:solidFill>
                  <a:srgbClr val="FFFF00"/>
                </a:solidFill>
                <a:highlight>
                  <a:srgbClr val="000080"/>
                </a:highlight>
              </a:rPr>
              <a:t>походить з грецької (</a:t>
            </a:r>
            <a:r>
              <a:rPr lang="el-GR" sz="3200" b="1" dirty="0">
                <a:solidFill>
                  <a:srgbClr val="FFFF00"/>
                </a:solidFill>
                <a:highlight>
                  <a:srgbClr val="000080"/>
                </a:highlight>
              </a:rPr>
              <a:t>κατ(ά) – «</a:t>
            </a:r>
            <a:r>
              <a:rPr lang="uk-UA" sz="3200" b="1" dirty="0">
                <a:solidFill>
                  <a:srgbClr val="FFFF00"/>
                </a:solidFill>
                <a:highlight>
                  <a:srgbClr val="000080"/>
                </a:highlight>
              </a:rPr>
              <a:t>згідно» + </a:t>
            </a:r>
            <a:r>
              <a:rPr lang="el-GR" sz="3200" b="1" dirty="0">
                <a:solidFill>
                  <a:srgbClr val="FFFF00"/>
                </a:solidFill>
                <a:highlight>
                  <a:srgbClr val="000080"/>
                </a:highlight>
              </a:rPr>
              <a:t>ὅλος – «</a:t>
            </a:r>
            <a:r>
              <a:rPr lang="uk-UA" sz="3200" b="1" dirty="0">
                <a:solidFill>
                  <a:srgbClr val="FFFF00"/>
                </a:solidFill>
                <a:highlight>
                  <a:srgbClr val="000080"/>
                </a:highlight>
              </a:rPr>
              <a:t>цілий») і означає – згідний із цілим. </a:t>
            </a:r>
            <a:r>
              <a:rPr lang="uk-UA" sz="3200" b="1">
                <a:solidFill>
                  <a:srgbClr val="FFFF00"/>
                </a:solidFill>
                <a:highlight>
                  <a:srgbClr val="000080"/>
                </a:highlight>
              </a:rPr>
              <a:t>Католицький – це загальний, всеосяжний, соборний. </a:t>
            </a:r>
            <a:endParaRPr lang="uk-UA" sz="3200" b="1" dirty="0">
              <a:solidFill>
                <a:srgbClr val="FFFF00"/>
              </a:solidFill>
              <a:highlight>
                <a:srgbClr val="000080"/>
              </a:highlight>
            </a:endParaRPr>
          </a:p>
        </p:txBody>
      </p:sp>
    </p:spTree>
    <p:extLst>
      <p:ext uri="{BB962C8B-B14F-4D97-AF65-F5344CB8AC3E}">
        <p14:creationId xmlns:p14="http://schemas.microsoft.com/office/powerpoint/2010/main" val="1735179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algn="just"/>
            <a:r>
              <a:rPr lang="uk-UA" sz="2600" b="1" dirty="0">
                <a:solidFill>
                  <a:srgbClr val="FFFF00"/>
                </a:solidFill>
                <a:highlight>
                  <a:srgbClr val="800000"/>
                </a:highlight>
              </a:rPr>
              <a:t>Крім того, що Церкві ще належало християнізувати ці войовничі племена переможців-язичників, перед нею постали щонайменше </a:t>
            </a:r>
            <a:r>
              <a:rPr lang="uk-UA" sz="2600" b="1" dirty="0">
                <a:solidFill>
                  <a:srgbClr val="FFFF00"/>
                </a:solidFill>
                <a:highlight>
                  <a:srgbClr val="000080"/>
                </a:highlight>
              </a:rPr>
              <a:t>дві важкорозв’язні проблеми</a:t>
            </a:r>
            <a:r>
              <a:rPr lang="uk-UA" sz="2600" b="1" dirty="0">
                <a:solidFill>
                  <a:srgbClr val="FFFF00"/>
                </a:solidFill>
                <a:highlight>
                  <a:srgbClr val="800000"/>
                </a:highlight>
              </a:rPr>
              <a:t>, пов’язані з ієрархічністю будови нової цивілізації, що почала формуватися. </a:t>
            </a:r>
          </a:p>
          <a:p>
            <a:pPr algn="just"/>
            <a:r>
              <a:rPr lang="uk-UA" sz="2600" b="1" dirty="0">
                <a:solidFill>
                  <a:srgbClr val="FFFF00"/>
                </a:solidFill>
                <a:highlight>
                  <a:srgbClr val="000080"/>
                </a:highlight>
              </a:rPr>
              <a:t>Перша</a:t>
            </a:r>
            <a:r>
              <a:rPr lang="uk-UA" sz="2600" b="1" dirty="0">
                <a:solidFill>
                  <a:srgbClr val="FFFF00"/>
                </a:solidFill>
                <a:highlight>
                  <a:srgbClr val="800000"/>
                </a:highlight>
              </a:rPr>
              <a:t> з них стосувалася конкуренції між Папою Римським і Патріархом Константинопольським за намісництво Христа в єдиній Церкві Христовій. Її ускладнював чинник верховенства над Патріархом з боку імператора, що міг претендувати й на світську владну гегемонію в західній  частині Європи. </a:t>
            </a:r>
          </a:p>
          <a:p>
            <a:pPr algn="just"/>
            <a:r>
              <a:rPr lang="uk-UA" sz="2600" b="1" dirty="0">
                <a:solidFill>
                  <a:srgbClr val="FFFF00"/>
                </a:solidFill>
                <a:highlight>
                  <a:srgbClr val="000080"/>
                </a:highlight>
              </a:rPr>
              <a:t>Друга</a:t>
            </a:r>
            <a:r>
              <a:rPr lang="uk-UA" sz="2600" b="1" dirty="0">
                <a:solidFill>
                  <a:srgbClr val="FFFF00"/>
                </a:solidFill>
                <a:highlight>
                  <a:srgbClr val="800000"/>
                </a:highlight>
              </a:rPr>
              <a:t> торкалася вже вищості церковної чи світської влади в країнах Заходу: наявність багатьох світських центрів влади та лише одного релігійного унеможливлювали їх єднання за зразком візантійської «симфонії», а з верховенством влади Папи рідко який правитель міг погодитись.</a:t>
            </a:r>
          </a:p>
        </p:txBody>
      </p:sp>
    </p:spTree>
    <p:extLst>
      <p:ext uri="{BB962C8B-B14F-4D97-AF65-F5344CB8AC3E}">
        <p14:creationId xmlns:p14="http://schemas.microsoft.com/office/powerpoint/2010/main" val="4261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algn="just"/>
            <a:r>
              <a:rPr lang="uk-UA" sz="3200" b="1" dirty="0">
                <a:solidFill>
                  <a:srgbClr val="FFFF00"/>
                </a:solidFill>
                <a:highlight>
                  <a:srgbClr val="000080"/>
                </a:highlight>
              </a:rPr>
              <a:t>В </a:t>
            </a:r>
            <a:r>
              <a:rPr lang="en-US" sz="3200" b="1" dirty="0">
                <a:solidFill>
                  <a:srgbClr val="FFFF00"/>
                </a:solidFill>
                <a:highlight>
                  <a:srgbClr val="000080"/>
                </a:highlight>
              </a:rPr>
              <a:t>VI </a:t>
            </a:r>
            <a:r>
              <a:rPr lang="uk-UA" sz="3200" b="1" dirty="0">
                <a:solidFill>
                  <a:srgbClr val="FFFF00"/>
                </a:solidFill>
                <a:highlight>
                  <a:srgbClr val="000080"/>
                </a:highlight>
              </a:rPr>
              <a:t>ст. розпочинається масштабна військова експансія Східної Римської імперії проти молодих «варварських» королівств Заходу. Під натиском військ імператора </a:t>
            </a:r>
            <a:r>
              <a:rPr lang="uk-UA" sz="3200" b="1" dirty="0" err="1">
                <a:solidFill>
                  <a:srgbClr val="FFFF00"/>
                </a:solidFill>
                <a:highlight>
                  <a:srgbClr val="000080"/>
                </a:highlight>
              </a:rPr>
              <a:t>Юстініана</a:t>
            </a:r>
            <a:r>
              <a:rPr lang="uk-UA" sz="3200" b="1" dirty="0">
                <a:solidFill>
                  <a:srgbClr val="FFFF00"/>
                </a:solidFill>
                <a:highlight>
                  <a:srgbClr val="000080"/>
                </a:highlight>
              </a:rPr>
              <a:t> </a:t>
            </a:r>
            <a:r>
              <a:rPr lang="en-US" sz="3200" b="1" dirty="0">
                <a:solidFill>
                  <a:srgbClr val="FFFF00"/>
                </a:solidFill>
                <a:highlight>
                  <a:srgbClr val="000080"/>
                </a:highlight>
              </a:rPr>
              <a:t>I (527-565) </a:t>
            </a:r>
            <a:r>
              <a:rPr lang="uk-UA" sz="3200" b="1" dirty="0">
                <a:solidFill>
                  <a:srgbClr val="FFFF00"/>
                </a:solidFill>
                <a:highlight>
                  <a:srgbClr val="000080"/>
                </a:highlight>
              </a:rPr>
              <a:t>пало у </a:t>
            </a:r>
            <a:r>
              <a:rPr lang="uk-UA" sz="3200" b="1" dirty="0">
                <a:solidFill>
                  <a:srgbClr val="FFFF00"/>
                </a:solidFill>
                <a:highlight>
                  <a:srgbClr val="FF0000"/>
                </a:highlight>
              </a:rPr>
              <a:t>534 р.</a:t>
            </a:r>
            <a:r>
              <a:rPr lang="uk-UA" sz="3200" b="1" dirty="0">
                <a:solidFill>
                  <a:srgbClr val="FFFF00"/>
                </a:solidFill>
                <a:highlight>
                  <a:srgbClr val="000080"/>
                </a:highlight>
              </a:rPr>
              <a:t> </a:t>
            </a:r>
            <a:r>
              <a:rPr lang="uk-UA" sz="3200" b="1" dirty="0" err="1">
                <a:solidFill>
                  <a:srgbClr val="FFFF00"/>
                </a:solidFill>
                <a:highlight>
                  <a:srgbClr val="000080"/>
                </a:highlight>
              </a:rPr>
              <a:t>Вестготське</a:t>
            </a:r>
            <a:r>
              <a:rPr lang="uk-UA" sz="3200" b="1" dirty="0">
                <a:solidFill>
                  <a:srgbClr val="FFFF00"/>
                </a:solidFill>
                <a:highlight>
                  <a:srgbClr val="000080"/>
                </a:highlight>
              </a:rPr>
              <a:t> королівство. В тому є році візантійські війська висадились в Італії. Війна тривала 20 років і у </a:t>
            </a:r>
            <a:r>
              <a:rPr lang="uk-UA" sz="3200" b="1" dirty="0">
                <a:solidFill>
                  <a:srgbClr val="FFFF00"/>
                </a:solidFill>
                <a:highlight>
                  <a:srgbClr val="FF0000"/>
                </a:highlight>
              </a:rPr>
              <a:t>554 р.</a:t>
            </a:r>
            <a:r>
              <a:rPr lang="uk-UA" sz="3200" b="1" dirty="0">
                <a:solidFill>
                  <a:srgbClr val="FFFF00"/>
                </a:solidFill>
                <a:highlight>
                  <a:srgbClr val="000080"/>
                </a:highlight>
              </a:rPr>
              <a:t> закінчилась перемогою Візантії. </a:t>
            </a:r>
            <a:r>
              <a:rPr lang="uk-UA" sz="3200" b="1" dirty="0">
                <a:solidFill>
                  <a:srgbClr val="FFFF00"/>
                </a:solidFill>
                <a:highlight>
                  <a:srgbClr val="800000"/>
                </a:highlight>
              </a:rPr>
              <a:t>Італія стала візантійською провінцією</a:t>
            </a:r>
            <a:r>
              <a:rPr lang="uk-UA" sz="3200" b="1" dirty="0">
                <a:solidFill>
                  <a:srgbClr val="FFFF00"/>
                </a:solidFill>
                <a:highlight>
                  <a:srgbClr val="000080"/>
                </a:highlight>
              </a:rPr>
              <a:t>. Однак, вже у 568 р. </a:t>
            </a:r>
            <a:r>
              <a:rPr lang="uk-UA" sz="3200" b="1" dirty="0" err="1">
                <a:solidFill>
                  <a:srgbClr val="FFFF00"/>
                </a:solidFill>
                <a:highlight>
                  <a:srgbClr val="000080"/>
                </a:highlight>
              </a:rPr>
              <a:t>лангобарди</a:t>
            </a:r>
            <a:r>
              <a:rPr lang="uk-UA" sz="3200" b="1" dirty="0">
                <a:solidFill>
                  <a:srgbClr val="FFFF00"/>
                </a:solidFill>
                <a:highlight>
                  <a:srgbClr val="000080"/>
                </a:highlight>
              </a:rPr>
              <a:t>, що проживали на лівобережжі Лаби, зайняли колишню територію остготів – </a:t>
            </a:r>
            <a:r>
              <a:rPr lang="uk-UA" sz="3200" b="1" dirty="0" err="1">
                <a:solidFill>
                  <a:srgbClr val="FFFF00"/>
                </a:solidFill>
                <a:highlight>
                  <a:srgbClr val="000080"/>
                </a:highlight>
              </a:rPr>
              <a:t>Паннонію</a:t>
            </a:r>
            <a:r>
              <a:rPr lang="uk-UA" sz="3200" b="1" dirty="0">
                <a:solidFill>
                  <a:srgbClr val="FFFF00"/>
                </a:solidFill>
                <a:highlight>
                  <a:srgbClr val="000080"/>
                </a:highlight>
              </a:rPr>
              <a:t>. На чолі </a:t>
            </a:r>
            <a:r>
              <a:rPr lang="uk-UA" sz="3200" b="1" dirty="0" err="1">
                <a:solidFill>
                  <a:srgbClr val="FFFF00"/>
                </a:solidFill>
                <a:highlight>
                  <a:srgbClr val="000080"/>
                </a:highlight>
              </a:rPr>
              <a:t>конунга</a:t>
            </a:r>
            <a:r>
              <a:rPr lang="uk-UA" sz="3200" b="1" dirty="0">
                <a:solidFill>
                  <a:srgbClr val="FFFF00"/>
                </a:solidFill>
                <a:highlight>
                  <a:srgbClr val="000080"/>
                </a:highlight>
              </a:rPr>
              <a:t> </a:t>
            </a:r>
            <a:r>
              <a:rPr lang="uk-UA" sz="3200" b="1" dirty="0" err="1">
                <a:solidFill>
                  <a:srgbClr val="FFFF00"/>
                </a:solidFill>
                <a:highlight>
                  <a:srgbClr val="000080"/>
                </a:highlight>
              </a:rPr>
              <a:t>Альбоіна</a:t>
            </a:r>
            <a:r>
              <a:rPr lang="uk-UA" sz="3200" b="1" dirty="0">
                <a:solidFill>
                  <a:srgbClr val="FFFF00"/>
                </a:solidFill>
                <a:highlight>
                  <a:srgbClr val="000080"/>
                </a:highlight>
              </a:rPr>
              <a:t> </a:t>
            </a:r>
            <a:r>
              <a:rPr lang="uk-UA" sz="3200" b="1" dirty="0" err="1">
                <a:solidFill>
                  <a:srgbClr val="FFFF00"/>
                </a:solidFill>
                <a:highlight>
                  <a:srgbClr val="000080"/>
                </a:highlight>
              </a:rPr>
              <a:t>лангобарди</a:t>
            </a:r>
            <a:r>
              <a:rPr lang="uk-UA" sz="3200" b="1" dirty="0">
                <a:solidFill>
                  <a:srgbClr val="FFFF00"/>
                </a:solidFill>
                <a:highlight>
                  <a:srgbClr val="000080"/>
                </a:highlight>
              </a:rPr>
              <a:t> досить швидко оволоділи Північною Італією. </a:t>
            </a:r>
          </a:p>
        </p:txBody>
      </p:sp>
    </p:spTree>
    <p:extLst>
      <p:ext uri="{BB962C8B-B14F-4D97-AF65-F5344CB8AC3E}">
        <p14:creationId xmlns:p14="http://schemas.microsoft.com/office/powerpoint/2010/main" val="3441412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algn="just"/>
            <a:r>
              <a:rPr lang="uk-UA" sz="2900" b="1" dirty="0">
                <a:solidFill>
                  <a:srgbClr val="FFFF00"/>
                </a:solidFill>
                <a:highlight>
                  <a:srgbClr val="008080"/>
                </a:highlight>
              </a:rPr>
              <a:t>Столицею нового королівства стало місто </a:t>
            </a:r>
            <a:r>
              <a:rPr lang="uk-UA" sz="2900" b="1" dirty="0" err="1">
                <a:solidFill>
                  <a:srgbClr val="FFFF00"/>
                </a:solidFill>
                <a:highlight>
                  <a:srgbClr val="008080"/>
                </a:highlight>
              </a:rPr>
              <a:t>Равенна</a:t>
            </a:r>
            <a:r>
              <a:rPr lang="uk-UA" sz="2900" b="1" dirty="0">
                <a:solidFill>
                  <a:srgbClr val="FFFF00"/>
                </a:solidFill>
                <a:highlight>
                  <a:srgbClr val="008080"/>
                </a:highlight>
              </a:rPr>
              <a:t>. </a:t>
            </a:r>
            <a:r>
              <a:rPr lang="uk-UA" sz="2900" b="1" dirty="0">
                <a:solidFill>
                  <a:srgbClr val="FFFF00"/>
                </a:solidFill>
                <a:highlight>
                  <a:srgbClr val="000080"/>
                </a:highlight>
              </a:rPr>
              <a:t>Візантія номінально зберігала права на Рим (Римський дукат), де фактично влада знаходилась в руках </a:t>
            </a:r>
            <a:r>
              <a:rPr lang="uk-UA" sz="2900" b="1" dirty="0" err="1">
                <a:solidFill>
                  <a:srgbClr val="FFFF00"/>
                </a:solidFill>
                <a:highlight>
                  <a:srgbClr val="000080"/>
                </a:highlight>
              </a:rPr>
              <a:t>епископів</a:t>
            </a:r>
            <a:r>
              <a:rPr lang="uk-UA" sz="2900" b="1" dirty="0">
                <a:solidFill>
                  <a:srgbClr val="FFFF00"/>
                </a:solidFill>
                <a:highlight>
                  <a:srgbClr val="000080"/>
                </a:highlight>
              </a:rPr>
              <a:t> Рима, які ще з </a:t>
            </a:r>
            <a:r>
              <a:rPr lang="en-US" sz="2900" b="1" dirty="0">
                <a:solidFill>
                  <a:srgbClr val="FFFF00"/>
                </a:solidFill>
                <a:highlight>
                  <a:srgbClr val="000080"/>
                </a:highlight>
              </a:rPr>
              <a:t>IV </a:t>
            </a:r>
            <a:r>
              <a:rPr lang="uk-UA" sz="2900" b="1" dirty="0">
                <a:solidFill>
                  <a:srgbClr val="FFFF00"/>
                </a:solidFill>
                <a:highlight>
                  <a:srgbClr val="000080"/>
                </a:highlight>
              </a:rPr>
              <a:t>ст. іменувалися папами</a:t>
            </a:r>
            <a:r>
              <a:rPr lang="uk-UA" sz="2900" b="1" dirty="0">
                <a:solidFill>
                  <a:srgbClr val="FFFF00"/>
                </a:solidFill>
                <a:highlight>
                  <a:srgbClr val="008080"/>
                </a:highlight>
              </a:rPr>
              <a:t>. </a:t>
            </a:r>
          </a:p>
          <a:p>
            <a:pPr algn="just"/>
            <a:r>
              <a:rPr lang="uk-UA" sz="2900" b="1" dirty="0">
                <a:solidFill>
                  <a:srgbClr val="FFFF00"/>
                </a:solidFill>
                <a:highlight>
                  <a:srgbClr val="008080"/>
                </a:highlight>
              </a:rPr>
              <a:t>В </a:t>
            </a:r>
            <a:r>
              <a:rPr lang="uk-UA" sz="2900" b="1" dirty="0">
                <a:solidFill>
                  <a:srgbClr val="FFFF00"/>
                </a:solidFill>
                <a:highlight>
                  <a:srgbClr val="FF0000"/>
                </a:highlight>
              </a:rPr>
              <a:t>754 р</a:t>
            </a:r>
            <a:r>
              <a:rPr lang="uk-UA" sz="2900" b="1" dirty="0">
                <a:solidFill>
                  <a:srgbClr val="FFFF00"/>
                </a:solidFill>
                <a:highlight>
                  <a:srgbClr val="008080"/>
                </a:highlight>
              </a:rPr>
              <a:t>. франкський король </a:t>
            </a:r>
            <a:r>
              <a:rPr lang="uk-UA" sz="2900" b="1" dirty="0" err="1">
                <a:solidFill>
                  <a:srgbClr val="FFFF00"/>
                </a:solidFill>
                <a:highlight>
                  <a:srgbClr val="008080"/>
                </a:highlight>
              </a:rPr>
              <a:t>Піпін</a:t>
            </a:r>
            <a:r>
              <a:rPr lang="uk-UA" sz="2900" b="1" dirty="0">
                <a:solidFill>
                  <a:srgbClr val="FFFF00"/>
                </a:solidFill>
                <a:highlight>
                  <a:srgbClr val="008080"/>
                </a:highlight>
              </a:rPr>
              <a:t> </a:t>
            </a:r>
            <a:r>
              <a:rPr lang="en-US" sz="2900" b="1" dirty="0">
                <a:solidFill>
                  <a:srgbClr val="FFFF00"/>
                </a:solidFill>
                <a:highlight>
                  <a:srgbClr val="008080"/>
                </a:highlight>
              </a:rPr>
              <a:t>III</a:t>
            </a:r>
            <a:r>
              <a:rPr lang="uk-UA" sz="2900" b="1" dirty="0">
                <a:solidFill>
                  <a:srgbClr val="FFFF00"/>
                </a:solidFill>
                <a:highlight>
                  <a:srgbClr val="008080"/>
                </a:highlight>
              </a:rPr>
              <a:t> Короткий (751—768) здійснив військову експедицію проти </a:t>
            </a:r>
            <a:r>
              <a:rPr lang="uk-UA" sz="2900" b="1" dirty="0" err="1">
                <a:solidFill>
                  <a:srgbClr val="FFFF00"/>
                </a:solidFill>
                <a:highlight>
                  <a:srgbClr val="008080"/>
                </a:highlight>
              </a:rPr>
              <a:t>лангобардів</a:t>
            </a:r>
            <a:r>
              <a:rPr lang="uk-UA" sz="2900" b="1" dirty="0">
                <a:solidFill>
                  <a:srgbClr val="FFFF00"/>
                </a:solidFill>
                <a:highlight>
                  <a:srgbClr val="008080"/>
                </a:highlight>
              </a:rPr>
              <a:t>, примусив їх віддати папі захоплені ними міста і області, в тому числі область </a:t>
            </a:r>
            <a:r>
              <a:rPr lang="uk-UA" sz="2900" b="1" dirty="0" err="1">
                <a:solidFill>
                  <a:srgbClr val="FFFF00"/>
                </a:solidFill>
                <a:highlight>
                  <a:srgbClr val="008080"/>
                </a:highlight>
              </a:rPr>
              <a:t>Равенни</a:t>
            </a:r>
            <a:r>
              <a:rPr lang="uk-UA" sz="2900" b="1" dirty="0">
                <a:solidFill>
                  <a:srgbClr val="FFFF00"/>
                </a:solidFill>
                <a:highlight>
                  <a:srgbClr val="008080"/>
                </a:highlight>
              </a:rPr>
              <a:t>. Цей дар </a:t>
            </a:r>
            <a:r>
              <a:rPr lang="uk-UA" sz="2900" b="1" dirty="0" err="1">
                <a:solidFill>
                  <a:srgbClr val="FFFF00"/>
                </a:solidFill>
                <a:highlight>
                  <a:srgbClr val="008080"/>
                </a:highlight>
              </a:rPr>
              <a:t>Піпіна</a:t>
            </a:r>
            <a:r>
              <a:rPr lang="uk-UA" sz="2900" b="1" dirty="0">
                <a:solidFill>
                  <a:srgbClr val="FFFF00"/>
                </a:solidFill>
                <a:highlight>
                  <a:srgbClr val="008080"/>
                </a:highlight>
              </a:rPr>
              <a:t> сформував </a:t>
            </a:r>
            <a:r>
              <a:rPr lang="uk-UA" sz="2900" b="1" dirty="0">
                <a:solidFill>
                  <a:srgbClr val="FFFF00"/>
                </a:solidFill>
                <a:highlight>
                  <a:srgbClr val="FF0000"/>
                </a:highlight>
              </a:rPr>
              <a:t>Папську державу</a:t>
            </a:r>
            <a:r>
              <a:rPr lang="uk-UA" sz="2900" b="1" dirty="0">
                <a:solidFill>
                  <a:srgbClr val="FFFF00"/>
                </a:solidFill>
                <a:highlight>
                  <a:srgbClr val="008080"/>
                </a:highlight>
              </a:rPr>
              <a:t>, а володар церкви перетворився одночасно на світського правителя. Утворився консолідований владно-релігійний центр (</a:t>
            </a:r>
            <a:r>
              <a:rPr lang="uk-UA" sz="2900" b="1" dirty="0">
                <a:solidFill>
                  <a:srgbClr val="FFFF00"/>
                </a:solidFill>
                <a:highlight>
                  <a:srgbClr val="800000"/>
                </a:highlight>
              </a:rPr>
              <a:t>римо-</a:t>
            </a:r>
            <a:r>
              <a:rPr lang="uk-UA" sz="2900" b="1" dirty="0" err="1">
                <a:solidFill>
                  <a:srgbClr val="FFFF00"/>
                </a:solidFill>
                <a:highlight>
                  <a:srgbClr val="800000"/>
                </a:highlight>
              </a:rPr>
              <a:t>раввенський</a:t>
            </a:r>
            <a:r>
              <a:rPr lang="uk-UA" sz="2900" b="1" dirty="0">
                <a:solidFill>
                  <a:srgbClr val="FFFF00"/>
                </a:solidFill>
                <a:highlight>
                  <a:srgbClr val="800000"/>
                </a:highlight>
              </a:rPr>
              <a:t> регіон</a:t>
            </a:r>
            <a:r>
              <a:rPr lang="uk-UA" sz="2900" b="1" dirty="0">
                <a:solidFill>
                  <a:srgbClr val="FFFF00"/>
                </a:solidFill>
                <a:highlight>
                  <a:srgbClr val="008080"/>
                </a:highlight>
              </a:rPr>
              <a:t>) в Західній цивілізації.</a:t>
            </a:r>
          </a:p>
        </p:txBody>
      </p:sp>
    </p:spTree>
    <p:extLst>
      <p:ext uri="{BB962C8B-B14F-4D97-AF65-F5344CB8AC3E}">
        <p14:creationId xmlns:p14="http://schemas.microsoft.com/office/powerpoint/2010/main" val="161698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69818"/>
            <a:ext cx="12127345" cy="5888182"/>
          </a:xfrm>
        </p:spPr>
        <p:txBody>
          <a:bodyPr>
            <a:normAutofit/>
          </a:bodyPr>
          <a:lstStyle/>
          <a:p>
            <a:pPr marL="0" indent="0" algn="just">
              <a:buNone/>
            </a:pPr>
            <a:r>
              <a:rPr lang="uk-UA" sz="2600" b="1" dirty="0">
                <a:solidFill>
                  <a:srgbClr val="FFFF00"/>
                </a:solidFill>
                <a:highlight>
                  <a:srgbClr val="008080"/>
                </a:highlight>
              </a:rPr>
              <a:t>Але від середини III ст. (пізня Римська імперія 284—476 рр.) права громадянства поширювалися вже на всіх мешканців імперії. Сформувалося поняття природного права («</a:t>
            </a:r>
            <a:r>
              <a:rPr lang="uk-UA" sz="2600" b="1" dirty="0" err="1">
                <a:solidFill>
                  <a:srgbClr val="FFFF00"/>
                </a:solidFill>
                <a:highlight>
                  <a:srgbClr val="008080"/>
                </a:highlight>
              </a:rPr>
              <a:t>ius</a:t>
            </a:r>
            <a:r>
              <a:rPr lang="uk-UA" sz="2600" b="1" dirty="0">
                <a:solidFill>
                  <a:srgbClr val="FFFF00"/>
                </a:solidFill>
                <a:highlight>
                  <a:srgbClr val="008080"/>
                </a:highlight>
              </a:rPr>
              <a:t> </a:t>
            </a:r>
            <a:r>
              <a:rPr lang="uk-UA" sz="2600" b="1" dirty="0" err="1">
                <a:solidFill>
                  <a:srgbClr val="FFFF00"/>
                </a:solidFill>
                <a:highlight>
                  <a:srgbClr val="008080"/>
                </a:highlight>
              </a:rPr>
              <a:t>naturale</a:t>
            </a:r>
            <a:r>
              <a:rPr lang="uk-UA" sz="2600" b="1" dirty="0">
                <a:solidFill>
                  <a:srgbClr val="FFFF00"/>
                </a:solidFill>
                <a:highlight>
                  <a:srgbClr val="008080"/>
                </a:highlight>
              </a:rPr>
              <a:t>») всіх людей. Римляни впровадили нову концепцію громадянства, яке засновувалося тільки на лояльності, а не на кровно-родинних зв’язках: </a:t>
            </a:r>
            <a:r>
              <a:rPr lang="uk-UA" sz="2600" b="1" dirty="0">
                <a:solidFill>
                  <a:srgbClr val="FFC000"/>
                </a:solidFill>
                <a:highlight>
                  <a:srgbClr val="008080"/>
                </a:highlight>
              </a:rPr>
              <a:t>громадянином могла стати кожна вільна людина, яка проживала на території імперії, незалежно від свого етнічного походження, як довго вона виявляла </a:t>
            </a:r>
            <a:r>
              <a:rPr lang="uk-UA" sz="2600" b="1" dirty="0" err="1">
                <a:solidFill>
                  <a:srgbClr val="FFC000"/>
                </a:solidFill>
                <a:highlight>
                  <a:srgbClr val="008080"/>
                </a:highlight>
              </a:rPr>
              <a:t>вірнопідданість</a:t>
            </a:r>
            <a:r>
              <a:rPr lang="uk-UA" sz="2600" b="1" dirty="0">
                <a:solidFill>
                  <a:srgbClr val="FFC000"/>
                </a:solidFill>
                <a:highlight>
                  <a:srgbClr val="008080"/>
                </a:highlight>
              </a:rPr>
              <a:t> верховній владі. </a:t>
            </a:r>
          </a:p>
          <a:p>
            <a:pPr marL="0" indent="0" algn="just">
              <a:buNone/>
            </a:pPr>
            <a:r>
              <a:rPr lang="uk-UA" sz="2600" b="1" dirty="0">
                <a:solidFill>
                  <a:srgbClr val="FFFF00"/>
                </a:solidFill>
                <a:highlight>
                  <a:srgbClr val="008080"/>
                </a:highlight>
              </a:rPr>
              <a:t>Це римське право (право території, «</a:t>
            </a:r>
            <a:r>
              <a:rPr lang="uk-UA" sz="2600" b="1" dirty="0" err="1">
                <a:solidFill>
                  <a:srgbClr val="FFFF00"/>
                </a:solidFill>
                <a:highlight>
                  <a:srgbClr val="008080"/>
                </a:highlight>
              </a:rPr>
              <a:t>ius</a:t>
            </a:r>
            <a:r>
              <a:rPr lang="uk-UA" sz="2600" b="1" dirty="0">
                <a:solidFill>
                  <a:srgbClr val="FFFF00"/>
                </a:solidFill>
                <a:highlight>
                  <a:srgbClr val="008080"/>
                </a:highlight>
              </a:rPr>
              <a:t> </a:t>
            </a:r>
            <a:r>
              <a:rPr lang="uk-UA" sz="2600" b="1" dirty="0" err="1">
                <a:solidFill>
                  <a:srgbClr val="FFFF00"/>
                </a:solidFill>
                <a:highlight>
                  <a:srgbClr val="008080"/>
                </a:highlight>
              </a:rPr>
              <a:t>solis</a:t>
            </a:r>
            <a:r>
              <a:rPr lang="uk-UA" sz="2600" b="1" dirty="0">
                <a:solidFill>
                  <a:srgbClr val="FFFF00"/>
                </a:solidFill>
                <a:highlight>
                  <a:srgbClr val="008080"/>
                </a:highlight>
              </a:rPr>
              <a:t>») докорінно відрізнялося від грецького (права крові, «</a:t>
            </a:r>
            <a:r>
              <a:rPr lang="uk-UA" sz="2600" b="1" dirty="0" err="1">
                <a:solidFill>
                  <a:srgbClr val="FFFF00"/>
                </a:solidFill>
                <a:highlight>
                  <a:srgbClr val="008080"/>
                </a:highlight>
              </a:rPr>
              <a:t>ius</a:t>
            </a:r>
            <a:r>
              <a:rPr lang="uk-UA" sz="2600" b="1" dirty="0">
                <a:solidFill>
                  <a:srgbClr val="FFFF00"/>
                </a:solidFill>
                <a:highlight>
                  <a:srgbClr val="008080"/>
                </a:highlight>
              </a:rPr>
              <a:t> </a:t>
            </a:r>
            <a:r>
              <a:rPr lang="uk-UA" sz="2600" b="1" dirty="0" err="1">
                <a:solidFill>
                  <a:srgbClr val="FFFF00"/>
                </a:solidFill>
                <a:highlight>
                  <a:srgbClr val="008080"/>
                </a:highlight>
              </a:rPr>
              <a:t>sanguinis</a:t>
            </a:r>
            <a:r>
              <a:rPr lang="uk-UA" sz="2600" b="1" dirty="0">
                <a:solidFill>
                  <a:srgbClr val="FFFF00"/>
                </a:solidFill>
                <a:highlight>
                  <a:srgbClr val="008080"/>
                </a:highlight>
              </a:rPr>
              <a:t>») і послужило у пізніші часи підставою для формування правових систем модерних демократичних держав (за винятком англомовних націй, що виводять своє право зі звичаєвого права Англії).</a:t>
            </a:r>
          </a:p>
        </p:txBody>
      </p:sp>
    </p:spTree>
    <p:extLst>
      <p:ext uri="{BB962C8B-B14F-4D97-AF65-F5344CB8AC3E}">
        <p14:creationId xmlns:p14="http://schemas.microsoft.com/office/powerpoint/2010/main" val="2492395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7278252" y="1"/>
            <a:ext cx="4913747" cy="1985818"/>
          </a:xfrm>
        </p:spPr>
        <p:txBody>
          <a:bodyPr>
            <a:noAutofit/>
          </a:bodyPr>
          <a:lstStyle/>
          <a:p>
            <a:pPr algn="ctr"/>
            <a:r>
              <a:rPr lang="uk-UA" sz="20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000" b="1" dirty="0" err="1">
                <a:solidFill>
                  <a:srgbClr val="C00000"/>
                </a:solidFill>
                <a:highlight>
                  <a:srgbClr val="FFFF00"/>
                </a:highlight>
                <a:latin typeface="Bahnschrift SemiBold SemiConden" panose="020B0502040204020203" pitchFamily="34" charset="0"/>
              </a:rPr>
              <a:t>нео</a:t>
            </a:r>
            <a:r>
              <a:rPr lang="uk-UA" sz="20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000" b="1" dirty="0" err="1">
                <a:solidFill>
                  <a:srgbClr val="C00000"/>
                </a:solidFill>
                <a:highlight>
                  <a:srgbClr val="FFFF00"/>
                </a:highlight>
                <a:latin typeface="Bahnschrift SemiBold SemiConden" panose="020B0502040204020203" pitchFamily="34" charset="0"/>
              </a:rPr>
              <a:t>Зеолонки</a:t>
            </a:r>
            <a:endParaRPr lang="uk-UA" sz="20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7176654" y="2078182"/>
            <a:ext cx="5015346" cy="4779817"/>
          </a:xfrm>
        </p:spPr>
        <p:txBody>
          <a:bodyPr>
            <a:normAutofit fontScale="92500" lnSpcReduction="10000"/>
          </a:bodyPr>
          <a:lstStyle/>
          <a:p>
            <a:pPr marL="0" indent="0" algn="just">
              <a:buNone/>
            </a:pPr>
            <a:r>
              <a:rPr lang="uk-UA" b="1" dirty="0">
                <a:solidFill>
                  <a:srgbClr val="FFFF00"/>
                </a:solidFill>
                <a:highlight>
                  <a:srgbClr val="FF0000"/>
                </a:highlight>
              </a:rPr>
              <a:t>Поступово Церква на середньовічному Заході перетворилась фактично у </a:t>
            </a:r>
            <a:r>
              <a:rPr lang="uk-UA" b="1" dirty="0">
                <a:solidFill>
                  <a:srgbClr val="FFFF00"/>
                </a:solidFill>
                <a:highlight>
                  <a:srgbClr val="000080"/>
                </a:highlight>
              </a:rPr>
              <a:t>державу в державі</a:t>
            </a:r>
            <a:r>
              <a:rPr lang="uk-UA" b="1" dirty="0">
                <a:solidFill>
                  <a:srgbClr val="FFFF00"/>
                </a:solidFill>
                <a:highlight>
                  <a:srgbClr val="FF0000"/>
                </a:highlight>
              </a:rPr>
              <a:t>, отримувала дарунки й земельні володіння від імператорів і знаті. </a:t>
            </a:r>
          </a:p>
          <a:p>
            <a:pPr marL="0" indent="0" algn="just">
              <a:buNone/>
            </a:pPr>
            <a:r>
              <a:rPr lang="uk-UA" b="1" dirty="0">
                <a:solidFill>
                  <a:srgbClr val="FFFF00"/>
                </a:solidFill>
                <a:highlight>
                  <a:srgbClr val="FF0000"/>
                </a:highlight>
              </a:rPr>
              <a:t>Упродовж кількох століть майже третина усіх оброблюваних земель католицької Європи зосередилася в руках Церкви, яка поступово перетворилась у могутню установу, здатну скласти суттєву конкуренцію світським державам.</a:t>
            </a:r>
          </a:p>
        </p:txBody>
      </p:sp>
      <p:pic>
        <p:nvPicPr>
          <p:cNvPr id="5" name="Рисунок 4">
            <a:extLst>
              <a:ext uri="{FF2B5EF4-FFF2-40B4-BE49-F238E27FC236}">
                <a16:creationId xmlns:a16="http://schemas.microsoft.com/office/drawing/2014/main" id="{DF5F7DD5-53CE-2081-6319-38FDE62F4AE5}"/>
              </a:ext>
            </a:extLst>
          </p:cNvPr>
          <p:cNvPicPr>
            <a:picLocks noChangeAspect="1"/>
          </p:cNvPicPr>
          <p:nvPr/>
        </p:nvPicPr>
        <p:blipFill>
          <a:blip r:embed="rId2"/>
          <a:stretch>
            <a:fillRect/>
          </a:stretch>
        </p:blipFill>
        <p:spPr>
          <a:xfrm>
            <a:off x="67794" y="290946"/>
            <a:ext cx="7108859" cy="6276107"/>
          </a:xfrm>
          <a:prstGeom prst="rect">
            <a:avLst/>
          </a:prstGeom>
        </p:spPr>
      </p:pic>
    </p:spTree>
    <p:extLst>
      <p:ext uri="{BB962C8B-B14F-4D97-AF65-F5344CB8AC3E}">
        <p14:creationId xmlns:p14="http://schemas.microsoft.com/office/powerpoint/2010/main" val="1975889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066799"/>
            <a:ext cx="12192000" cy="5791200"/>
          </a:xfrm>
        </p:spPr>
        <p:txBody>
          <a:bodyPr>
            <a:normAutofit/>
          </a:bodyPr>
          <a:lstStyle/>
          <a:p>
            <a:pPr marL="0" indent="0" algn="just">
              <a:buNone/>
            </a:pPr>
            <a:r>
              <a:rPr lang="uk-UA" sz="2900" b="1" dirty="0">
                <a:solidFill>
                  <a:srgbClr val="FFFF00"/>
                </a:solidFill>
                <a:highlight>
                  <a:srgbClr val="000080"/>
                </a:highlight>
              </a:rPr>
              <a:t>Оскільки </a:t>
            </a:r>
            <a:r>
              <a:rPr lang="uk-UA" sz="2900" b="1" dirty="0" err="1">
                <a:solidFill>
                  <a:srgbClr val="FFFF00"/>
                </a:solidFill>
                <a:highlight>
                  <a:srgbClr val="000080"/>
                </a:highlight>
              </a:rPr>
              <a:t>Св</a:t>
            </a:r>
            <a:r>
              <a:rPr lang="uk-UA" sz="2900" b="1" dirty="0">
                <a:solidFill>
                  <a:srgbClr val="FFFF00"/>
                </a:solidFill>
                <a:highlight>
                  <a:srgbClr val="000080"/>
                </a:highlight>
              </a:rPr>
              <a:t>. Петро став першим Римським Папою, то робився висновок, що його особливу святість успадкували всі його наступники на папському престолі, а з їх святості випливали і їхня </a:t>
            </a:r>
            <a:r>
              <a:rPr lang="uk-UA" sz="2900" b="1" dirty="0">
                <a:solidFill>
                  <a:srgbClr val="FFFF00"/>
                </a:solidFill>
                <a:highlight>
                  <a:srgbClr val="FF0000"/>
                </a:highlight>
              </a:rPr>
              <a:t>першість у Християнській Церкві</a:t>
            </a:r>
            <a:r>
              <a:rPr lang="uk-UA" sz="2900" b="1" dirty="0">
                <a:solidFill>
                  <a:srgbClr val="FFFF00"/>
                </a:solidFill>
                <a:highlight>
                  <a:srgbClr val="000080"/>
                </a:highlight>
              </a:rPr>
              <a:t>, і їхня особлива відповідальність за християнізацію всього життя в земному граді, і їхнє право ініціювати чи й прямо вносити зміни у віровчення, обрядовість, канонічне право, Церковну організацію тощо. </a:t>
            </a:r>
          </a:p>
          <a:p>
            <a:pPr marL="0" indent="0" algn="just">
              <a:buNone/>
            </a:pPr>
            <a:r>
              <a:rPr lang="uk-UA" sz="2900" b="1" dirty="0">
                <a:solidFill>
                  <a:srgbClr val="FFFF00"/>
                </a:solidFill>
                <a:highlight>
                  <a:srgbClr val="000080"/>
                </a:highlight>
              </a:rPr>
              <a:t>Тож саме Папа поставав Намісником Христа на землі. </a:t>
            </a:r>
            <a:r>
              <a:rPr lang="uk-UA" sz="2900" b="1" dirty="0">
                <a:solidFill>
                  <a:srgbClr val="FFFF00"/>
                </a:solidFill>
                <a:highlight>
                  <a:srgbClr val="800000"/>
                </a:highlight>
              </a:rPr>
              <a:t>Гострота конкуренції з Патріархом Константинопольським за намісництво Христа в єдиній Церкві Христовій зникла у 1054 р., коли Церква остаточно розділилась на Католицьку й Православну.</a:t>
            </a:r>
          </a:p>
        </p:txBody>
      </p:sp>
    </p:spTree>
    <p:extLst>
      <p:ext uri="{BB962C8B-B14F-4D97-AF65-F5344CB8AC3E}">
        <p14:creationId xmlns:p14="http://schemas.microsoft.com/office/powerpoint/2010/main" val="3437210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047172"/>
            <a:ext cx="12192000" cy="2850572"/>
          </a:xfrm>
        </p:spPr>
        <p:txBody>
          <a:bodyPr>
            <a:normAutofit fontScale="92500"/>
          </a:bodyPr>
          <a:lstStyle/>
          <a:p>
            <a:pPr marL="0" indent="0" algn="just">
              <a:buNone/>
            </a:pPr>
            <a:r>
              <a:rPr lang="uk-UA" sz="2800" b="1" dirty="0">
                <a:solidFill>
                  <a:srgbClr val="FFFF00"/>
                </a:solidFill>
                <a:highlight>
                  <a:srgbClr val="800000"/>
                </a:highlight>
              </a:rPr>
              <a:t>Ще один видатний мислитель — Фома Аквінський (1225/6—1274) — жив у період пізнього середньовіччя і був найбільш впливовим богословом у Західній Європі тієї доби. </a:t>
            </a:r>
          </a:p>
          <a:p>
            <a:pPr marL="0" indent="0" algn="just">
              <a:buNone/>
            </a:pPr>
            <a:r>
              <a:rPr lang="uk-UA" sz="2800" b="1" dirty="0">
                <a:solidFill>
                  <a:srgbClr val="FFFF00"/>
                </a:solidFill>
                <a:highlight>
                  <a:srgbClr val="800000"/>
                </a:highlight>
              </a:rPr>
              <a:t>У 1323 р. він був зарахований до лику святих римо-католицької церкви, а вчення Фоми Аквінського було визнано згодом офіційною ідеологією католицизму.</a:t>
            </a:r>
          </a:p>
        </p:txBody>
      </p:sp>
      <p:pic>
        <p:nvPicPr>
          <p:cNvPr id="4" name="Рисунок 3">
            <a:extLst>
              <a:ext uri="{FF2B5EF4-FFF2-40B4-BE49-F238E27FC236}">
                <a16:creationId xmlns:a16="http://schemas.microsoft.com/office/drawing/2014/main" id="{57177C48-BE5A-3C67-3973-D6A657791336}"/>
              </a:ext>
            </a:extLst>
          </p:cNvPr>
          <p:cNvPicPr>
            <a:picLocks noChangeAspect="1"/>
          </p:cNvPicPr>
          <p:nvPr/>
        </p:nvPicPr>
        <p:blipFill>
          <a:blip r:embed="rId2"/>
          <a:stretch>
            <a:fillRect/>
          </a:stretch>
        </p:blipFill>
        <p:spPr>
          <a:xfrm>
            <a:off x="4144342" y="3781135"/>
            <a:ext cx="4244874" cy="2850572"/>
          </a:xfrm>
          <a:prstGeom prst="rect">
            <a:avLst/>
          </a:prstGeom>
        </p:spPr>
      </p:pic>
      <p:pic>
        <p:nvPicPr>
          <p:cNvPr id="5" name="Рисунок 4">
            <a:extLst>
              <a:ext uri="{FF2B5EF4-FFF2-40B4-BE49-F238E27FC236}">
                <a16:creationId xmlns:a16="http://schemas.microsoft.com/office/drawing/2014/main" id="{3317187B-0566-7A1F-B40C-FDEDA80198BB}"/>
              </a:ext>
            </a:extLst>
          </p:cNvPr>
          <p:cNvPicPr>
            <a:picLocks noChangeAspect="1"/>
          </p:cNvPicPr>
          <p:nvPr/>
        </p:nvPicPr>
        <p:blipFill>
          <a:blip r:embed="rId3"/>
          <a:stretch>
            <a:fillRect/>
          </a:stretch>
        </p:blipFill>
        <p:spPr>
          <a:xfrm>
            <a:off x="533402" y="3897744"/>
            <a:ext cx="2733963" cy="2733963"/>
          </a:xfrm>
          <a:prstGeom prst="rect">
            <a:avLst/>
          </a:prstGeom>
        </p:spPr>
      </p:pic>
      <p:pic>
        <p:nvPicPr>
          <p:cNvPr id="6" name="Рисунок 5">
            <a:extLst>
              <a:ext uri="{FF2B5EF4-FFF2-40B4-BE49-F238E27FC236}">
                <a16:creationId xmlns:a16="http://schemas.microsoft.com/office/drawing/2014/main" id="{DE977D5B-D572-B985-2424-225A50ABED8F}"/>
              </a:ext>
            </a:extLst>
          </p:cNvPr>
          <p:cNvPicPr>
            <a:picLocks noChangeAspect="1"/>
          </p:cNvPicPr>
          <p:nvPr/>
        </p:nvPicPr>
        <p:blipFill>
          <a:blip r:embed="rId4"/>
          <a:stretch>
            <a:fillRect/>
          </a:stretch>
        </p:blipFill>
        <p:spPr>
          <a:xfrm>
            <a:off x="9195018" y="3561269"/>
            <a:ext cx="2191180" cy="3290304"/>
          </a:xfrm>
          <a:prstGeom prst="rect">
            <a:avLst/>
          </a:prstGeom>
        </p:spPr>
      </p:pic>
    </p:spTree>
    <p:extLst>
      <p:ext uri="{BB962C8B-B14F-4D97-AF65-F5344CB8AC3E}">
        <p14:creationId xmlns:p14="http://schemas.microsoft.com/office/powerpoint/2010/main" val="46725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100" b="1" dirty="0">
                <a:solidFill>
                  <a:srgbClr val="FFFF00"/>
                </a:solidFill>
                <a:highlight>
                  <a:srgbClr val="800000"/>
                </a:highlight>
              </a:rPr>
              <a:t>Погляди Фоми Аквінського на суспільство сформувалися під впливом Аристотеля. Як і грецький філософ, Фома говорив про </a:t>
            </a:r>
            <a:r>
              <a:rPr lang="uk-UA" sz="3100" b="1" dirty="0">
                <a:solidFill>
                  <a:srgbClr val="FFFF00"/>
                </a:solidFill>
                <a:highlight>
                  <a:srgbClr val="000080"/>
                </a:highlight>
              </a:rPr>
              <a:t>необхідність ставити на перший план інтереси держави</a:t>
            </a:r>
            <a:r>
              <a:rPr lang="uk-UA" sz="3100" b="1" dirty="0">
                <a:solidFill>
                  <a:srgbClr val="FFFF00"/>
                </a:solidFill>
                <a:highlight>
                  <a:srgbClr val="800000"/>
                </a:highlight>
              </a:rPr>
              <a:t>. </a:t>
            </a:r>
          </a:p>
          <a:p>
            <a:pPr marL="0" indent="0" algn="just">
              <a:buNone/>
            </a:pPr>
            <a:r>
              <a:rPr lang="uk-UA" sz="3100" b="1" dirty="0">
                <a:solidFill>
                  <a:srgbClr val="FFFF00"/>
                </a:solidFill>
                <a:highlight>
                  <a:srgbClr val="800000"/>
                </a:highlight>
              </a:rPr>
              <a:t>Відповідно до християнської традиції, він розглядав соціально-політичні відносини як відображення небесного божественного порядку. Суспільство має складатися з різних верств: більшість людей мусять займатися фізичною працею, а меншість — розумовою, а також керувати суспільством. В інтересах суспільства кожна людина має безвідмовно виконувати свої обов’язки, бо їх установлено Богом.</a:t>
            </a:r>
          </a:p>
        </p:txBody>
      </p:sp>
    </p:spTree>
    <p:extLst>
      <p:ext uri="{BB962C8B-B14F-4D97-AF65-F5344CB8AC3E}">
        <p14:creationId xmlns:p14="http://schemas.microsoft.com/office/powerpoint/2010/main" val="111170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3200" b="1" dirty="0">
                <a:solidFill>
                  <a:srgbClr val="FFFF00"/>
                </a:solidFill>
                <a:highlight>
                  <a:srgbClr val="800000"/>
                </a:highlight>
              </a:rPr>
              <a:t>Фома Аквінський жив у епоху, коли католицька церква, яку очолював папа, мала величезну владу. Ураховуючи те, що в цей період розпочався процес створення національних держав, він у 1263 р. висловлював думку, що </a:t>
            </a:r>
            <a:r>
              <a:rPr lang="uk-UA" sz="3200" b="1" dirty="0">
                <a:solidFill>
                  <a:srgbClr val="FFFF00"/>
                </a:solidFill>
                <a:highlight>
                  <a:srgbClr val="000080"/>
                </a:highlight>
              </a:rPr>
              <a:t>держава є божественним установленням</a:t>
            </a:r>
            <a:r>
              <a:rPr lang="uk-UA" sz="3200" b="1" dirty="0">
                <a:solidFill>
                  <a:srgbClr val="FFFF00"/>
                </a:solidFill>
                <a:highlight>
                  <a:srgbClr val="800000"/>
                </a:highlight>
              </a:rPr>
              <a:t>. </a:t>
            </a:r>
            <a:r>
              <a:rPr lang="uk-UA" sz="3200" b="1" dirty="0">
                <a:solidFill>
                  <a:srgbClr val="FFFF00"/>
                </a:solidFill>
                <a:highlight>
                  <a:srgbClr val="008080"/>
                </a:highlight>
              </a:rPr>
              <a:t>А найліпшою найприроднішою формою світської влади він уважав монархію. </a:t>
            </a:r>
          </a:p>
          <a:p>
            <a:pPr marL="0" indent="0" algn="just">
              <a:buNone/>
            </a:pPr>
            <a:r>
              <a:rPr lang="uk-UA" sz="3200" b="1" dirty="0">
                <a:solidFill>
                  <a:srgbClr val="FFFF00"/>
                </a:solidFill>
                <a:highlight>
                  <a:srgbClr val="800000"/>
                </a:highlight>
              </a:rPr>
              <a:t>Проте, хоч влада і має божественну природу, Фома Аквінський допускав ситуацію, коли зловживання владою, надмірні утиски дають народу право на опір тирану і навіть на його насильницьке повалення.</a:t>
            </a:r>
          </a:p>
        </p:txBody>
      </p:sp>
    </p:spTree>
    <p:extLst>
      <p:ext uri="{BB962C8B-B14F-4D97-AF65-F5344CB8AC3E}">
        <p14:creationId xmlns:p14="http://schemas.microsoft.com/office/powerpoint/2010/main" val="1083556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200" b="1" dirty="0">
                <a:solidFill>
                  <a:srgbClr val="FFFF00"/>
                </a:solidFill>
                <a:highlight>
                  <a:srgbClr val="000080"/>
                </a:highlight>
              </a:rPr>
              <a:t>Свої наслідки мала й зовнішня експансія Західного світу. Католицька Церква була занепокоєна, з одного боку, пануванням арабів-мусульман на Піренейському півострові й у Палестині та їх наступом на Візантію, а з іншого –  постійними міжусобними війнами в самій Європі й періодичним ослабленням свого впливу на суспільно-політичні процеси. </a:t>
            </a:r>
          </a:p>
          <a:p>
            <a:pPr marL="0" indent="0" algn="just">
              <a:buNone/>
            </a:pPr>
            <a:r>
              <a:rPr lang="uk-UA" sz="3200" b="1" dirty="0">
                <a:solidFill>
                  <a:srgbClr val="FFFF00"/>
                </a:solidFill>
                <a:highlight>
                  <a:srgbClr val="000080"/>
                </a:highlight>
              </a:rPr>
              <a:t>В ХІ–ХІІІ ст. вона виступила ініціатором хрестових походів за «визволення Гроба Господнього» в Єрусалимі, які мали консолідувати європейське суспільство під проводом Церкви. </a:t>
            </a:r>
          </a:p>
        </p:txBody>
      </p:sp>
    </p:spTree>
    <p:extLst>
      <p:ext uri="{BB962C8B-B14F-4D97-AF65-F5344CB8AC3E}">
        <p14:creationId xmlns:p14="http://schemas.microsoft.com/office/powerpoint/2010/main" val="2661632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600" b="1" dirty="0">
                <a:solidFill>
                  <a:srgbClr val="FFFF00"/>
                </a:solidFill>
                <a:highlight>
                  <a:srgbClr val="000080"/>
                </a:highlight>
              </a:rPr>
              <a:t>Походи (їх було вісім) кінцевої мети не досягли, але їх результатом стало усвідомлення європейцями цінностей земного життя й діяльності, причому в контексті якраз «служіння Господу», а також безпосереднє знайомство західних європейців з іншими культурами – православною та мусульманською, що підштовхнуло процеси оцінки й переоцінки самої культури Заходу. </a:t>
            </a:r>
          </a:p>
          <a:p>
            <a:pPr marL="0" indent="0" algn="just">
              <a:buNone/>
            </a:pPr>
            <a:r>
              <a:rPr lang="uk-UA" sz="2600" b="1" dirty="0">
                <a:solidFill>
                  <a:srgbClr val="FFFF00"/>
                </a:solidFill>
                <a:highlight>
                  <a:srgbClr val="000080"/>
                </a:highlight>
              </a:rPr>
              <a:t>Крім того, за два століття налагодилась інтенсивна торгівля італійських міст-республік зі Сходом, а на Захід прийшло багато збережених творів античних авторів, в </a:t>
            </a:r>
            <a:r>
              <a:rPr lang="uk-UA" sz="2600" b="1" dirty="0" err="1">
                <a:solidFill>
                  <a:srgbClr val="FFFF00"/>
                </a:solidFill>
                <a:highlight>
                  <a:srgbClr val="000080"/>
                </a:highlight>
              </a:rPr>
              <a:t>т.ч</a:t>
            </a:r>
            <a:r>
              <a:rPr lang="uk-UA" sz="2600" b="1" dirty="0">
                <a:solidFill>
                  <a:srgbClr val="FFFF00"/>
                </a:solidFill>
                <a:highlight>
                  <a:srgbClr val="000080"/>
                </a:highlight>
              </a:rPr>
              <a:t>. завдяки перекладам арабською мовою. Все це дало життя визначальному в європейській історії культурно-історичному процесові, який отримав назву </a:t>
            </a:r>
            <a:r>
              <a:rPr lang="uk-UA" sz="2600" b="1" dirty="0">
                <a:solidFill>
                  <a:srgbClr val="FFFF00"/>
                </a:solidFill>
                <a:highlight>
                  <a:srgbClr val="800000"/>
                </a:highlight>
              </a:rPr>
              <a:t>Відродження</a:t>
            </a:r>
            <a:r>
              <a:rPr lang="uk-UA" sz="2600" b="1" dirty="0">
                <a:solidFill>
                  <a:srgbClr val="FFFF00"/>
                </a:solidFill>
                <a:highlight>
                  <a:srgbClr val="000080"/>
                </a:highlight>
              </a:rPr>
              <a:t>, себто відродження передусім античних гуманістичних традицій, поваги до людини та її шанування.</a:t>
            </a:r>
          </a:p>
        </p:txBody>
      </p:sp>
    </p:spTree>
    <p:extLst>
      <p:ext uri="{BB962C8B-B14F-4D97-AF65-F5344CB8AC3E}">
        <p14:creationId xmlns:p14="http://schemas.microsoft.com/office/powerpoint/2010/main" val="2102364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800" b="1" dirty="0">
                <a:solidFill>
                  <a:srgbClr val="FFFF00"/>
                </a:solidFill>
                <a:highlight>
                  <a:srgbClr val="008080"/>
                </a:highlight>
              </a:rPr>
              <a:t>Важливість дослідження середньовічних теорій об’єднання Європи зумовлена зростанням їх популярності в останні роки. Науковці намагаються дати певне визначення Європейському Союзу як своєрідному унікальному утворенню з тривалою передісторією й дещо примарним невизначеним майбутнім. </a:t>
            </a:r>
          </a:p>
          <a:p>
            <a:pPr marL="0" indent="0" algn="just">
              <a:buNone/>
            </a:pPr>
            <a:r>
              <a:rPr lang="uk-UA" sz="2800" b="1" dirty="0">
                <a:solidFill>
                  <a:srgbClr val="FFFF00"/>
                </a:solidFill>
                <a:highlight>
                  <a:srgbClr val="008080"/>
                </a:highlight>
              </a:rPr>
              <a:t>Наразі триває пошук найбільш всеосяжного, ємкого твердження, яке увібрали б у себе всі його аспекти, характерні риси, змістові складові й прагматичний потенціал. В ході цих пошуків виокремилась тенденція порівнювати сучасні процеси розширення ЄС з середньовічними інтеграційними процесами, а сам Союз порівнювати з типовими середньовічними імперіями.</a:t>
            </a:r>
          </a:p>
        </p:txBody>
      </p:sp>
    </p:spTree>
    <p:extLst>
      <p:ext uri="{BB962C8B-B14F-4D97-AF65-F5344CB8AC3E}">
        <p14:creationId xmlns:p14="http://schemas.microsoft.com/office/powerpoint/2010/main" val="1468653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100" b="1" dirty="0">
                <a:solidFill>
                  <a:srgbClr val="FFFF00"/>
                </a:solidFill>
                <a:highlight>
                  <a:srgbClr val="008080"/>
                </a:highlight>
              </a:rPr>
              <a:t>Теорія </a:t>
            </a:r>
            <a:r>
              <a:rPr lang="uk-UA" sz="3100" b="1" dirty="0" err="1">
                <a:solidFill>
                  <a:srgbClr val="FFFF00"/>
                </a:solidFill>
                <a:highlight>
                  <a:srgbClr val="008080"/>
                </a:highlight>
              </a:rPr>
              <a:t>нео</a:t>
            </a:r>
            <a:r>
              <a:rPr lang="uk-UA" sz="3100" b="1" dirty="0">
                <a:solidFill>
                  <a:srgbClr val="FFFF00"/>
                </a:solidFill>
                <a:highlight>
                  <a:srgbClr val="008080"/>
                </a:highlight>
              </a:rPr>
              <a:t>-середньовічного Європейського Союзу Я. </a:t>
            </a:r>
            <a:r>
              <a:rPr lang="uk-UA" sz="3100" b="1" dirty="0" err="1">
                <a:solidFill>
                  <a:srgbClr val="FFFF00"/>
                </a:solidFill>
                <a:highlight>
                  <a:srgbClr val="008080"/>
                </a:highlight>
              </a:rPr>
              <a:t>Зеолонки</a:t>
            </a:r>
            <a:r>
              <a:rPr lang="uk-UA" sz="3100" b="1" dirty="0">
                <a:solidFill>
                  <a:srgbClr val="FFFF00"/>
                </a:solidFill>
                <a:highlight>
                  <a:srgbClr val="008080"/>
                </a:highlight>
              </a:rPr>
              <a:t> пояснює особливості сучасної європейської економічної й політичної інтеграції а також європейської зовнішньої політики тим, що держави, які входять до Союзу, мають небагато спільного з тими державами, що виникли після </a:t>
            </a:r>
            <a:r>
              <a:rPr lang="uk-UA" sz="3100" b="1" dirty="0" err="1">
                <a:solidFill>
                  <a:srgbClr val="FFFF00"/>
                </a:solidFill>
                <a:highlight>
                  <a:srgbClr val="008080"/>
                </a:highlight>
              </a:rPr>
              <a:t>Вестфальського</a:t>
            </a:r>
            <a:r>
              <a:rPr lang="uk-UA" sz="3100" b="1" dirty="0">
                <a:solidFill>
                  <a:srgbClr val="FFFF00"/>
                </a:solidFill>
                <a:highlight>
                  <a:srgbClr val="008080"/>
                </a:highlight>
              </a:rPr>
              <a:t> договору 1648 р.</a:t>
            </a:r>
          </a:p>
          <a:p>
            <a:pPr marL="0" indent="0" algn="just">
              <a:buNone/>
            </a:pPr>
            <a:r>
              <a:rPr lang="uk-UA" sz="3100" b="1" dirty="0">
                <a:solidFill>
                  <a:srgbClr val="FFFF00"/>
                </a:solidFill>
                <a:highlight>
                  <a:srgbClr val="008080"/>
                </a:highlight>
              </a:rPr>
              <a:t>Розвитку ЄС у напрямку </a:t>
            </a:r>
            <a:r>
              <a:rPr lang="uk-UA" sz="3100" b="1" dirty="0" err="1">
                <a:solidFill>
                  <a:srgbClr val="FFFF00"/>
                </a:solidFill>
                <a:highlight>
                  <a:srgbClr val="008080"/>
                </a:highlight>
              </a:rPr>
              <a:t>нео</a:t>
            </a:r>
            <a:r>
              <a:rPr lang="uk-UA" sz="3100" b="1" dirty="0">
                <a:solidFill>
                  <a:srgbClr val="FFFF00"/>
                </a:solidFill>
                <a:highlight>
                  <a:srgbClr val="008080"/>
                </a:highlight>
              </a:rPr>
              <a:t>-середньовічної імперії сприяє зростання розмаїття, особливо після етапу розширення в 2004 р., який фактично остаточно унеможливив трансформацію ЄС у </a:t>
            </a:r>
            <a:r>
              <a:rPr lang="uk-UA" sz="3100" b="1" dirty="0" err="1">
                <a:solidFill>
                  <a:srgbClr val="FFFF00"/>
                </a:solidFill>
                <a:highlight>
                  <a:srgbClr val="008080"/>
                </a:highlight>
              </a:rPr>
              <a:t>Вестфальський</a:t>
            </a:r>
            <a:r>
              <a:rPr lang="uk-UA" sz="3100" b="1" dirty="0">
                <a:solidFill>
                  <a:srgbClr val="FFFF00"/>
                </a:solidFill>
                <a:highlight>
                  <a:srgbClr val="008080"/>
                </a:highlight>
              </a:rPr>
              <a:t> тип держави. </a:t>
            </a:r>
          </a:p>
        </p:txBody>
      </p:sp>
    </p:spTree>
    <p:extLst>
      <p:ext uri="{BB962C8B-B14F-4D97-AF65-F5344CB8AC3E}">
        <p14:creationId xmlns:p14="http://schemas.microsoft.com/office/powerpoint/2010/main" val="4147650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500" b="1" dirty="0" err="1">
                <a:solidFill>
                  <a:srgbClr val="FFFF00"/>
                </a:solidFill>
                <a:highlight>
                  <a:srgbClr val="008080"/>
                </a:highlight>
              </a:rPr>
              <a:t>Вестфальська</a:t>
            </a:r>
            <a:r>
              <a:rPr lang="uk-UA" sz="3500" b="1" dirty="0">
                <a:solidFill>
                  <a:srgbClr val="FFFF00"/>
                </a:solidFill>
                <a:highlight>
                  <a:srgbClr val="008080"/>
                </a:highlight>
              </a:rPr>
              <a:t> система – це концентрація влади, ієрархія, суверенітет і чітка гомогенна культурна ідентичність. Це фіксовані й жорсткі зовнішні кордони, схожість адміністративних, економічних та військових режимів, це військові обмеження і стримування. </a:t>
            </a:r>
          </a:p>
          <a:p>
            <a:pPr marL="0" indent="0" algn="just">
              <a:buNone/>
            </a:pPr>
            <a:r>
              <a:rPr lang="uk-UA" sz="3500" b="1" dirty="0" err="1">
                <a:solidFill>
                  <a:srgbClr val="FFFF00"/>
                </a:solidFill>
                <a:highlight>
                  <a:srgbClr val="008080"/>
                </a:highlight>
              </a:rPr>
              <a:t>Нео</a:t>
            </a:r>
            <a:r>
              <a:rPr lang="uk-UA" sz="3500" b="1" dirty="0">
                <a:solidFill>
                  <a:srgbClr val="FFFF00"/>
                </a:solidFill>
                <a:highlight>
                  <a:srgbClr val="008080"/>
                </a:highlight>
              </a:rPr>
              <a:t>-середньовічна модель пов’язана з перетином владних повноважень, розподіленим суверенітетом, різнорідними інституційними механізмами та множинними </a:t>
            </a:r>
            <a:r>
              <a:rPr lang="uk-UA" sz="3500" b="1" dirty="0" err="1">
                <a:solidFill>
                  <a:srgbClr val="FFFF00"/>
                </a:solidFill>
                <a:highlight>
                  <a:srgbClr val="008080"/>
                </a:highlight>
              </a:rPr>
              <a:t>ідентичностями</a:t>
            </a:r>
            <a:r>
              <a:rPr lang="uk-UA" sz="3500" b="1" dirty="0">
                <a:solidFill>
                  <a:srgbClr val="FFFF00"/>
                </a:solidFill>
                <a:highlight>
                  <a:srgbClr val="008080"/>
                </a:highlight>
              </a:rPr>
              <a:t>.</a:t>
            </a:r>
          </a:p>
        </p:txBody>
      </p:sp>
    </p:spTree>
    <p:extLst>
      <p:ext uri="{BB962C8B-B14F-4D97-AF65-F5344CB8AC3E}">
        <p14:creationId xmlns:p14="http://schemas.microsoft.com/office/powerpoint/2010/main" val="2289183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88290"/>
            <a:ext cx="12192000" cy="5869709"/>
          </a:xfrm>
        </p:spPr>
        <p:txBody>
          <a:bodyPr>
            <a:normAutofit fontScale="92500" lnSpcReduction="10000"/>
          </a:bodyPr>
          <a:lstStyle/>
          <a:p>
            <a:pPr algn="just"/>
            <a:r>
              <a:rPr lang="uk-UA" sz="2800" b="1" dirty="0">
                <a:solidFill>
                  <a:srgbClr val="FFFF00"/>
                </a:solidFill>
                <a:highlight>
                  <a:srgbClr val="008080"/>
                </a:highlight>
              </a:rPr>
              <a:t>У соціально-політичних </a:t>
            </a:r>
            <a:r>
              <a:rPr lang="uk-UA" sz="2800" b="1" dirty="0" err="1">
                <a:solidFill>
                  <a:srgbClr val="FFFF00"/>
                </a:solidFill>
                <a:highlight>
                  <a:srgbClr val="008080"/>
                </a:highlight>
              </a:rPr>
              <a:t>вченнях</a:t>
            </a:r>
            <a:r>
              <a:rPr lang="uk-UA" sz="2800" b="1" dirty="0">
                <a:solidFill>
                  <a:srgbClr val="FFFF00"/>
                </a:solidFill>
                <a:highlight>
                  <a:srgbClr val="008080"/>
                </a:highlight>
              </a:rPr>
              <a:t> Середньовіччя знайшли відображення такі явища в суспільному житті, яких не знала античність. Це сприяло виникненню деяких нових наукових ідей: єдності людської історії, прогресивного розвитку людського суспільства (на відміну від циклічного розуміння такого розвитку в період античності), моральної рівності людей.</a:t>
            </a:r>
          </a:p>
          <a:p>
            <a:pPr algn="just"/>
            <a:endParaRPr lang="uk-UA" sz="2800" b="1" dirty="0">
              <a:solidFill>
                <a:srgbClr val="FFFF00"/>
              </a:solidFill>
              <a:highlight>
                <a:srgbClr val="008080"/>
              </a:highlight>
            </a:endParaRPr>
          </a:p>
          <a:p>
            <a:pPr algn="just"/>
            <a:endParaRPr lang="uk-UA" sz="2800" b="1" dirty="0">
              <a:solidFill>
                <a:srgbClr val="FFFF00"/>
              </a:solidFill>
              <a:highlight>
                <a:srgbClr val="008080"/>
              </a:highlight>
            </a:endParaRPr>
          </a:p>
          <a:p>
            <a:pPr algn="just"/>
            <a:r>
              <a:rPr lang="uk-UA" sz="2800" b="1" dirty="0">
                <a:solidFill>
                  <a:srgbClr val="FFFF00"/>
                </a:solidFill>
                <a:highlight>
                  <a:srgbClr val="008080"/>
                </a:highlight>
              </a:rPr>
              <a:t>У </a:t>
            </a:r>
            <a:r>
              <a:rPr lang="uk-UA" sz="2800" b="1" dirty="0">
                <a:solidFill>
                  <a:srgbClr val="FFFF00"/>
                </a:solidFill>
                <a:highlight>
                  <a:srgbClr val="FF0000"/>
                </a:highlight>
              </a:rPr>
              <a:t>313 р.</a:t>
            </a:r>
            <a:r>
              <a:rPr lang="uk-UA" sz="2800" b="1" dirty="0">
                <a:solidFill>
                  <a:srgbClr val="FFFF00"/>
                </a:solidFill>
                <a:highlight>
                  <a:srgbClr val="008080"/>
                </a:highlight>
              </a:rPr>
              <a:t> імператори Валерій </a:t>
            </a:r>
            <a:r>
              <a:rPr lang="uk-UA" sz="2800" b="1" dirty="0" err="1">
                <a:solidFill>
                  <a:srgbClr val="FFFF00"/>
                </a:solidFill>
                <a:highlight>
                  <a:srgbClr val="008080"/>
                </a:highlight>
              </a:rPr>
              <a:t>Ліциніан</a:t>
            </a:r>
            <a:r>
              <a:rPr lang="uk-UA" sz="2800" b="1" dirty="0">
                <a:solidFill>
                  <a:srgbClr val="FFFF00"/>
                </a:solidFill>
                <a:highlight>
                  <a:srgbClr val="008080"/>
                </a:highlight>
              </a:rPr>
              <a:t> </a:t>
            </a:r>
            <a:r>
              <a:rPr lang="uk-UA" sz="2800" b="1" dirty="0" err="1">
                <a:solidFill>
                  <a:srgbClr val="FFFF00"/>
                </a:solidFill>
                <a:highlight>
                  <a:srgbClr val="008080"/>
                </a:highlight>
              </a:rPr>
              <a:t>Ліциній</a:t>
            </a:r>
            <a:r>
              <a:rPr lang="uk-UA" sz="2800" b="1" dirty="0">
                <a:solidFill>
                  <a:srgbClr val="FFFF00"/>
                </a:solidFill>
                <a:highlight>
                  <a:srgbClr val="008080"/>
                </a:highlight>
              </a:rPr>
              <a:t>  і Костянтин I видали едикт, яким проголошувалась </a:t>
            </a:r>
            <a:r>
              <a:rPr lang="uk-UA" sz="2800" b="1" dirty="0">
                <a:solidFill>
                  <a:srgbClr val="FFFF00"/>
                </a:solidFill>
                <a:highlight>
                  <a:srgbClr val="800000"/>
                </a:highlight>
              </a:rPr>
              <a:t>релігійна терпимість</a:t>
            </a:r>
            <a:r>
              <a:rPr lang="uk-UA" sz="2800" b="1" dirty="0">
                <a:solidFill>
                  <a:srgbClr val="FFFF00"/>
                </a:solidFill>
                <a:highlight>
                  <a:srgbClr val="008080"/>
                </a:highlight>
              </a:rPr>
              <a:t> на всій території Римської імперії, традиційне римське язичництво позбавлялось статусу офіційної релігії і передбачалось повернення християнам всієї власності, яка була у них відібрана під час переслідувань.</a:t>
            </a:r>
          </a:p>
        </p:txBody>
      </p:sp>
      <p:pic>
        <p:nvPicPr>
          <p:cNvPr id="4" name="Рисунок 3">
            <a:extLst>
              <a:ext uri="{FF2B5EF4-FFF2-40B4-BE49-F238E27FC236}">
                <a16:creationId xmlns:a16="http://schemas.microsoft.com/office/drawing/2014/main" id="{7E9BD780-7848-AD97-61C9-5F4B6873C0F6}"/>
              </a:ext>
            </a:extLst>
          </p:cNvPr>
          <p:cNvPicPr>
            <a:picLocks noChangeAspect="1"/>
          </p:cNvPicPr>
          <p:nvPr/>
        </p:nvPicPr>
        <p:blipFill>
          <a:blip r:embed="rId2"/>
          <a:stretch>
            <a:fillRect/>
          </a:stretch>
        </p:blipFill>
        <p:spPr>
          <a:xfrm>
            <a:off x="2852844" y="3383934"/>
            <a:ext cx="1142997" cy="1066798"/>
          </a:xfrm>
          <a:prstGeom prst="rect">
            <a:avLst/>
          </a:prstGeom>
        </p:spPr>
      </p:pic>
      <p:pic>
        <p:nvPicPr>
          <p:cNvPr id="5" name="Рисунок 4">
            <a:extLst>
              <a:ext uri="{FF2B5EF4-FFF2-40B4-BE49-F238E27FC236}">
                <a16:creationId xmlns:a16="http://schemas.microsoft.com/office/drawing/2014/main" id="{3F4E6737-2B0D-25E1-84E9-5FFDE9992DD1}"/>
              </a:ext>
            </a:extLst>
          </p:cNvPr>
          <p:cNvPicPr>
            <a:picLocks noChangeAspect="1"/>
          </p:cNvPicPr>
          <p:nvPr/>
        </p:nvPicPr>
        <p:blipFill>
          <a:blip r:embed="rId3"/>
          <a:stretch>
            <a:fillRect/>
          </a:stretch>
        </p:blipFill>
        <p:spPr>
          <a:xfrm>
            <a:off x="7550147" y="2926261"/>
            <a:ext cx="1142996" cy="1524471"/>
          </a:xfrm>
          <a:prstGeom prst="rect">
            <a:avLst/>
          </a:prstGeom>
        </p:spPr>
      </p:pic>
    </p:spTree>
    <p:extLst>
      <p:ext uri="{BB962C8B-B14F-4D97-AF65-F5344CB8AC3E}">
        <p14:creationId xmlns:p14="http://schemas.microsoft.com/office/powerpoint/2010/main" val="1442488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800" b="1" dirty="0">
                <a:solidFill>
                  <a:srgbClr val="FFFF00"/>
                </a:solidFill>
                <a:highlight>
                  <a:srgbClr val="008080"/>
                </a:highlight>
              </a:rPr>
              <a:t>Це відносно гнучкі прикордонні зони, які підлягають постійній корекції. На противагу </a:t>
            </a:r>
            <a:r>
              <a:rPr lang="uk-UA" sz="2800" b="1" dirty="0" err="1">
                <a:solidFill>
                  <a:srgbClr val="FFFF00"/>
                </a:solidFill>
                <a:highlight>
                  <a:srgbClr val="008080"/>
                </a:highlight>
              </a:rPr>
              <a:t>вестфальським</a:t>
            </a:r>
            <a:r>
              <a:rPr lang="uk-UA" sz="2800" b="1" dirty="0">
                <a:solidFill>
                  <a:srgbClr val="FFFF00"/>
                </a:solidFill>
                <a:highlight>
                  <a:srgbClr val="008080"/>
                </a:highlight>
              </a:rPr>
              <a:t> військовим обмеженням і стримуванням ця модель пропонує експорт законів і механізмів управління. </a:t>
            </a:r>
          </a:p>
          <a:p>
            <a:pPr marL="0" indent="0" algn="just">
              <a:buNone/>
            </a:pPr>
            <a:r>
              <a:rPr lang="uk-UA" sz="2800" b="1" dirty="0">
                <a:solidFill>
                  <a:srgbClr val="FFFF00"/>
                </a:solidFill>
                <a:highlight>
                  <a:srgbClr val="008080"/>
                </a:highlight>
              </a:rPr>
              <a:t>Держави-члени не тільки беруть участь у внутрішніх справах один одного, але й бажають втручатись у справи сусідів ЄС, тим самим дещо порушуючи концепцію суверенітету. </a:t>
            </a:r>
          </a:p>
          <a:p>
            <a:pPr marL="0" indent="0" algn="just">
              <a:buNone/>
            </a:pPr>
            <a:r>
              <a:rPr lang="uk-UA" sz="2800" b="1" dirty="0">
                <a:solidFill>
                  <a:srgbClr val="FFFF00"/>
                </a:solidFill>
                <a:highlight>
                  <a:srgbClr val="008080"/>
                </a:highlight>
              </a:rPr>
              <a:t>Влада й управління не сконцентровані, а розпорошені по континенту й організовані концентрично; управління ЄС є багатошаровим і складається з </a:t>
            </a:r>
            <a:r>
              <a:rPr lang="uk-UA" sz="2800" b="1" dirty="0" err="1">
                <a:solidFill>
                  <a:srgbClr val="FFFF00"/>
                </a:solidFill>
                <a:highlight>
                  <a:srgbClr val="008080"/>
                </a:highlight>
              </a:rPr>
              <a:t>квазіфеодальних</a:t>
            </a:r>
            <a:r>
              <a:rPr lang="uk-UA" sz="2800" b="1" dirty="0">
                <a:solidFill>
                  <a:srgbClr val="FFFF00"/>
                </a:solidFill>
                <a:highlight>
                  <a:srgbClr val="008080"/>
                </a:highlight>
              </a:rPr>
              <a:t> відносин між агентами, що створює перешкоди для чіткої </a:t>
            </a:r>
            <a:r>
              <a:rPr lang="uk-UA" sz="2800" b="1" dirty="0" err="1">
                <a:solidFill>
                  <a:srgbClr val="FFFF00"/>
                </a:solidFill>
                <a:highlight>
                  <a:srgbClr val="008080"/>
                </a:highlight>
              </a:rPr>
              <a:t>Вестфальської</a:t>
            </a:r>
            <a:r>
              <a:rPr lang="uk-UA" sz="2800" b="1" dirty="0">
                <a:solidFill>
                  <a:srgbClr val="FFFF00"/>
                </a:solidFill>
                <a:highlight>
                  <a:srgbClr val="008080"/>
                </a:highlight>
              </a:rPr>
              <a:t> </a:t>
            </a:r>
            <a:r>
              <a:rPr lang="uk-UA" sz="2800" b="1" dirty="0" err="1">
                <a:solidFill>
                  <a:srgbClr val="FFFF00"/>
                </a:solidFill>
                <a:highlight>
                  <a:srgbClr val="008080"/>
                </a:highlight>
              </a:rPr>
              <a:t>ланцюжковості</a:t>
            </a:r>
            <a:r>
              <a:rPr lang="uk-UA" sz="2800" b="1" dirty="0">
                <a:solidFill>
                  <a:srgbClr val="FFFF00"/>
                </a:solidFill>
                <a:highlight>
                  <a:srgbClr val="008080"/>
                </a:highlight>
              </a:rPr>
              <a:t>.</a:t>
            </a:r>
          </a:p>
        </p:txBody>
      </p:sp>
    </p:spTree>
    <p:extLst>
      <p:ext uri="{BB962C8B-B14F-4D97-AF65-F5344CB8AC3E}">
        <p14:creationId xmlns:p14="http://schemas.microsoft.com/office/powerpoint/2010/main" val="2809395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3200" b="1" dirty="0">
                <a:solidFill>
                  <a:srgbClr val="FFFF00"/>
                </a:solidFill>
                <a:highlight>
                  <a:srgbClr val="008080"/>
                </a:highlight>
              </a:rPr>
              <a:t>Розширення ЄС за рахунок держав Східної Європи тільки зміцнює </a:t>
            </a:r>
            <a:r>
              <a:rPr lang="uk-UA" sz="3200" b="1" dirty="0" err="1">
                <a:solidFill>
                  <a:srgbClr val="FFFF00"/>
                </a:solidFill>
                <a:highlight>
                  <a:srgbClr val="008080"/>
                </a:highlight>
              </a:rPr>
              <a:t>нео</a:t>
            </a:r>
            <a:r>
              <a:rPr lang="uk-UA" sz="3200" b="1" dirty="0">
                <a:solidFill>
                  <a:srgbClr val="FFFF00"/>
                </a:solidFill>
                <a:highlight>
                  <a:srgbClr val="008080"/>
                </a:highlight>
              </a:rPr>
              <a:t>-середньовічний сценарій історичного поступу Європейського Союзу. </a:t>
            </a:r>
          </a:p>
          <a:p>
            <a:pPr marL="0" indent="0" algn="just">
              <a:buNone/>
            </a:pPr>
            <a:r>
              <a:rPr lang="uk-UA" sz="3200" b="1" dirty="0">
                <a:solidFill>
                  <a:srgbClr val="FFFF00"/>
                </a:solidFill>
                <a:highlight>
                  <a:srgbClr val="008080"/>
                </a:highlight>
              </a:rPr>
              <a:t>Імперською за своєю сутністю є і зовнішня політика ЄС, оскільки завдяки розширенню Союз зміг утвердити свій контроль над нестабільними й незаможними сусідами. Це означає, що революційна і нетрадиційна концепція  </a:t>
            </a:r>
            <a:r>
              <a:rPr lang="uk-UA" sz="3200" b="1" dirty="0" err="1">
                <a:solidFill>
                  <a:srgbClr val="FFFF00"/>
                </a:solidFill>
                <a:highlight>
                  <a:srgbClr val="008080"/>
                </a:highlight>
              </a:rPr>
              <a:t>нео-медієвістичної</a:t>
            </a:r>
            <a:r>
              <a:rPr lang="uk-UA" sz="3200" b="1" dirty="0">
                <a:solidFill>
                  <a:srgbClr val="FFFF00"/>
                </a:solidFill>
                <a:highlight>
                  <a:srgbClr val="008080"/>
                </a:highlight>
              </a:rPr>
              <a:t> імперії може перетворитися в універсальну теорію. Відтак, дослідження середньовічних інтеграційних сценаріїв наразі видається особливо актуальним.</a:t>
            </a:r>
          </a:p>
        </p:txBody>
      </p:sp>
    </p:spTree>
    <p:extLst>
      <p:ext uri="{BB962C8B-B14F-4D97-AF65-F5344CB8AC3E}">
        <p14:creationId xmlns:p14="http://schemas.microsoft.com/office/powerpoint/2010/main" val="2982981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800" b="1" dirty="0">
                <a:solidFill>
                  <a:srgbClr val="FFFF00"/>
                </a:solidFill>
                <a:highlight>
                  <a:srgbClr val="800000"/>
                </a:highlight>
              </a:rPr>
              <a:t>Церква прагнула замінити Римську імперію в якості об’єднавчої сили в Європі, запропонувавши першу модель її об’єднання. Якщо задумана Августином християнська імперія стала втіленням римського релігійного спадку, то політичним і культурним перевтілення Римської імперії стала </a:t>
            </a:r>
            <a:r>
              <a:rPr lang="uk-UA" sz="2800" b="1" dirty="0">
                <a:solidFill>
                  <a:srgbClr val="FFFF00"/>
                </a:solidFill>
                <a:highlight>
                  <a:srgbClr val="000080"/>
                </a:highlight>
              </a:rPr>
              <a:t>держава франків.</a:t>
            </a:r>
          </a:p>
          <a:p>
            <a:pPr marL="0" indent="0" algn="just">
              <a:buNone/>
            </a:pPr>
            <a:r>
              <a:rPr lang="uk-UA" sz="2800" b="1" dirty="0">
                <a:solidFill>
                  <a:srgbClr val="FFFF00"/>
                </a:solidFill>
                <a:highlight>
                  <a:srgbClr val="800000"/>
                </a:highlight>
              </a:rPr>
              <a:t>Франки займають виключне місце в утворенні трьох сучасних європейських держав </a:t>
            </a:r>
            <a:r>
              <a:rPr lang="uk-UA" sz="2800" b="1" dirty="0">
                <a:solidFill>
                  <a:srgbClr val="FFFF00"/>
                </a:solidFill>
                <a:highlight>
                  <a:srgbClr val="000080"/>
                </a:highlight>
              </a:rPr>
              <a:t>– Франції, Германії і Італії</a:t>
            </a:r>
            <a:r>
              <a:rPr lang="uk-UA" sz="2800" b="1" dirty="0">
                <a:solidFill>
                  <a:srgbClr val="FFFF00"/>
                </a:solidFill>
                <a:highlight>
                  <a:srgbClr val="800000"/>
                </a:highlight>
              </a:rPr>
              <a:t>. Франки як плем’я склалося з ряду германських племен </a:t>
            </a:r>
            <a:r>
              <a:rPr lang="uk-UA" sz="2800" b="1" dirty="0" err="1">
                <a:solidFill>
                  <a:srgbClr val="FFFF00"/>
                </a:solidFill>
                <a:highlight>
                  <a:srgbClr val="800000"/>
                </a:highlight>
              </a:rPr>
              <a:t>сигамбрів</a:t>
            </a:r>
            <a:r>
              <a:rPr lang="uk-UA" sz="2800" b="1" dirty="0">
                <a:solidFill>
                  <a:srgbClr val="FFFF00"/>
                </a:solidFill>
                <a:highlight>
                  <a:srgbClr val="800000"/>
                </a:highlight>
              </a:rPr>
              <a:t>, </a:t>
            </a:r>
            <a:r>
              <a:rPr lang="uk-UA" sz="2800" b="1" dirty="0" err="1">
                <a:solidFill>
                  <a:srgbClr val="FFFF00"/>
                </a:solidFill>
                <a:highlight>
                  <a:srgbClr val="800000"/>
                </a:highlight>
              </a:rPr>
              <a:t>бататів</a:t>
            </a:r>
            <a:r>
              <a:rPr lang="uk-UA" sz="2800" b="1" dirty="0">
                <a:solidFill>
                  <a:srgbClr val="FFFF00"/>
                </a:solidFill>
                <a:highlight>
                  <a:srgbClr val="800000"/>
                </a:highlight>
              </a:rPr>
              <a:t> і </a:t>
            </a:r>
            <a:r>
              <a:rPr lang="uk-UA" sz="2800" b="1" dirty="0" err="1">
                <a:solidFill>
                  <a:srgbClr val="FFFF00"/>
                </a:solidFill>
                <a:highlight>
                  <a:srgbClr val="800000"/>
                </a:highlight>
              </a:rPr>
              <a:t>хаттів</a:t>
            </a:r>
            <a:r>
              <a:rPr lang="uk-UA" sz="2800" b="1" dirty="0">
                <a:solidFill>
                  <a:srgbClr val="FFFF00"/>
                </a:solidFill>
                <a:highlight>
                  <a:srgbClr val="800000"/>
                </a:highlight>
              </a:rPr>
              <a:t>. У </a:t>
            </a:r>
            <a:r>
              <a:rPr lang="en-US" sz="2800" b="1" dirty="0">
                <a:solidFill>
                  <a:srgbClr val="FFFF00"/>
                </a:solidFill>
                <a:highlight>
                  <a:srgbClr val="800000"/>
                </a:highlight>
              </a:rPr>
              <a:t>III </a:t>
            </a:r>
            <a:r>
              <a:rPr lang="uk-UA" sz="2800" b="1" dirty="0">
                <a:solidFill>
                  <a:srgbClr val="FFFF00"/>
                </a:solidFill>
                <a:highlight>
                  <a:srgbClr val="800000"/>
                </a:highlight>
              </a:rPr>
              <a:t>ст. було два крупних союзи племен: салічні франки («приморські» або «солоні») – в пониззях Рейну і ріпуарські франки («берегові») – по середньому Рейну.</a:t>
            </a:r>
          </a:p>
        </p:txBody>
      </p:sp>
    </p:spTree>
    <p:extLst>
      <p:ext uri="{BB962C8B-B14F-4D97-AF65-F5344CB8AC3E}">
        <p14:creationId xmlns:p14="http://schemas.microsoft.com/office/powerpoint/2010/main" val="956458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3200" b="1" dirty="0">
                <a:solidFill>
                  <a:srgbClr val="FFFF00"/>
                </a:solidFill>
                <a:highlight>
                  <a:srgbClr val="800000"/>
                </a:highlight>
              </a:rPr>
              <a:t>У другій половині </a:t>
            </a:r>
            <a:r>
              <a:rPr lang="en-US" sz="3200" b="1" dirty="0">
                <a:solidFill>
                  <a:srgbClr val="FFFF00"/>
                </a:solidFill>
                <a:highlight>
                  <a:srgbClr val="800000"/>
                </a:highlight>
              </a:rPr>
              <a:t>V </a:t>
            </a:r>
            <a:r>
              <a:rPr lang="uk-UA" sz="3200" b="1" dirty="0">
                <a:solidFill>
                  <a:srgbClr val="FFFF00"/>
                </a:solidFill>
                <a:highlight>
                  <a:srgbClr val="800000"/>
                </a:highlight>
              </a:rPr>
              <a:t>ст. конунг салічних франків </a:t>
            </a:r>
            <a:r>
              <a:rPr lang="uk-UA" sz="3200" b="1" dirty="0" err="1">
                <a:solidFill>
                  <a:srgbClr val="FFFF00"/>
                </a:solidFill>
                <a:highlight>
                  <a:srgbClr val="800000"/>
                </a:highlight>
              </a:rPr>
              <a:t>Хлодвіг</a:t>
            </a:r>
            <a:r>
              <a:rPr lang="uk-UA" sz="3200" b="1" dirty="0">
                <a:solidFill>
                  <a:srgbClr val="FFFF00"/>
                </a:solidFill>
                <a:highlight>
                  <a:srgbClr val="800000"/>
                </a:highlight>
              </a:rPr>
              <a:t> (481-511) зі знатного роду </a:t>
            </a:r>
            <a:r>
              <a:rPr lang="uk-UA" sz="3200" b="1" dirty="0" err="1">
                <a:solidFill>
                  <a:srgbClr val="FFFF00"/>
                </a:solidFill>
                <a:highlight>
                  <a:srgbClr val="800000"/>
                </a:highlight>
              </a:rPr>
              <a:t>Меровеха</a:t>
            </a:r>
            <a:r>
              <a:rPr lang="uk-UA" sz="3200" b="1" dirty="0">
                <a:solidFill>
                  <a:srgbClr val="FFFF00"/>
                </a:solidFill>
                <a:highlight>
                  <a:srgbClr val="800000"/>
                </a:highlight>
              </a:rPr>
              <a:t> (</a:t>
            </a:r>
            <a:r>
              <a:rPr lang="uk-UA" sz="3200" b="1" dirty="0" err="1">
                <a:solidFill>
                  <a:srgbClr val="FFFF00"/>
                </a:solidFill>
                <a:highlight>
                  <a:srgbClr val="000080"/>
                </a:highlight>
              </a:rPr>
              <a:t>Меровінгів</a:t>
            </a:r>
            <a:r>
              <a:rPr lang="uk-UA" sz="3200" b="1" dirty="0">
                <a:solidFill>
                  <a:srgbClr val="FFFF00"/>
                </a:solidFill>
                <a:highlight>
                  <a:srgbClr val="800000"/>
                </a:highlight>
              </a:rPr>
              <a:t>) силою захопив ріпуарських франків, ставши володарем великої території від Соми до Рейну. </a:t>
            </a:r>
          </a:p>
          <a:p>
            <a:pPr marL="0" indent="0" algn="just">
              <a:buNone/>
            </a:pPr>
            <a:r>
              <a:rPr lang="uk-UA" sz="3200" b="1" dirty="0">
                <a:solidFill>
                  <a:srgbClr val="FFFF00"/>
                </a:solidFill>
                <a:highlight>
                  <a:srgbClr val="800000"/>
                </a:highlight>
              </a:rPr>
              <a:t>Потім була захоплена Галлія, де після падіння Римської імперії правив намісник </a:t>
            </a:r>
            <a:r>
              <a:rPr lang="uk-UA" sz="3200" b="1" dirty="0" err="1">
                <a:solidFill>
                  <a:srgbClr val="FFFF00"/>
                </a:solidFill>
                <a:highlight>
                  <a:srgbClr val="800000"/>
                </a:highlight>
              </a:rPr>
              <a:t>Сіагрій</a:t>
            </a:r>
            <a:r>
              <a:rPr lang="uk-UA" sz="3200" b="1" dirty="0">
                <a:solidFill>
                  <a:srgbClr val="FFFF00"/>
                </a:solidFill>
                <a:highlight>
                  <a:srgbClr val="800000"/>
                </a:highlight>
              </a:rPr>
              <a:t>. У 486 р. </a:t>
            </a:r>
            <a:r>
              <a:rPr lang="uk-UA" sz="3200" b="1" dirty="0" err="1">
                <a:solidFill>
                  <a:srgbClr val="FFFF00"/>
                </a:solidFill>
                <a:highlight>
                  <a:srgbClr val="800000"/>
                </a:highlight>
              </a:rPr>
              <a:t>Хлодвіг</a:t>
            </a:r>
            <a:r>
              <a:rPr lang="uk-UA" sz="3200" b="1" dirty="0">
                <a:solidFill>
                  <a:srgbClr val="FFFF00"/>
                </a:solidFill>
                <a:highlight>
                  <a:srgbClr val="800000"/>
                </a:highlight>
              </a:rPr>
              <a:t> розбив сили </a:t>
            </a:r>
            <a:r>
              <a:rPr lang="uk-UA" sz="3200" b="1" dirty="0" err="1">
                <a:solidFill>
                  <a:srgbClr val="FFFF00"/>
                </a:solidFill>
                <a:highlight>
                  <a:srgbClr val="800000"/>
                </a:highlight>
              </a:rPr>
              <a:t>Сіагрія</a:t>
            </a:r>
            <a:r>
              <a:rPr lang="uk-UA" sz="3200" b="1" dirty="0">
                <a:solidFill>
                  <a:srgbClr val="FFFF00"/>
                </a:solidFill>
                <a:highlight>
                  <a:srgbClr val="800000"/>
                </a:highlight>
              </a:rPr>
              <a:t>, а його самого стратив. Він зайняв резиденцію </a:t>
            </a:r>
            <a:r>
              <a:rPr lang="uk-UA" sz="3200" b="1" dirty="0" err="1">
                <a:solidFill>
                  <a:srgbClr val="FFFF00"/>
                </a:solidFill>
                <a:highlight>
                  <a:srgbClr val="800000"/>
                </a:highlight>
              </a:rPr>
              <a:t>Сіагрія</a:t>
            </a:r>
            <a:r>
              <a:rPr lang="uk-UA" sz="3200" b="1" dirty="0">
                <a:solidFill>
                  <a:srgbClr val="FFFF00"/>
                </a:solidFill>
                <a:highlight>
                  <a:srgbClr val="800000"/>
                </a:highlight>
              </a:rPr>
              <a:t> Лютецію </a:t>
            </a:r>
            <a:r>
              <a:rPr lang="uk-UA" sz="3200" b="1" dirty="0" err="1">
                <a:solidFill>
                  <a:srgbClr val="FFFF00"/>
                </a:solidFill>
                <a:highlight>
                  <a:srgbClr val="800000"/>
                </a:highlight>
              </a:rPr>
              <a:t>Паризіев</a:t>
            </a:r>
            <a:r>
              <a:rPr lang="uk-UA" sz="3200" b="1" dirty="0">
                <a:solidFill>
                  <a:srgbClr val="FFFF00"/>
                </a:solidFill>
                <a:highlight>
                  <a:srgbClr val="800000"/>
                </a:highlight>
              </a:rPr>
              <a:t> – </a:t>
            </a:r>
            <a:r>
              <a:rPr lang="uk-UA" sz="3200" b="1" dirty="0">
                <a:solidFill>
                  <a:srgbClr val="FFFF00"/>
                </a:solidFill>
                <a:highlight>
                  <a:srgbClr val="008080"/>
                </a:highlight>
              </a:rPr>
              <a:t>Париж</a:t>
            </a:r>
            <a:r>
              <a:rPr lang="uk-UA" sz="3200" b="1" dirty="0">
                <a:solidFill>
                  <a:srgbClr val="FFFF00"/>
                </a:solidFill>
                <a:highlight>
                  <a:srgbClr val="800000"/>
                </a:highlight>
              </a:rPr>
              <a:t>. В 496 р. </a:t>
            </a:r>
            <a:r>
              <a:rPr lang="uk-UA" sz="3200" b="1" dirty="0" err="1">
                <a:solidFill>
                  <a:srgbClr val="FFFF00"/>
                </a:solidFill>
                <a:highlight>
                  <a:srgbClr val="800000"/>
                </a:highlight>
              </a:rPr>
              <a:t>Хлодвіг</a:t>
            </a:r>
            <a:r>
              <a:rPr lang="uk-UA" sz="3200" b="1" dirty="0">
                <a:solidFill>
                  <a:srgbClr val="FFFF00"/>
                </a:solidFill>
                <a:highlight>
                  <a:srgbClr val="800000"/>
                </a:highlight>
              </a:rPr>
              <a:t> прийняв християнство по римському обряду, на відміну від більшості варварів, які приймали християнство в формі аріанства.</a:t>
            </a:r>
          </a:p>
        </p:txBody>
      </p:sp>
    </p:spTree>
    <p:extLst>
      <p:ext uri="{BB962C8B-B14F-4D97-AF65-F5344CB8AC3E}">
        <p14:creationId xmlns:p14="http://schemas.microsoft.com/office/powerpoint/2010/main" val="3652394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pic>
        <p:nvPicPr>
          <p:cNvPr id="4" name="Объект 3">
            <a:extLst>
              <a:ext uri="{FF2B5EF4-FFF2-40B4-BE49-F238E27FC236}">
                <a16:creationId xmlns:a16="http://schemas.microsoft.com/office/drawing/2014/main" id="{9384B176-4D5C-C25B-F7EF-DA118CD222C9}"/>
              </a:ext>
            </a:extLst>
          </p:cNvPr>
          <p:cNvPicPr>
            <a:picLocks noGrp="1" noChangeAspect="1"/>
          </p:cNvPicPr>
          <p:nvPr>
            <p:ph idx="1"/>
          </p:nvPr>
        </p:nvPicPr>
        <p:blipFill>
          <a:blip r:embed="rId2"/>
          <a:stretch>
            <a:fillRect/>
          </a:stretch>
        </p:blipFill>
        <p:spPr>
          <a:xfrm>
            <a:off x="2224925" y="996950"/>
            <a:ext cx="7742150" cy="5861050"/>
          </a:xfrm>
          <a:prstGeom prst="rect">
            <a:avLst/>
          </a:prstGeom>
        </p:spPr>
      </p:pic>
    </p:spTree>
    <p:extLst>
      <p:ext uri="{BB962C8B-B14F-4D97-AF65-F5344CB8AC3E}">
        <p14:creationId xmlns:p14="http://schemas.microsoft.com/office/powerpoint/2010/main" val="1759294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100" b="1" dirty="0">
                <a:solidFill>
                  <a:srgbClr val="FFFF00"/>
                </a:solidFill>
                <a:highlight>
                  <a:srgbClr val="800000"/>
                </a:highlight>
              </a:rPr>
              <a:t>В 508 р. </a:t>
            </a:r>
            <a:r>
              <a:rPr lang="uk-UA" sz="3100" b="1" dirty="0" err="1">
                <a:solidFill>
                  <a:srgbClr val="FFFF00"/>
                </a:solidFill>
                <a:highlight>
                  <a:srgbClr val="800000"/>
                </a:highlight>
              </a:rPr>
              <a:t>Хлодвіг</a:t>
            </a:r>
            <a:r>
              <a:rPr lang="uk-UA" sz="3100" b="1" dirty="0">
                <a:solidFill>
                  <a:srgbClr val="FFFF00"/>
                </a:solidFill>
                <a:highlight>
                  <a:srgbClr val="800000"/>
                </a:highlight>
              </a:rPr>
              <a:t> розгромив вестготів, розширивши свої кордони на півдні до Піренейських гір. Нащадки </a:t>
            </a:r>
            <a:r>
              <a:rPr lang="uk-UA" sz="3100" b="1" dirty="0" err="1">
                <a:solidFill>
                  <a:srgbClr val="FFFF00"/>
                </a:solidFill>
                <a:highlight>
                  <a:srgbClr val="800000"/>
                </a:highlight>
              </a:rPr>
              <a:t>Хлодвіга</a:t>
            </a:r>
            <a:r>
              <a:rPr lang="uk-UA" sz="3100" b="1" dirty="0">
                <a:solidFill>
                  <a:srgbClr val="FFFF00"/>
                </a:solidFill>
                <a:highlight>
                  <a:srgbClr val="800000"/>
                </a:highlight>
              </a:rPr>
              <a:t> в першій половині </a:t>
            </a:r>
            <a:r>
              <a:rPr lang="en-US" sz="3100" b="1" dirty="0">
                <a:solidFill>
                  <a:srgbClr val="FFFF00"/>
                </a:solidFill>
                <a:highlight>
                  <a:srgbClr val="800000"/>
                </a:highlight>
              </a:rPr>
              <a:t>VI </a:t>
            </a:r>
            <a:r>
              <a:rPr lang="uk-UA" sz="3100" b="1" dirty="0">
                <a:solidFill>
                  <a:srgbClr val="FFFF00"/>
                </a:solidFill>
                <a:highlight>
                  <a:srgbClr val="800000"/>
                </a:highlight>
              </a:rPr>
              <a:t>ст. приєднали до Франкського королівства Тюрінгію, Бургундію і землі </a:t>
            </a:r>
            <a:r>
              <a:rPr lang="uk-UA" sz="3100" b="1" dirty="0" err="1">
                <a:solidFill>
                  <a:srgbClr val="FFFF00"/>
                </a:solidFill>
                <a:highlight>
                  <a:srgbClr val="800000"/>
                </a:highlight>
              </a:rPr>
              <a:t>аллеманів</a:t>
            </a:r>
            <a:r>
              <a:rPr lang="uk-UA" sz="3100" b="1" dirty="0">
                <a:solidFill>
                  <a:srgbClr val="FFFF00"/>
                </a:solidFill>
                <a:highlight>
                  <a:srgbClr val="800000"/>
                </a:highlight>
              </a:rPr>
              <a:t> (</a:t>
            </a:r>
            <a:r>
              <a:rPr lang="uk-UA" sz="3100" b="1" dirty="0" err="1">
                <a:solidFill>
                  <a:srgbClr val="FFFF00"/>
                </a:solidFill>
                <a:highlight>
                  <a:srgbClr val="800000"/>
                </a:highlight>
              </a:rPr>
              <a:t>Ельзац</a:t>
            </a:r>
            <a:r>
              <a:rPr lang="uk-UA" sz="3100" b="1" dirty="0">
                <a:solidFill>
                  <a:srgbClr val="FFFF00"/>
                </a:solidFill>
                <a:highlight>
                  <a:srgbClr val="800000"/>
                </a:highlight>
              </a:rPr>
              <a:t>). </a:t>
            </a:r>
          </a:p>
          <a:p>
            <a:pPr marL="0" indent="0" algn="just">
              <a:buNone/>
            </a:pPr>
            <a:r>
              <a:rPr lang="uk-UA" sz="3100" b="1" dirty="0">
                <a:solidFill>
                  <a:srgbClr val="FFFF00"/>
                </a:solidFill>
                <a:highlight>
                  <a:srgbClr val="800000"/>
                </a:highlight>
              </a:rPr>
              <a:t>Згідно нової державно-правової системи, на чолі держави стояв король, влада якого обмежувалась вищою феодальною знанню. Органи вічевого управління замінені радами знаті. Начальник королівської конюшні став першим міністром (</a:t>
            </a:r>
            <a:r>
              <a:rPr lang="uk-UA" sz="3100" b="1" dirty="0" err="1">
                <a:solidFill>
                  <a:srgbClr val="FFFF00"/>
                </a:solidFill>
                <a:highlight>
                  <a:srgbClr val="800000"/>
                </a:highlight>
              </a:rPr>
              <a:t>майордом</a:t>
            </a:r>
            <a:r>
              <a:rPr lang="uk-UA" sz="3100" b="1" dirty="0">
                <a:solidFill>
                  <a:srgbClr val="FFFF00"/>
                </a:solidFill>
                <a:highlight>
                  <a:srgbClr val="800000"/>
                </a:highlight>
              </a:rPr>
              <a:t>). На місця призначалися правителі – графи. </a:t>
            </a:r>
            <a:r>
              <a:rPr lang="uk-UA" sz="3100" b="1" dirty="0" err="1">
                <a:solidFill>
                  <a:srgbClr val="FFFF00"/>
                </a:solidFill>
                <a:highlight>
                  <a:srgbClr val="800000"/>
                </a:highlight>
              </a:rPr>
              <a:t>Меровінгські</a:t>
            </a:r>
            <a:r>
              <a:rPr lang="uk-UA" sz="3100" b="1" dirty="0">
                <a:solidFill>
                  <a:srgbClr val="FFFF00"/>
                </a:solidFill>
                <a:highlight>
                  <a:srgbClr val="800000"/>
                </a:highlight>
              </a:rPr>
              <a:t> королі не мали своєї резиденції, проживаючи в Парижі, </a:t>
            </a:r>
            <a:r>
              <a:rPr lang="uk-UA" sz="3100" b="1" dirty="0" err="1">
                <a:solidFill>
                  <a:srgbClr val="FFFF00"/>
                </a:solidFill>
                <a:highlight>
                  <a:srgbClr val="800000"/>
                </a:highlight>
              </a:rPr>
              <a:t>Суассоні</a:t>
            </a:r>
            <a:r>
              <a:rPr lang="uk-UA" sz="3100" b="1" dirty="0">
                <a:solidFill>
                  <a:srgbClr val="FFFF00"/>
                </a:solidFill>
                <a:highlight>
                  <a:srgbClr val="800000"/>
                </a:highlight>
              </a:rPr>
              <a:t>, </a:t>
            </a:r>
            <a:r>
              <a:rPr lang="uk-UA" sz="3100" b="1" dirty="0" err="1">
                <a:solidFill>
                  <a:srgbClr val="FFFF00"/>
                </a:solidFill>
                <a:highlight>
                  <a:srgbClr val="800000"/>
                </a:highlight>
              </a:rPr>
              <a:t>Камбре</a:t>
            </a:r>
            <a:r>
              <a:rPr lang="uk-UA" sz="3100" b="1" dirty="0">
                <a:solidFill>
                  <a:srgbClr val="FFFF00"/>
                </a:solidFill>
                <a:highlight>
                  <a:srgbClr val="800000"/>
                </a:highlight>
              </a:rPr>
              <a:t>.</a:t>
            </a:r>
          </a:p>
        </p:txBody>
      </p:sp>
    </p:spTree>
    <p:extLst>
      <p:ext uri="{BB962C8B-B14F-4D97-AF65-F5344CB8AC3E}">
        <p14:creationId xmlns:p14="http://schemas.microsoft.com/office/powerpoint/2010/main" val="754970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indent="0" algn="just">
              <a:lnSpc>
                <a:spcPct val="115000"/>
              </a:lnSpc>
              <a:spcAft>
                <a:spcPts val="1000"/>
              </a:spcAft>
              <a:buNone/>
            </a:pP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В 511 р., після смерті </a:t>
            </a:r>
            <a:r>
              <a:rPr lang="uk-UA" sz="2800" b="1" dirty="0" err="1">
                <a:solidFill>
                  <a:srgbClr val="FFFF00"/>
                </a:solidFill>
                <a:effectLst/>
                <a:highlight>
                  <a:srgbClr val="800000"/>
                </a:highlight>
                <a:ea typeface="Calibri" panose="020F0502020204030204" pitchFamily="34" charset="0"/>
                <a:cs typeface="Times New Roman" panose="02020603050405020304" pitchFamily="18" charset="0"/>
              </a:rPr>
              <a:t>Хлодвіга</a:t>
            </a: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 відбувся перший поділ королівства між </a:t>
            </a:r>
            <a:r>
              <a:rPr lang="uk-UA" sz="2800" b="1" dirty="0" err="1">
                <a:solidFill>
                  <a:srgbClr val="FFFF00"/>
                </a:solidFill>
                <a:effectLst/>
                <a:highlight>
                  <a:srgbClr val="800000"/>
                </a:highlight>
                <a:ea typeface="Calibri" panose="020F0502020204030204" pitchFamily="34" charset="0"/>
                <a:cs typeface="Times New Roman" panose="02020603050405020304" pitchFamily="18" charset="0"/>
              </a:rPr>
              <a:t>чотирьма</a:t>
            </a: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 синами, потім один з них, переживши решту, знов об’єднав державу. Однак у 567 р. вона знов розпасалася спочатку на чотири, а потім на три королівства:</a:t>
            </a:r>
            <a:endParaRPr lang="ru-RU" sz="2800" b="1" dirty="0">
              <a:solidFill>
                <a:srgbClr val="FFFF00"/>
              </a:solidFill>
              <a:effectLst/>
              <a:highlight>
                <a:srgbClr val="800000"/>
              </a:highligh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uk-UA" sz="2800" b="1" dirty="0" err="1">
                <a:solidFill>
                  <a:srgbClr val="FFFF00"/>
                </a:solidFill>
                <a:effectLst/>
                <a:highlight>
                  <a:srgbClr val="008080"/>
                </a:highlight>
                <a:ea typeface="Calibri" panose="020F0502020204030204" pitchFamily="34" charset="0"/>
                <a:cs typeface="Times New Roman" panose="02020603050405020304" pitchFamily="18" charset="0"/>
              </a:rPr>
              <a:t>Нейстрія</a:t>
            </a: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 (північно-західна Галлія з Парижем) з переважанням </a:t>
            </a:r>
            <a:r>
              <a:rPr lang="uk-UA" sz="2800" b="1" dirty="0" err="1">
                <a:solidFill>
                  <a:srgbClr val="FFFF00"/>
                </a:solidFill>
                <a:effectLst/>
                <a:highlight>
                  <a:srgbClr val="800000"/>
                </a:highlight>
                <a:ea typeface="Calibri" panose="020F0502020204030204" pitchFamily="34" charset="0"/>
                <a:cs typeface="Times New Roman" panose="02020603050405020304" pitchFamily="18" charset="0"/>
              </a:rPr>
              <a:t>галло</a:t>
            </a: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-римського населення;</a:t>
            </a:r>
            <a:endParaRPr lang="ru-RU" sz="2800" b="1" dirty="0">
              <a:solidFill>
                <a:srgbClr val="FFFF00"/>
              </a:solidFill>
              <a:effectLst/>
              <a:highlight>
                <a:srgbClr val="800000"/>
              </a:highligh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Австразія</a:t>
            </a: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 (північно-східна частина) з переважанням східних франків і інших германців;</a:t>
            </a:r>
            <a:endParaRPr lang="ru-RU" sz="2800" b="1" dirty="0">
              <a:solidFill>
                <a:srgbClr val="FFFF00"/>
              </a:solidFill>
              <a:effectLst/>
              <a:highlight>
                <a:srgbClr val="800000"/>
              </a:highligh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uk-UA" sz="2800" b="1" dirty="0">
                <a:solidFill>
                  <a:srgbClr val="FFFF00"/>
                </a:solidFill>
                <a:effectLst/>
                <a:highlight>
                  <a:srgbClr val="FF0000"/>
                </a:highlight>
                <a:ea typeface="Calibri" panose="020F0502020204030204" pitchFamily="34" charset="0"/>
                <a:cs typeface="Times New Roman" panose="02020603050405020304" pitchFamily="18" charset="0"/>
              </a:rPr>
              <a:t>Бургундія</a:t>
            </a: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 – донедавна самостійне королівство, захоплене синами </a:t>
            </a:r>
            <a:r>
              <a:rPr lang="uk-UA" sz="2800" b="1" dirty="0" err="1">
                <a:solidFill>
                  <a:srgbClr val="FFFF00"/>
                </a:solidFill>
                <a:effectLst/>
                <a:highlight>
                  <a:srgbClr val="800000"/>
                </a:highlight>
                <a:ea typeface="Calibri" panose="020F0502020204030204" pitchFamily="34" charset="0"/>
                <a:cs typeface="Times New Roman" panose="02020603050405020304" pitchFamily="18" charset="0"/>
              </a:rPr>
              <a:t>Хлодвіга</a:t>
            </a:r>
            <a:r>
              <a:rPr lang="uk-UA" sz="2800" b="1" dirty="0">
                <a:solidFill>
                  <a:srgbClr val="FFFF00"/>
                </a:solidFill>
                <a:effectLst/>
                <a:highlight>
                  <a:srgbClr val="800000"/>
                </a:highlight>
                <a:ea typeface="Calibri" panose="020F0502020204030204" pitchFamily="34" charset="0"/>
                <a:cs typeface="Times New Roman" panose="02020603050405020304" pitchFamily="18" charset="0"/>
              </a:rPr>
              <a:t>.</a:t>
            </a:r>
            <a:endParaRPr lang="ru-RU" sz="2800" b="1" dirty="0">
              <a:solidFill>
                <a:srgbClr val="FFFF00"/>
              </a:solidFill>
              <a:effectLst/>
              <a:highlight>
                <a:srgbClr val="800000"/>
              </a:highlight>
              <a:ea typeface="Calibri" panose="020F0502020204030204" pitchFamily="34" charset="0"/>
              <a:cs typeface="Times New Roman" panose="02020603050405020304" pitchFamily="18" charset="0"/>
            </a:endParaRPr>
          </a:p>
          <a:p>
            <a:pPr marL="0" indent="0" algn="just">
              <a:buNone/>
            </a:pPr>
            <a:endParaRPr lang="uk-UA" dirty="0"/>
          </a:p>
        </p:txBody>
      </p:sp>
    </p:spTree>
    <p:extLst>
      <p:ext uri="{BB962C8B-B14F-4D97-AF65-F5344CB8AC3E}">
        <p14:creationId xmlns:p14="http://schemas.microsoft.com/office/powerpoint/2010/main" val="2102507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200" b="1" dirty="0">
                <a:solidFill>
                  <a:srgbClr val="FFFF00"/>
                </a:solidFill>
                <a:highlight>
                  <a:srgbClr val="800000"/>
                </a:highlight>
              </a:rPr>
              <a:t>У 613 р. король </a:t>
            </a:r>
            <a:r>
              <a:rPr lang="uk-UA" sz="3200" b="1" dirty="0" err="1">
                <a:solidFill>
                  <a:srgbClr val="FFFF00"/>
                </a:solidFill>
                <a:highlight>
                  <a:srgbClr val="800000"/>
                </a:highlight>
              </a:rPr>
              <a:t>Нейстрії</a:t>
            </a:r>
            <a:r>
              <a:rPr lang="uk-UA" sz="3200" b="1" dirty="0">
                <a:solidFill>
                  <a:srgbClr val="FFFF00"/>
                </a:solidFill>
                <a:highlight>
                  <a:srgbClr val="800000"/>
                </a:highlight>
              </a:rPr>
              <a:t> </a:t>
            </a:r>
            <a:r>
              <a:rPr lang="uk-UA" sz="3200" b="1" dirty="0" err="1">
                <a:solidFill>
                  <a:srgbClr val="FFFF00"/>
                </a:solidFill>
                <a:highlight>
                  <a:srgbClr val="800000"/>
                </a:highlight>
              </a:rPr>
              <a:t>Хлотарь</a:t>
            </a:r>
            <a:r>
              <a:rPr lang="uk-UA" sz="3200" b="1" dirty="0">
                <a:solidFill>
                  <a:srgbClr val="FFFF00"/>
                </a:solidFill>
                <a:highlight>
                  <a:srgbClr val="800000"/>
                </a:highlight>
              </a:rPr>
              <a:t> </a:t>
            </a:r>
            <a:r>
              <a:rPr lang="en-US" sz="3200" b="1" dirty="0">
                <a:solidFill>
                  <a:srgbClr val="FFFF00"/>
                </a:solidFill>
                <a:highlight>
                  <a:srgbClr val="800000"/>
                </a:highlight>
              </a:rPr>
              <a:t>II </a:t>
            </a:r>
            <a:r>
              <a:rPr lang="uk-UA" sz="3200" b="1" dirty="0">
                <a:solidFill>
                  <a:srgbClr val="FFFF00"/>
                </a:solidFill>
                <a:highlight>
                  <a:srgbClr val="800000"/>
                </a:highlight>
              </a:rPr>
              <a:t>після тривалої війни захопив </a:t>
            </a:r>
            <a:r>
              <a:rPr lang="uk-UA" sz="3200" b="1" dirty="0" err="1">
                <a:solidFill>
                  <a:srgbClr val="FFFF00"/>
                </a:solidFill>
                <a:highlight>
                  <a:srgbClr val="800000"/>
                </a:highlight>
              </a:rPr>
              <a:t>Австразію</a:t>
            </a:r>
            <a:r>
              <a:rPr lang="uk-UA" sz="3200" b="1" dirty="0">
                <a:solidFill>
                  <a:srgbClr val="FFFF00"/>
                </a:solidFill>
                <a:highlight>
                  <a:srgbClr val="800000"/>
                </a:highlight>
              </a:rPr>
              <a:t> і Бургундію. Але 687 р. </a:t>
            </a:r>
            <a:r>
              <a:rPr lang="uk-UA" sz="3200" b="1" dirty="0" err="1">
                <a:solidFill>
                  <a:srgbClr val="FFFF00"/>
                </a:solidFill>
                <a:highlight>
                  <a:srgbClr val="800000"/>
                </a:highlight>
              </a:rPr>
              <a:t>майордом</a:t>
            </a:r>
            <a:r>
              <a:rPr lang="uk-UA" sz="3200" b="1" dirty="0">
                <a:solidFill>
                  <a:srgbClr val="FFFF00"/>
                </a:solidFill>
                <a:highlight>
                  <a:srgbClr val="800000"/>
                </a:highlight>
              </a:rPr>
              <a:t> </a:t>
            </a:r>
            <a:r>
              <a:rPr lang="uk-UA" sz="3200" b="1" dirty="0" err="1">
                <a:solidFill>
                  <a:srgbClr val="FFFF00"/>
                </a:solidFill>
                <a:highlight>
                  <a:srgbClr val="800000"/>
                </a:highlight>
              </a:rPr>
              <a:t>Австразії</a:t>
            </a:r>
            <a:r>
              <a:rPr lang="uk-UA" sz="3200" b="1" dirty="0">
                <a:solidFill>
                  <a:srgbClr val="FFFF00"/>
                </a:solidFill>
                <a:highlight>
                  <a:srgbClr val="800000"/>
                </a:highlight>
              </a:rPr>
              <a:t> </a:t>
            </a:r>
            <a:r>
              <a:rPr lang="uk-UA" sz="3200" b="1" dirty="0" err="1">
                <a:solidFill>
                  <a:srgbClr val="FFFF00"/>
                </a:solidFill>
                <a:highlight>
                  <a:srgbClr val="800000"/>
                </a:highlight>
              </a:rPr>
              <a:t>Піпін</a:t>
            </a:r>
            <a:r>
              <a:rPr lang="uk-UA" sz="3200" b="1" dirty="0">
                <a:solidFill>
                  <a:srgbClr val="FFFF00"/>
                </a:solidFill>
                <a:highlight>
                  <a:srgbClr val="800000"/>
                </a:highlight>
              </a:rPr>
              <a:t> </a:t>
            </a:r>
            <a:r>
              <a:rPr lang="uk-UA" sz="3200" b="1" dirty="0" err="1">
                <a:solidFill>
                  <a:srgbClr val="FFFF00"/>
                </a:solidFill>
                <a:highlight>
                  <a:srgbClr val="800000"/>
                </a:highlight>
              </a:rPr>
              <a:t>Герістальський</a:t>
            </a:r>
            <a:r>
              <a:rPr lang="uk-UA" sz="3200" b="1" dirty="0">
                <a:solidFill>
                  <a:srgbClr val="FFFF00"/>
                </a:solidFill>
                <a:highlight>
                  <a:srgbClr val="800000"/>
                </a:highlight>
              </a:rPr>
              <a:t> зміг завоювати інші королівства і передати владу своєму сину – Карлу </a:t>
            </a:r>
            <a:r>
              <a:rPr lang="uk-UA" sz="3200" b="1" dirty="0" err="1">
                <a:solidFill>
                  <a:srgbClr val="FFFF00"/>
                </a:solidFill>
                <a:highlight>
                  <a:srgbClr val="800000"/>
                </a:highlight>
              </a:rPr>
              <a:t>Мартеллу</a:t>
            </a:r>
            <a:r>
              <a:rPr lang="uk-UA" sz="3200" b="1" dirty="0">
                <a:solidFill>
                  <a:srgbClr val="FFFF00"/>
                </a:solidFill>
                <a:highlight>
                  <a:srgbClr val="800000"/>
                </a:highlight>
              </a:rPr>
              <a:t> (715-741). </a:t>
            </a:r>
          </a:p>
          <a:p>
            <a:pPr marL="0" indent="0" algn="just">
              <a:buNone/>
            </a:pPr>
            <a:r>
              <a:rPr lang="uk-UA" sz="3200" b="1" dirty="0">
                <a:solidFill>
                  <a:srgbClr val="FFFF00"/>
                </a:solidFill>
                <a:highlight>
                  <a:srgbClr val="800000"/>
                </a:highlight>
              </a:rPr>
              <a:t>Династія, розпочата </a:t>
            </a:r>
            <a:r>
              <a:rPr lang="uk-UA" sz="3200" b="1" dirty="0" err="1">
                <a:solidFill>
                  <a:srgbClr val="FFFF00"/>
                </a:solidFill>
                <a:highlight>
                  <a:srgbClr val="800000"/>
                </a:highlight>
              </a:rPr>
              <a:t>Піпіном</a:t>
            </a:r>
            <a:r>
              <a:rPr lang="uk-UA" sz="3200" b="1" dirty="0">
                <a:solidFill>
                  <a:srgbClr val="FFFF00"/>
                </a:solidFill>
                <a:highlight>
                  <a:srgbClr val="800000"/>
                </a:highlight>
              </a:rPr>
              <a:t> </a:t>
            </a:r>
            <a:r>
              <a:rPr lang="uk-UA" sz="3200" b="1" dirty="0" err="1">
                <a:solidFill>
                  <a:srgbClr val="FFFF00"/>
                </a:solidFill>
                <a:highlight>
                  <a:srgbClr val="800000"/>
                </a:highlight>
              </a:rPr>
              <a:t>Герістальским</a:t>
            </a:r>
            <a:r>
              <a:rPr lang="uk-UA" sz="3200" b="1" dirty="0">
                <a:solidFill>
                  <a:srgbClr val="FFFF00"/>
                </a:solidFill>
                <a:highlight>
                  <a:srgbClr val="800000"/>
                </a:highlight>
              </a:rPr>
              <a:t> отримала спочатку назву </a:t>
            </a:r>
            <a:r>
              <a:rPr lang="uk-UA" sz="3200" b="1" dirty="0" err="1">
                <a:solidFill>
                  <a:srgbClr val="FFFF00"/>
                </a:solidFill>
                <a:highlight>
                  <a:srgbClr val="800000"/>
                </a:highlight>
              </a:rPr>
              <a:t>Піпініди</a:t>
            </a:r>
            <a:r>
              <a:rPr lang="uk-UA" sz="3200" b="1" dirty="0">
                <a:solidFill>
                  <a:srgbClr val="FFFF00"/>
                </a:solidFill>
                <a:highlight>
                  <a:srgbClr val="800000"/>
                </a:highlight>
              </a:rPr>
              <a:t>, яка досить швидко стала називатися </a:t>
            </a:r>
            <a:r>
              <a:rPr lang="uk-UA" sz="3200" b="1" dirty="0">
                <a:solidFill>
                  <a:srgbClr val="FFFF00"/>
                </a:solidFill>
                <a:highlight>
                  <a:srgbClr val="000080"/>
                </a:highlight>
              </a:rPr>
              <a:t>Каролінгами</a:t>
            </a:r>
            <a:r>
              <a:rPr lang="uk-UA" sz="3200" b="1" dirty="0">
                <a:solidFill>
                  <a:srgbClr val="FFFF00"/>
                </a:solidFill>
                <a:highlight>
                  <a:srgbClr val="800000"/>
                </a:highlight>
              </a:rPr>
              <a:t>. Початок правління Карла </a:t>
            </a:r>
            <a:r>
              <a:rPr lang="uk-UA" sz="3200" b="1" dirty="0" err="1">
                <a:solidFill>
                  <a:srgbClr val="FFFF00"/>
                </a:solidFill>
                <a:highlight>
                  <a:srgbClr val="800000"/>
                </a:highlight>
              </a:rPr>
              <a:t>Мартелла</a:t>
            </a:r>
            <a:r>
              <a:rPr lang="uk-UA" sz="3200" b="1" dirty="0">
                <a:solidFill>
                  <a:srgbClr val="FFFF00"/>
                </a:solidFill>
                <a:highlight>
                  <a:srgbClr val="800000"/>
                </a:highlight>
              </a:rPr>
              <a:t> </a:t>
            </a:r>
            <a:r>
              <a:rPr lang="uk-UA" sz="3200" b="1" dirty="0" err="1">
                <a:solidFill>
                  <a:srgbClr val="FFFF00"/>
                </a:solidFill>
                <a:highlight>
                  <a:srgbClr val="800000"/>
                </a:highlight>
              </a:rPr>
              <a:t>співпав</a:t>
            </a:r>
            <a:r>
              <a:rPr lang="uk-UA" sz="3200" b="1" dirty="0">
                <a:solidFill>
                  <a:srgbClr val="FFFF00"/>
                </a:solidFill>
                <a:highlight>
                  <a:srgbClr val="800000"/>
                </a:highlight>
              </a:rPr>
              <a:t> з постаннями магнатів в Бургундії і </a:t>
            </a:r>
            <a:r>
              <a:rPr lang="uk-UA" sz="3200" b="1" dirty="0" err="1">
                <a:solidFill>
                  <a:srgbClr val="FFFF00"/>
                </a:solidFill>
                <a:highlight>
                  <a:srgbClr val="800000"/>
                </a:highlight>
              </a:rPr>
              <a:t>Австразії</a:t>
            </a:r>
            <a:r>
              <a:rPr lang="uk-UA" sz="3200" b="1" dirty="0">
                <a:solidFill>
                  <a:srgbClr val="FFFF00"/>
                </a:solidFill>
                <a:highlight>
                  <a:srgbClr val="800000"/>
                </a:highlight>
              </a:rPr>
              <a:t>. Крім того, з півдня загрозою були іспанські маври, що протягом семи років (711-718) завоювали Іспанію. </a:t>
            </a:r>
          </a:p>
        </p:txBody>
      </p:sp>
    </p:spTree>
    <p:extLst>
      <p:ext uri="{BB962C8B-B14F-4D97-AF65-F5344CB8AC3E}">
        <p14:creationId xmlns:p14="http://schemas.microsoft.com/office/powerpoint/2010/main" val="3556304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800" b="1" dirty="0">
                <a:solidFill>
                  <a:srgbClr val="FFFF00"/>
                </a:solidFill>
              </a:rPr>
              <a:t>Він провів вдалу реформу, надавши землю за службу (бенефіції), тим самим посиливши армію. В результаті у 732 р. він розбив маврів (арабів) в битві при </a:t>
            </a:r>
            <a:r>
              <a:rPr lang="uk-UA" sz="2800" b="1" dirty="0" err="1">
                <a:solidFill>
                  <a:srgbClr val="FFFF00"/>
                </a:solidFill>
              </a:rPr>
              <a:t>Пуатье</a:t>
            </a:r>
            <a:r>
              <a:rPr lang="uk-UA" sz="2800" b="1" dirty="0">
                <a:solidFill>
                  <a:srgbClr val="FFFF00"/>
                </a:solidFill>
              </a:rPr>
              <a:t>, після чого араби перестали нападати на його володіння.</a:t>
            </a:r>
          </a:p>
          <a:p>
            <a:pPr marL="0" indent="0" algn="just">
              <a:buNone/>
            </a:pPr>
            <a:r>
              <a:rPr lang="uk-UA" sz="2800" b="1" dirty="0">
                <a:solidFill>
                  <a:srgbClr val="FFFF00"/>
                </a:solidFill>
              </a:rPr>
              <a:t> Син Карла </a:t>
            </a:r>
            <a:r>
              <a:rPr lang="uk-UA" sz="2800" b="1" dirty="0" err="1">
                <a:solidFill>
                  <a:srgbClr val="FFFF00"/>
                </a:solidFill>
              </a:rPr>
              <a:t>Мартелла</a:t>
            </a:r>
            <a:r>
              <a:rPr lang="uk-UA" sz="2800" b="1" dirty="0">
                <a:solidFill>
                  <a:srgbClr val="FFFF00"/>
                </a:solidFill>
              </a:rPr>
              <a:t> </a:t>
            </a:r>
            <a:r>
              <a:rPr lang="uk-UA" sz="2800" b="1" dirty="0" err="1">
                <a:solidFill>
                  <a:srgbClr val="FFFF00"/>
                </a:solidFill>
                <a:highlight>
                  <a:srgbClr val="800000"/>
                </a:highlight>
              </a:rPr>
              <a:t>Піпін</a:t>
            </a:r>
            <a:r>
              <a:rPr lang="uk-UA" sz="2800" b="1" dirty="0">
                <a:solidFill>
                  <a:srgbClr val="FFFF00"/>
                </a:solidFill>
                <a:highlight>
                  <a:srgbClr val="800000"/>
                </a:highlight>
              </a:rPr>
              <a:t> Короткий</a:t>
            </a:r>
            <a:r>
              <a:rPr lang="uk-UA" sz="2800" b="1" dirty="0">
                <a:solidFill>
                  <a:srgbClr val="FFFF00"/>
                </a:solidFill>
              </a:rPr>
              <a:t> здійснив державний переворот, скинувши номінального главу держави – останнього з </a:t>
            </a:r>
            <a:r>
              <a:rPr lang="uk-UA" sz="2800" b="1" dirty="0" err="1">
                <a:solidFill>
                  <a:srgbClr val="FFFF00"/>
                </a:solidFill>
              </a:rPr>
              <a:t>меровінгських</a:t>
            </a:r>
            <a:r>
              <a:rPr lang="uk-UA" sz="2800" b="1" dirty="0">
                <a:solidFill>
                  <a:srgbClr val="FFFF00"/>
                </a:solidFill>
              </a:rPr>
              <a:t> королів і у 751 р. оголосив себе королем. В 754 р. </a:t>
            </a:r>
            <a:r>
              <a:rPr lang="uk-UA" sz="2800" b="1" dirty="0" err="1">
                <a:solidFill>
                  <a:srgbClr val="FFFF00"/>
                </a:solidFill>
              </a:rPr>
              <a:t>Піпін</a:t>
            </a:r>
            <a:r>
              <a:rPr lang="uk-UA" sz="2800" b="1" dirty="0">
                <a:solidFill>
                  <a:srgbClr val="FFFF00"/>
                </a:solidFill>
              </a:rPr>
              <a:t> здійснив військову експедицію проти </a:t>
            </a:r>
            <a:r>
              <a:rPr lang="uk-UA" sz="2800" b="1" dirty="0" err="1">
                <a:solidFill>
                  <a:srgbClr val="FFFF00"/>
                </a:solidFill>
              </a:rPr>
              <a:t>лангобардів</a:t>
            </a:r>
            <a:r>
              <a:rPr lang="uk-UA" sz="2800" b="1" dirty="0">
                <a:solidFill>
                  <a:srgbClr val="FFFF00"/>
                </a:solidFill>
              </a:rPr>
              <a:t>, примусив їх віддати папі захоплені ними міста і області, в тому числі область </a:t>
            </a:r>
            <a:r>
              <a:rPr lang="uk-UA" sz="2800" b="1" dirty="0" err="1">
                <a:solidFill>
                  <a:srgbClr val="FFFF00"/>
                </a:solidFill>
              </a:rPr>
              <a:t>равенни</a:t>
            </a:r>
            <a:r>
              <a:rPr lang="uk-UA" sz="2800" b="1" dirty="0">
                <a:solidFill>
                  <a:srgbClr val="FFFF00"/>
                </a:solidFill>
              </a:rPr>
              <a:t>. </a:t>
            </a:r>
            <a:r>
              <a:rPr lang="uk-UA" sz="2800" b="1" dirty="0">
                <a:solidFill>
                  <a:srgbClr val="FFFF00"/>
                </a:solidFill>
                <a:highlight>
                  <a:srgbClr val="800000"/>
                </a:highlight>
              </a:rPr>
              <a:t>Цей дар </a:t>
            </a:r>
            <a:r>
              <a:rPr lang="uk-UA" sz="2800" b="1" dirty="0" err="1">
                <a:solidFill>
                  <a:srgbClr val="FFFF00"/>
                </a:solidFill>
                <a:highlight>
                  <a:srgbClr val="800000"/>
                </a:highlight>
              </a:rPr>
              <a:t>Піпіна</a:t>
            </a:r>
            <a:r>
              <a:rPr lang="uk-UA" sz="2800" b="1" dirty="0">
                <a:solidFill>
                  <a:srgbClr val="FFFF00"/>
                </a:solidFill>
                <a:highlight>
                  <a:srgbClr val="800000"/>
                </a:highlight>
              </a:rPr>
              <a:t> сформував Папську державу, а володар церкви перетворився одночасно на світського правителя.</a:t>
            </a:r>
          </a:p>
        </p:txBody>
      </p:sp>
    </p:spTree>
    <p:extLst>
      <p:ext uri="{BB962C8B-B14F-4D97-AF65-F5344CB8AC3E}">
        <p14:creationId xmlns:p14="http://schemas.microsoft.com/office/powerpoint/2010/main" val="1899012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5818909" cy="5860473"/>
          </a:xfrm>
        </p:spPr>
        <p:txBody>
          <a:bodyPr>
            <a:normAutofit/>
          </a:bodyPr>
          <a:lstStyle/>
          <a:p>
            <a:pPr marL="0" indent="0" algn="ctr">
              <a:buNone/>
            </a:pPr>
            <a:r>
              <a:rPr lang="uk-UA" sz="3600" b="1" dirty="0">
                <a:solidFill>
                  <a:srgbClr val="FFFF00"/>
                </a:solidFill>
              </a:rPr>
              <a:t>Син </a:t>
            </a:r>
            <a:r>
              <a:rPr lang="uk-UA" sz="3600" b="1" dirty="0" err="1">
                <a:solidFill>
                  <a:srgbClr val="FFFF00"/>
                </a:solidFill>
              </a:rPr>
              <a:t>Піпіна</a:t>
            </a:r>
            <a:r>
              <a:rPr lang="uk-UA" sz="3600" b="1" dirty="0">
                <a:solidFill>
                  <a:srgbClr val="FFFF00"/>
                </a:solidFill>
              </a:rPr>
              <a:t> Короткого </a:t>
            </a:r>
          </a:p>
          <a:p>
            <a:pPr marL="0" indent="0" algn="ctr">
              <a:buNone/>
            </a:pPr>
            <a:r>
              <a:rPr lang="uk-UA" sz="3600" b="1" dirty="0">
                <a:solidFill>
                  <a:srgbClr val="FFFF00"/>
                </a:solidFill>
                <a:highlight>
                  <a:srgbClr val="800000"/>
                </a:highlight>
              </a:rPr>
              <a:t>Карл Великий</a:t>
            </a:r>
            <a:r>
              <a:rPr lang="uk-UA" sz="3600" b="1" dirty="0">
                <a:solidFill>
                  <a:srgbClr val="FFFF00"/>
                </a:solidFill>
              </a:rPr>
              <a:t> (768-814) отримав у спадок </a:t>
            </a:r>
            <a:r>
              <a:rPr lang="uk-UA" sz="3600" b="1" dirty="0">
                <a:solidFill>
                  <a:srgbClr val="FFFF00"/>
                </a:solidFill>
                <a:highlight>
                  <a:srgbClr val="000080"/>
                </a:highlight>
              </a:rPr>
              <a:t>найбільш велику в Європі державу</a:t>
            </a:r>
            <a:r>
              <a:rPr lang="uk-UA" sz="3600" b="1" dirty="0">
                <a:solidFill>
                  <a:srgbClr val="FFFF00"/>
                </a:solidFill>
              </a:rPr>
              <a:t>. Серед значних його завоювань були так звані саксонські війни. </a:t>
            </a:r>
          </a:p>
        </p:txBody>
      </p:sp>
      <p:sp>
        <p:nvSpPr>
          <p:cNvPr id="5" name="TextBox 4">
            <a:extLst>
              <a:ext uri="{FF2B5EF4-FFF2-40B4-BE49-F238E27FC236}">
                <a16:creationId xmlns:a16="http://schemas.microsoft.com/office/drawing/2014/main" id="{B78DA0BE-D6C1-62D5-5B2C-5462C5B6C5DF}"/>
              </a:ext>
            </a:extLst>
          </p:cNvPr>
          <p:cNvSpPr txBox="1"/>
          <p:nvPr/>
        </p:nvSpPr>
        <p:spPr>
          <a:xfrm>
            <a:off x="5818909" y="997527"/>
            <a:ext cx="6373092" cy="954107"/>
          </a:xfrm>
          <a:prstGeom prst="rect">
            <a:avLst/>
          </a:prstGeom>
          <a:noFill/>
        </p:spPr>
        <p:txBody>
          <a:bodyPr wrap="square">
            <a:spAutoFit/>
          </a:bodyPr>
          <a:lstStyle/>
          <a:p>
            <a:pPr algn="ctr"/>
            <a:r>
              <a:rPr lang="uk-UA" sz="2800" b="1" dirty="0">
                <a:highlight>
                  <a:srgbClr val="800000"/>
                </a:highlight>
              </a:rPr>
              <a:t>Франкська держава при смерті </a:t>
            </a:r>
            <a:r>
              <a:rPr lang="uk-UA" sz="2800" b="1" dirty="0" err="1">
                <a:highlight>
                  <a:srgbClr val="800000"/>
                </a:highlight>
              </a:rPr>
              <a:t>Піппіна</a:t>
            </a:r>
            <a:r>
              <a:rPr lang="uk-UA" sz="2800" b="1" dirty="0">
                <a:highlight>
                  <a:srgbClr val="800000"/>
                </a:highlight>
              </a:rPr>
              <a:t> 768 р.  і завоювання Карла Великого</a:t>
            </a:r>
          </a:p>
        </p:txBody>
      </p:sp>
      <p:pic>
        <p:nvPicPr>
          <p:cNvPr id="6" name="Рисунок 5">
            <a:extLst>
              <a:ext uri="{FF2B5EF4-FFF2-40B4-BE49-F238E27FC236}">
                <a16:creationId xmlns:a16="http://schemas.microsoft.com/office/drawing/2014/main" id="{7D616B07-302D-C84F-ACDF-A5903174E7AF}"/>
              </a:ext>
            </a:extLst>
          </p:cNvPr>
          <p:cNvPicPr>
            <a:picLocks noChangeAspect="1"/>
          </p:cNvPicPr>
          <p:nvPr/>
        </p:nvPicPr>
        <p:blipFill>
          <a:blip r:embed="rId2"/>
          <a:stretch>
            <a:fillRect/>
          </a:stretch>
        </p:blipFill>
        <p:spPr>
          <a:xfrm>
            <a:off x="6282654" y="1923925"/>
            <a:ext cx="5821690" cy="4906366"/>
          </a:xfrm>
          <a:prstGeom prst="rect">
            <a:avLst/>
          </a:prstGeom>
        </p:spPr>
      </p:pic>
    </p:spTree>
    <p:extLst>
      <p:ext uri="{BB962C8B-B14F-4D97-AF65-F5344CB8AC3E}">
        <p14:creationId xmlns:p14="http://schemas.microsoft.com/office/powerpoint/2010/main" val="3299993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algn="just"/>
            <a:r>
              <a:rPr lang="uk-UA" sz="2800" b="1" dirty="0">
                <a:solidFill>
                  <a:srgbClr val="FFFF00"/>
                </a:solidFill>
                <a:highlight>
                  <a:srgbClr val="008000"/>
                </a:highlight>
              </a:rPr>
              <a:t>У </a:t>
            </a:r>
            <a:r>
              <a:rPr lang="uk-UA" sz="2800" b="1" dirty="0">
                <a:solidFill>
                  <a:srgbClr val="FFFF00"/>
                </a:solidFill>
                <a:highlight>
                  <a:srgbClr val="FF0000"/>
                </a:highlight>
              </a:rPr>
              <a:t>319 р. </a:t>
            </a:r>
            <a:r>
              <a:rPr lang="uk-UA" sz="2800" b="1" dirty="0">
                <a:solidFill>
                  <a:srgbClr val="FFFF00"/>
                </a:solidFill>
                <a:highlight>
                  <a:srgbClr val="008000"/>
                </a:highlight>
              </a:rPr>
              <a:t>Костянтин Великий, на той час правитель Заходу, звільнив християнські церкви і клір (духовенство) від податків та громадських повинностей, у </a:t>
            </a:r>
            <a:r>
              <a:rPr lang="uk-UA" sz="2800" b="1" dirty="0">
                <a:solidFill>
                  <a:srgbClr val="FFFF00"/>
                </a:solidFill>
                <a:highlight>
                  <a:srgbClr val="000080"/>
                </a:highlight>
              </a:rPr>
              <a:t>321 р.</a:t>
            </a:r>
            <a:r>
              <a:rPr lang="uk-UA" sz="2800" b="1" dirty="0">
                <a:solidFill>
                  <a:srgbClr val="FFFF00"/>
                </a:solidFill>
                <a:highlight>
                  <a:srgbClr val="008000"/>
                </a:highlight>
              </a:rPr>
              <a:t> надав церквами право купувати і володіти нерухомим майном.</a:t>
            </a:r>
          </a:p>
          <a:p>
            <a:pPr algn="just"/>
            <a:r>
              <a:rPr lang="uk-UA" sz="2800" b="1" dirty="0">
                <a:solidFill>
                  <a:srgbClr val="FFFF00"/>
                </a:solidFill>
                <a:highlight>
                  <a:srgbClr val="008000"/>
                </a:highlight>
              </a:rPr>
              <a:t>У 325 р. він став ініціатором проведення в Нікеї (Мала Азія) першого в історії християнства </a:t>
            </a:r>
            <a:r>
              <a:rPr lang="uk-UA" sz="2800" b="1" i="1" u="sng" dirty="0">
                <a:solidFill>
                  <a:srgbClr val="002060"/>
                </a:solidFill>
                <a:highlight>
                  <a:srgbClr val="008000"/>
                </a:highlight>
              </a:rPr>
              <a:t>Вселенського собору</a:t>
            </a:r>
            <a:r>
              <a:rPr lang="uk-UA" sz="2800" b="1" dirty="0">
                <a:solidFill>
                  <a:srgbClr val="FFFF00"/>
                </a:solidFill>
                <a:highlight>
                  <a:srgbClr val="008000"/>
                </a:highlight>
              </a:rPr>
              <a:t>, на якому був прийнятий Символ Віри — формула віросповідання, в якій оголошувалася божественність Бога-Сина, і було остаточно проголошено відокремлення християнства від юдаїзму. Перший Вселенський собор, зібравши християнське духовенство з усіх куточків імперії, формально засвідчив існування Церкви як організації (фактично на чолі з імператором).</a:t>
            </a:r>
          </a:p>
        </p:txBody>
      </p:sp>
    </p:spTree>
    <p:extLst>
      <p:ext uri="{BB962C8B-B14F-4D97-AF65-F5344CB8AC3E}">
        <p14:creationId xmlns:p14="http://schemas.microsoft.com/office/powerpoint/2010/main" val="279972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100" b="1" dirty="0">
                <a:solidFill>
                  <a:srgbClr val="FFFF00"/>
                </a:solidFill>
                <a:highlight>
                  <a:srgbClr val="800000"/>
                </a:highlight>
              </a:rPr>
              <a:t>Племена саксів на той час розпались на чотири групи: </a:t>
            </a:r>
            <a:r>
              <a:rPr lang="uk-UA" sz="3100" b="1" dirty="0" err="1">
                <a:solidFill>
                  <a:srgbClr val="FFFF00"/>
                </a:solidFill>
                <a:highlight>
                  <a:srgbClr val="800000"/>
                </a:highlight>
              </a:rPr>
              <a:t>остфали</a:t>
            </a:r>
            <a:r>
              <a:rPr lang="uk-UA" sz="3100" b="1" dirty="0">
                <a:solidFill>
                  <a:srgbClr val="FFFF00"/>
                </a:solidFill>
                <a:highlight>
                  <a:srgbClr val="800000"/>
                </a:highlight>
              </a:rPr>
              <a:t> (східні сакси), </a:t>
            </a:r>
            <a:r>
              <a:rPr lang="uk-UA" sz="3100" b="1" dirty="0" err="1">
                <a:solidFill>
                  <a:srgbClr val="FFFF00"/>
                </a:solidFill>
                <a:highlight>
                  <a:srgbClr val="800000"/>
                </a:highlight>
              </a:rPr>
              <a:t>вестфали</a:t>
            </a:r>
            <a:r>
              <a:rPr lang="uk-UA" sz="3100" b="1" dirty="0">
                <a:solidFill>
                  <a:srgbClr val="FFFF00"/>
                </a:solidFill>
                <a:highlight>
                  <a:srgbClr val="800000"/>
                </a:highlight>
              </a:rPr>
              <a:t> (західні сакси), ангарії (що проживали в центрі) і </a:t>
            </a:r>
            <a:r>
              <a:rPr lang="uk-UA" sz="3100" b="1" dirty="0" err="1">
                <a:solidFill>
                  <a:srgbClr val="FFFF00"/>
                </a:solidFill>
                <a:highlight>
                  <a:srgbClr val="800000"/>
                </a:highlight>
              </a:rPr>
              <a:t>нордальбінги</a:t>
            </a:r>
            <a:r>
              <a:rPr lang="uk-UA" sz="3100" b="1" dirty="0">
                <a:solidFill>
                  <a:srgbClr val="FFFF00"/>
                </a:solidFill>
                <a:highlight>
                  <a:srgbClr val="800000"/>
                </a:highlight>
              </a:rPr>
              <a:t> (займали північне узбережжя устя р. Лаби). Єдності серед них не було. </a:t>
            </a:r>
          </a:p>
          <a:p>
            <a:pPr marL="0" indent="0" algn="just">
              <a:buNone/>
            </a:pPr>
            <a:r>
              <a:rPr lang="uk-UA" sz="3100" b="1" dirty="0">
                <a:solidFill>
                  <a:srgbClr val="FFFF00"/>
                </a:solidFill>
                <a:highlight>
                  <a:srgbClr val="000080"/>
                </a:highlight>
              </a:rPr>
              <a:t>Саксонські війни розпочалися у 772 р. і тривали 32 роки</a:t>
            </a:r>
            <a:r>
              <a:rPr lang="uk-UA" sz="3100" b="1" dirty="0">
                <a:solidFill>
                  <a:srgbClr val="FFFF00"/>
                </a:solidFill>
                <a:highlight>
                  <a:srgbClr val="800000"/>
                </a:highlight>
              </a:rPr>
              <a:t>. На першому етапі війни (772-782) були підкорені </a:t>
            </a:r>
            <a:r>
              <a:rPr lang="uk-UA" sz="3100" b="1" dirty="0" err="1">
                <a:solidFill>
                  <a:srgbClr val="FFFF00"/>
                </a:solidFill>
                <a:highlight>
                  <a:srgbClr val="800000"/>
                </a:highlight>
              </a:rPr>
              <a:t>вестфали</a:t>
            </a:r>
            <a:r>
              <a:rPr lang="uk-UA" sz="3100" b="1" dirty="0">
                <a:solidFill>
                  <a:srgbClr val="FFFF00"/>
                </a:solidFill>
                <a:highlight>
                  <a:srgbClr val="800000"/>
                </a:highlight>
              </a:rPr>
              <a:t> і частина </a:t>
            </a:r>
            <a:r>
              <a:rPr lang="uk-UA" sz="3100" b="1" dirty="0" err="1">
                <a:solidFill>
                  <a:srgbClr val="FFFF00"/>
                </a:solidFill>
                <a:highlight>
                  <a:srgbClr val="800000"/>
                </a:highlight>
              </a:rPr>
              <a:t>ангаріїв</a:t>
            </a:r>
            <a:r>
              <a:rPr lang="uk-UA" sz="3100" b="1" dirty="0">
                <a:solidFill>
                  <a:srgbClr val="FFFF00"/>
                </a:solidFill>
                <a:highlight>
                  <a:srgbClr val="800000"/>
                </a:highlight>
              </a:rPr>
              <a:t>. В цих землях насаджувалось християнство. Було введено «Саксонський </a:t>
            </a:r>
            <a:r>
              <a:rPr lang="uk-UA" sz="3100" b="1" dirty="0" err="1">
                <a:solidFill>
                  <a:srgbClr val="FFFF00"/>
                </a:solidFill>
                <a:highlight>
                  <a:srgbClr val="800000"/>
                </a:highlight>
              </a:rPr>
              <a:t>капітулярій</a:t>
            </a:r>
            <a:r>
              <a:rPr lang="uk-UA" sz="3100" b="1" dirty="0">
                <a:solidFill>
                  <a:srgbClr val="FFFF00"/>
                </a:solidFill>
                <a:highlight>
                  <a:srgbClr val="800000"/>
                </a:highlight>
              </a:rPr>
              <a:t>» – закон, що грозив смертною карою за недотримання християнських законів. Вожді саксів і серед них лідер </a:t>
            </a:r>
            <a:r>
              <a:rPr lang="uk-UA" sz="3100" b="1" dirty="0" err="1">
                <a:solidFill>
                  <a:srgbClr val="FFFF00"/>
                </a:solidFill>
                <a:highlight>
                  <a:srgbClr val="800000"/>
                </a:highlight>
              </a:rPr>
              <a:t>еделінг</a:t>
            </a:r>
            <a:r>
              <a:rPr lang="uk-UA" sz="3100" b="1" dirty="0">
                <a:solidFill>
                  <a:srgbClr val="FFFF00"/>
                </a:solidFill>
                <a:highlight>
                  <a:srgbClr val="800000"/>
                </a:highlight>
              </a:rPr>
              <a:t> </a:t>
            </a:r>
            <a:r>
              <a:rPr lang="uk-UA" sz="3100" b="1" dirty="0" err="1">
                <a:solidFill>
                  <a:srgbClr val="FFFF00"/>
                </a:solidFill>
                <a:highlight>
                  <a:srgbClr val="800000"/>
                </a:highlight>
              </a:rPr>
              <a:t>Відукінд</a:t>
            </a:r>
            <a:r>
              <a:rPr lang="uk-UA" sz="3100" b="1" dirty="0">
                <a:solidFill>
                  <a:srgbClr val="FFFF00"/>
                </a:solidFill>
                <a:highlight>
                  <a:srgbClr val="800000"/>
                </a:highlight>
              </a:rPr>
              <a:t> втекли до Данії.</a:t>
            </a:r>
          </a:p>
        </p:txBody>
      </p:sp>
    </p:spTree>
    <p:extLst>
      <p:ext uri="{BB962C8B-B14F-4D97-AF65-F5344CB8AC3E}">
        <p14:creationId xmlns:p14="http://schemas.microsoft.com/office/powerpoint/2010/main" val="3568051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3200" b="1" dirty="0">
                <a:solidFill>
                  <a:srgbClr val="FFFF00"/>
                </a:solidFill>
                <a:highlight>
                  <a:srgbClr val="800000"/>
                </a:highlight>
              </a:rPr>
              <a:t>На другому етапі (782-785) повстали </a:t>
            </a:r>
            <a:r>
              <a:rPr lang="uk-UA" sz="3200" b="1" dirty="0" err="1">
                <a:solidFill>
                  <a:srgbClr val="FFFF00"/>
                </a:solidFill>
                <a:highlight>
                  <a:srgbClr val="800000"/>
                </a:highlight>
              </a:rPr>
              <a:t>вестфали</a:t>
            </a:r>
            <a:r>
              <a:rPr lang="uk-UA" sz="3200" b="1" dirty="0">
                <a:solidFill>
                  <a:srgbClr val="FFFF00"/>
                </a:solidFill>
                <a:highlight>
                  <a:srgbClr val="800000"/>
                </a:highlight>
              </a:rPr>
              <a:t>, війська Карла були розбиті. На це Карл відрубав голови 2 тис. полонених. Це призвело до того, що до повсталих приєдналися </a:t>
            </a:r>
            <a:r>
              <a:rPr lang="uk-UA" sz="3200" b="1" dirty="0" err="1">
                <a:solidFill>
                  <a:srgbClr val="FFFF00"/>
                </a:solidFill>
                <a:highlight>
                  <a:srgbClr val="800000"/>
                </a:highlight>
              </a:rPr>
              <a:t>фрізи</a:t>
            </a:r>
            <a:r>
              <a:rPr lang="uk-UA" sz="3200" b="1" dirty="0">
                <a:solidFill>
                  <a:srgbClr val="FFFF00"/>
                </a:solidFill>
                <a:highlight>
                  <a:srgbClr val="800000"/>
                </a:highlight>
              </a:rPr>
              <a:t>. Однак, підкуп вождів саксів, що прийняли християнство і отримали чималі землі зробив свою справу. </a:t>
            </a:r>
          </a:p>
          <a:p>
            <a:pPr marL="0" indent="0" algn="just">
              <a:buNone/>
            </a:pPr>
            <a:r>
              <a:rPr lang="uk-UA" sz="3200" b="1" dirty="0">
                <a:solidFill>
                  <a:srgbClr val="FFFF00"/>
                </a:solidFill>
                <a:highlight>
                  <a:srgbClr val="800000"/>
                </a:highlight>
              </a:rPr>
              <a:t>Населення боролося ще 10 років (3 етап – до 804 р.). Слов’янські племена </a:t>
            </a:r>
            <a:r>
              <a:rPr lang="uk-UA" sz="3200" b="1" dirty="0" err="1">
                <a:solidFill>
                  <a:srgbClr val="FFFF00"/>
                </a:solidFill>
                <a:highlight>
                  <a:srgbClr val="800000"/>
                </a:highlight>
              </a:rPr>
              <a:t>ободритів</a:t>
            </a:r>
            <a:r>
              <a:rPr lang="uk-UA" sz="3200" b="1" dirty="0">
                <a:solidFill>
                  <a:srgbClr val="FFFF00"/>
                </a:solidFill>
                <a:highlight>
                  <a:srgbClr val="800000"/>
                </a:highlight>
              </a:rPr>
              <a:t> (</a:t>
            </a:r>
            <a:r>
              <a:rPr lang="uk-UA" sz="3200" b="1" dirty="0" err="1">
                <a:solidFill>
                  <a:srgbClr val="FFFF00"/>
                </a:solidFill>
                <a:highlight>
                  <a:srgbClr val="800000"/>
                </a:highlight>
              </a:rPr>
              <a:t>бодричів</a:t>
            </a:r>
            <a:r>
              <a:rPr lang="uk-UA" sz="3200" b="1" dirty="0">
                <a:solidFill>
                  <a:srgbClr val="FFFF00"/>
                </a:solidFill>
                <a:highlight>
                  <a:srgbClr val="800000"/>
                </a:highlight>
              </a:rPr>
              <a:t>) підтримували Карла, а лютичі напроти підтримували саксів. Однак к 804 р. сакси були підкорені, Саксонія увійшла до складу Франкського королівства, населення насильно охрещено.</a:t>
            </a:r>
          </a:p>
        </p:txBody>
      </p:sp>
    </p:spTree>
    <p:extLst>
      <p:ext uri="{BB962C8B-B14F-4D97-AF65-F5344CB8AC3E}">
        <p14:creationId xmlns:p14="http://schemas.microsoft.com/office/powerpoint/2010/main" val="2642892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6096000" cy="5860473"/>
          </a:xfrm>
        </p:spPr>
        <p:txBody>
          <a:bodyPr>
            <a:normAutofit lnSpcReduction="10000"/>
          </a:bodyPr>
          <a:lstStyle/>
          <a:p>
            <a:pPr marL="0" indent="0" algn="just">
              <a:buNone/>
            </a:pPr>
            <a:r>
              <a:rPr lang="uk-UA" b="1" dirty="0">
                <a:solidFill>
                  <a:srgbClr val="FFFF00"/>
                </a:solidFill>
                <a:highlight>
                  <a:srgbClr val="800000"/>
                </a:highlight>
              </a:rPr>
              <a:t>Карл Великий ліквідував </a:t>
            </a:r>
            <a:r>
              <a:rPr lang="uk-UA" b="1" dirty="0" err="1">
                <a:solidFill>
                  <a:srgbClr val="FFFF00"/>
                </a:solidFill>
                <a:highlight>
                  <a:srgbClr val="800000"/>
                </a:highlight>
              </a:rPr>
              <a:t>Лангобарське</a:t>
            </a:r>
            <a:r>
              <a:rPr lang="uk-UA" b="1" dirty="0">
                <a:solidFill>
                  <a:srgbClr val="FFFF00"/>
                </a:solidFill>
                <a:highlight>
                  <a:srgbClr val="800000"/>
                </a:highlight>
              </a:rPr>
              <a:t> королівство (773-774) і привласнив собі титул короля франків і </a:t>
            </a:r>
            <a:r>
              <a:rPr lang="uk-UA" b="1" dirty="0" err="1">
                <a:solidFill>
                  <a:srgbClr val="FFFF00"/>
                </a:solidFill>
                <a:highlight>
                  <a:srgbClr val="800000"/>
                </a:highlight>
              </a:rPr>
              <a:t>лангобардів</a:t>
            </a:r>
            <a:r>
              <a:rPr lang="uk-UA" b="1" dirty="0">
                <a:solidFill>
                  <a:srgbClr val="FFFF00"/>
                </a:solidFill>
                <a:highlight>
                  <a:srgbClr val="800000"/>
                </a:highlight>
              </a:rPr>
              <a:t>. Під час лангобардського походу він побував в Римі і отримав від папи титул «патриція Риму» – захисника Риму. Після декількох спроб йому вдалося в 804 р. відібрати у маврів область по р. Ебро, утворивши тут </a:t>
            </a:r>
            <a:r>
              <a:rPr lang="uk-UA" b="1" dirty="0" err="1">
                <a:solidFill>
                  <a:srgbClr val="FFFF00"/>
                </a:solidFill>
                <a:highlight>
                  <a:srgbClr val="800000"/>
                </a:highlight>
              </a:rPr>
              <a:t>Вестготську</a:t>
            </a:r>
            <a:r>
              <a:rPr lang="uk-UA" b="1" dirty="0">
                <a:solidFill>
                  <a:srgbClr val="FFFF00"/>
                </a:solidFill>
                <a:highlight>
                  <a:srgbClr val="800000"/>
                </a:highlight>
              </a:rPr>
              <a:t> або Іспанську марку (маркграфство). </a:t>
            </a:r>
          </a:p>
          <a:p>
            <a:pPr marL="0" indent="0" algn="just">
              <a:buNone/>
            </a:pPr>
            <a:r>
              <a:rPr lang="uk-UA" b="1" dirty="0">
                <a:solidFill>
                  <a:srgbClr val="FFFF00"/>
                </a:solidFill>
                <a:highlight>
                  <a:srgbClr val="800000"/>
                </a:highlight>
              </a:rPr>
              <a:t>В 795-796 рр. він розгромив </a:t>
            </a:r>
            <a:r>
              <a:rPr lang="uk-UA" b="1" dirty="0" err="1">
                <a:solidFill>
                  <a:srgbClr val="FFFF00"/>
                </a:solidFill>
                <a:highlight>
                  <a:srgbClr val="800000"/>
                </a:highlight>
              </a:rPr>
              <a:t>Аварский</a:t>
            </a:r>
            <a:r>
              <a:rPr lang="uk-UA" b="1" dirty="0">
                <a:solidFill>
                  <a:srgbClr val="FFFF00"/>
                </a:solidFill>
                <a:highlight>
                  <a:srgbClr val="800000"/>
                </a:highlight>
              </a:rPr>
              <a:t> каганат в </a:t>
            </a:r>
            <a:r>
              <a:rPr lang="uk-UA" b="1" dirty="0" err="1">
                <a:solidFill>
                  <a:srgbClr val="FFFF00"/>
                </a:solidFill>
                <a:highlight>
                  <a:srgbClr val="800000"/>
                </a:highlight>
              </a:rPr>
              <a:t>Паннонії</a:t>
            </a:r>
            <a:r>
              <a:rPr lang="uk-UA" b="1" dirty="0">
                <a:solidFill>
                  <a:srgbClr val="FFFF00"/>
                </a:solidFill>
                <a:highlight>
                  <a:srgbClr val="800000"/>
                </a:highlight>
              </a:rPr>
              <a:t> і утворив на цьому місці </a:t>
            </a:r>
            <a:r>
              <a:rPr lang="uk-UA" b="1" dirty="0" err="1">
                <a:solidFill>
                  <a:srgbClr val="FFFF00"/>
                </a:solidFill>
                <a:highlight>
                  <a:srgbClr val="800000"/>
                </a:highlight>
              </a:rPr>
              <a:t>Паннонську</a:t>
            </a:r>
            <a:r>
              <a:rPr lang="uk-UA" b="1" dirty="0">
                <a:solidFill>
                  <a:srgbClr val="FFFF00"/>
                </a:solidFill>
                <a:highlight>
                  <a:srgbClr val="800000"/>
                </a:highlight>
              </a:rPr>
              <a:t> марку.</a:t>
            </a:r>
          </a:p>
        </p:txBody>
      </p:sp>
      <p:sp>
        <p:nvSpPr>
          <p:cNvPr id="7" name="TextBox 6">
            <a:extLst>
              <a:ext uri="{FF2B5EF4-FFF2-40B4-BE49-F238E27FC236}">
                <a16:creationId xmlns:a16="http://schemas.microsoft.com/office/drawing/2014/main" id="{36CBDBCB-884F-3BAB-CF4C-282EB30E4130}"/>
              </a:ext>
            </a:extLst>
          </p:cNvPr>
          <p:cNvSpPr txBox="1"/>
          <p:nvPr/>
        </p:nvSpPr>
        <p:spPr>
          <a:xfrm>
            <a:off x="7620001" y="997526"/>
            <a:ext cx="4572000" cy="584775"/>
          </a:xfrm>
          <a:prstGeom prst="rect">
            <a:avLst/>
          </a:prstGeom>
          <a:noFill/>
        </p:spPr>
        <p:txBody>
          <a:bodyPr wrap="square">
            <a:spAutoFit/>
          </a:bodyPr>
          <a:lstStyle/>
          <a:p>
            <a:r>
              <a:rPr lang="ru-RU" sz="3200" dirty="0" err="1">
                <a:highlight>
                  <a:srgbClr val="808000"/>
                </a:highlight>
              </a:rPr>
              <a:t>Аварський</a:t>
            </a:r>
            <a:r>
              <a:rPr lang="ru-RU" sz="3200" dirty="0">
                <a:highlight>
                  <a:srgbClr val="808000"/>
                </a:highlight>
              </a:rPr>
              <a:t> каганат</a:t>
            </a:r>
          </a:p>
        </p:txBody>
      </p:sp>
      <p:pic>
        <p:nvPicPr>
          <p:cNvPr id="8" name="Рисунок 7">
            <a:extLst>
              <a:ext uri="{FF2B5EF4-FFF2-40B4-BE49-F238E27FC236}">
                <a16:creationId xmlns:a16="http://schemas.microsoft.com/office/drawing/2014/main" id="{501D2CBF-2200-8673-4B43-91648821FB6F}"/>
              </a:ext>
            </a:extLst>
          </p:cNvPr>
          <p:cNvPicPr>
            <a:picLocks noChangeAspect="1"/>
          </p:cNvPicPr>
          <p:nvPr/>
        </p:nvPicPr>
        <p:blipFill>
          <a:blip r:embed="rId2"/>
          <a:stretch>
            <a:fillRect/>
          </a:stretch>
        </p:blipFill>
        <p:spPr>
          <a:xfrm>
            <a:off x="6219124" y="2064325"/>
            <a:ext cx="5748324" cy="4113816"/>
          </a:xfrm>
          <a:prstGeom prst="rect">
            <a:avLst/>
          </a:prstGeom>
        </p:spPr>
      </p:pic>
    </p:spTree>
    <p:extLst>
      <p:ext uri="{BB962C8B-B14F-4D97-AF65-F5344CB8AC3E}">
        <p14:creationId xmlns:p14="http://schemas.microsoft.com/office/powerpoint/2010/main" val="1475306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1" y="997526"/>
            <a:ext cx="7065816" cy="5860473"/>
          </a:xfrm>
        </p:spPr>
        <p:txBody>
          <a:bodyPr>
            <a:noAutofit/>
          </a:bodyPr>
          <a:lstStyle/>
          <a:p>
            <a:pPr marL="0" indent="0" algn="just">
              <a:buNone/>
            </a:pPr>
            <a:r>
              <a:rPr lang="uk-UA" sz="3000" b="1" dirty="0">
                <a:solidFill>
                  <a:srgbClr val="FFFF00"/>
                </a:solidFill>
                <a:highlight>
                  <a:srgbClr val="800000"/>
                </a:highlight>
              </a:rPr>
              <a:t>На черзі було підкорення Баварії. У </a:t>
            </a:r>
            <a:r>
              <a:rPr lang="en-US" sz="3000" b="1" dirty="0">
                <a:solidFill>
                  <a:srgbClr val="FFFF00"/>
                </a:solidFill>
                <a:highlight>
                  <a:srgbClr val="800000"/>
                </a:highlight>
              </a:rPr>
              <a:t>VI </a:t>
            </a:r>
            <a:r>
              <a:rPr lang="uk-UA" sz="3000" b="1" dirty="0">
                <a:solidFill>
                  <a:srgbClr val="FFFF00"/>
                </a:solidFill>
                <a:highlight>
                  <a:srgbClr val="800000"/>
                </a:highlight>
              </a:rPr>
              <a:t>ст. баварські князі добровільно визнали </a:t>
            </a:r>
            <a:r>
              <a:rPr lang="uk-UA" sz="3000" b="1" dirty="0" err="1">
                <a:solidFill>
                  <a:srgbClr val="FFFF00"/>
                </a:solidFill>
                <a:highlight>
                  <a:srgbClr val="800000"/>
                </a:highlight>
              </a:rPr>
              <a:t>Меровінгів</a:t>
            </a:r>
            <a:r>
              <a:rPr lang="uk-UA" sz="3000" b="1" dirty="0">
                <a:solidFill>
                  <a:srgbClr val="FFFF00"/>
                </a:solidFill>
                <a:highlight>
                  <a:srgbClr val="800000"/>
                </a:highlight>
              </a:rPr>
              <a:t>. </a:t>
            </a:r>
          </a:p>
          <a:p>
            <a:pPr marL="0" indent="0" algn="just">
              <a:buNone/>
            </a:pPr>
            <a:r>
              <a:rPr lang="uk-UA" sz="3000" b="1" dirty="0">
                <a:solidFill>
                  <a:srgbClr val="FFFF00"/>
                </a:solidFill>
                <a:highlight>
                  <a:srgbClr val="800000"/>
                </a:highlight>
              </a:rPr>
              <a:t>Протягом </a:t>
            </a:r>
            <a:r>
              <a:rPr lang="en-US" sz="3000" b="1" dirty="0">
                <a:solidFill>
                  <a:srgbClr val="FFFF00"/>
                </a:solidFill>
                <a:highlight>
                  <a:srgbClr val="800000"/>
                </a:highlight>
              </a:rPr>
              <a:t>VI-VII </a:t>
            </a:r>
            <a:r>
              <a:rPr lang="uk-UA" sz="3000" b="1" dirty="0">
                <a:solidFill>
                  <a:srgbClr val="FFFF00"/>
                </a:solidFill>
                <a:highlight>
                  <a:srgbClr val="800000"/>
                </a:highlight>
              </a:rPr>
              <a:t>ст. вони воювали проти Аварського каганату. Неодноразово </a:t>
            </a:r>
            <a:r>
              <a:rPr lang="uk-UA" sz="3000" b="1" dirty="0" err="1">
                <a:solidFill>
                  <a:srgbClr val="FFFF00"/>
                </a:solidFill>
                <a:highlight>
                  <a:srgbClr val="800000"/>
                </a:highlight>
              </a:rPr>
              <a:t>бавари</a:t>
            </a:r>
            <a:r>
              <a:rPr lang="uk-UA" sz="3000" b="1" dirty="0">
                <a:solidFill>
                  <a:srgbClr val="FFFF00"/>
                </a:solidFill>
                <a:highlight>
                  <a:srgbClr val="800000"/>
                </a:highlight>
              </a:rPr>
              <a:t> нападали на слов’ян – чехів і </a:t>
            </a:r>
            <a:r>
              <a:rPr lang="uk-UA" sz="3000" b="1" dirty="0" err="1">
                <a:solidFill>
                  <a:srgbClr val="FFFF00"/>
                </a:solidFill>
                <a:highlight>
                  <a:srgbClr val="800000"/>
                </a:highlight>
              </a:rPr>
              <a:t>моравів</a:t>
            </a:r>
            <a:r>
              <a:rPr lang="uk-UA" sz="3000" b="1" dirty="0">
                <a:solidFill>
                  <a:srgbClr val="FFFF00"/>
                </a:solidFill>
                <a:highlight>
                  <a:srgbClr val="800000"/>
                </a:highlight>
              </a:rPr>
              <a:t>. </a:t>
            </a:r>
          </a:p>
          <a:p>
            <a:pPr marL="0" indent="0" algn="just">
              <a:buNone/>
            </a:pPr>
            <a:r>
              <a:rPr lang="uk-UA" sz="3000" b="1" dirty="0">
                <a:solidFill>
                  <a:srgbClr val="FFFF00"/>
                </a:solidFill>
                <a:highlight>
                  <a:srgbClr val="800000"/>
                </a:highlight>
              </a:rPr>
              <a:t>Однак, після виникнення слов’янської держави Само, </a:t>
            </a:r>
            <a:r>
              <a:rPr lang="uk-UA" sz="3000" b="1" dirty="0" err="1">
                <a:solidFill>
                  <a:srgbClr val="FFFF00"/>
                </a:solidFill>
                <a:highlight>
                  <a:srgbClr val="800000"/>
                </a:highlight>
              </a:rPr>
              <a:t>бавари</a:t>
            </a:r>
            <a:r>
              <a:rPr lang="uk-UA" sz="3000" b="1" dirty="0">
                <a:solidFill>
                  <a:srgbClr val="FFFF00"/>
                </a:solidFill>
                <a:highlight>
                  <a:srgbClr val="800000"/>
                </a:highlight>
              </a:rPr>
              <a:t>, франки і авари зустріли потужний опір слов’ян. </a:t>
            </a:r>
          </a:p>
        </p:txBody>
      </p:sp>
      <p:sp>
        <p:nvSpPr>
          <p:cNvPr id="5" name="TextBox 4">
            <a:extLst>
              <a:ext uri="{FF2B5EF4-FFF2-40B4-BE49-F238E27FC236}">
                <a16:creationId xmlns:a16="http://schemas.microsoft.com/office/drawing/2014/main" id="{853AB6A4-5398-8ED4-1187-317165DC3623}"/>
              </a:ext>
            </a:extLst>
          </p:cNvPr>
          <p:cNvSpPr txBox="1"/>
          <p:nvPr/>
        </p:nvSpPr>
        <p:spPr>
          <a:xfrm>
            <a:off x="7065817" y="997526"/>
            <a:ext cx="5015347" cy="923330"/>
          </a:xfrm>
          <a:prstGeom prst="rect">
            <a:avLst/>
          </a:prstGeom>
          <a:noFill/>
        </p:spPr>
        <p:txBody>
          <a:bodyPr wrap="square">
            <a:spAutoFit/>
          </a:bodyPr>
          <a:lstStyle/>
          <a:p>
            <a:pPr algn="ctr"/>
            <a:r>
              <a:rPr kumimoji="0" lang="uk-UA" sz="5400" b="1" i="0" u="none" strike="noStrike" kern="1200" cap="none" spc="-100" normalizeH="0" baseline="0" noProof="0" dirty="0">
                <a:ln w="3200">
                  <a:solidFill>
                    <a:srgbClr val="444D26">
                      <a:shade val="75000"/>
                      <a:alpha val="25000"/>
                    </a:srgbClr>
                  </a:solidFill>
                  <a:prstDash val="solid"/>
                  <a:round/>
                </a:ln>
                <a:solidFill>
                  <a:srgbClr val="FF0000"/>
                </a:solidFill>
                <a:effectLst>
                  <a:innerShdw blurRad="50800" dist="25400" dir="13500000">
                    <a:prstClr val="black">
                      <a:alpha val="70000"/>
                    </a:prstClr>
                  </a:innerShdw>
                </a:effectLst>
                <a:uLnTx/>
                <a:uFillTx/>
                <a:latin typeface="Constantia"/>
                <a:ea typeface="+mj-ea"/>
                <a:cs typeface="+mj-cs"/>
              </a:rPr>
              <a:t>Держава Само</a:t>
            </a:r>
            <a:endParaRPr lang="ru-RU" b="1" dirty="0"/>
          </a:p>
        </p:txBody>
      </p:sp>
      <p:pic>
        <p:nvPicPr>
          <p:cNvPr id="6" name="Рисунок 5">
            <a:extLst>
              <a:ext uri="{FF2B5EF4-FFF2-40B4-BE49-F238E27FC236}">
                <a16:creationId xmlns:a16="http://schemas.microsoft.com/office/drawing/2014/main" id="{2E105D95-E10C-B03F-8F9D-BE5DB5BBF698}"/>
              </a:ext>
            </a:extLst>
          </p:cNvPr>
          <p:cNvPicPr>
            <a:picLocks noChangeAspect="1"/>
          </p:cNvPicPr>
          <p:nvPr/>
        </p:nvPicPr>
        <p:blipFill>
          <a:blip r:embed="rId2"/>
          <a:stretch>
            <a:fillRect/>
          </a:stretch>
        </p:blipFill>
        <p:spPr>
          <a:xfrm>
            <a:off x="7149179" y="2015782"/>
            <a:ext cx="4931985" cy="4842217"/>
          </a:xfrm>
          <a:prstGeom prst="rect">
            <a:avLst/>
          </a:prstGeom>
        </p:spPr>
      </p:pic>
    </p:spTree>
    <p:extLst>
      <p:ext uri="{BB962C8B-B14F-4D97-AF65-F5344CB8AC3E}">
        <p14:creationId xmlns:p14="http://schemas.microsoft.com/office/powerpoint/2010/main" val="3634299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800" b="1" dirty="0">
                <a:solidFill>
                  <a:srgbClr val="FFFF00"/>
                </a:solidFill>
                <a:highlight>
                  <a:srgbClr val="800000"/>
                </a:highlight>
              </a:rPr>
              <a:t>Влада франків на території Баварії була номінальною, герцог </a:t>
            </a:r>
            <a:r>
              <a:rPr lang="uk-UA" sz="2800" b="1" dirty="0" err="1">
                <a:solidFill>
                  <a:srgbClr val="FFFF00"/>
                </a:solidFill>
                <a:highlight>
                  <a:srgbClr val="800000"/>
                </a:highlight>
              </a:rPr>
              <a:t>Тассілон</a:t>
            </a:r>
            <a:r>
              <a:rPr lang="uk-UA" sz="2800" b="1" dirty="0">
                <a:solidFill>
                  <a:srgbClr val="FFFF00"/>
                </a:solidFill>
                <a:highlight>
                  <a:srgbClr val="800000"/>
                </a:highlight>
              </a:rPr>
              <a:t> </a:t>
            </a:r>
            <a:r>
              <a:rPr lang="en-US" sz="2800" b="1" dirty="0">
                <a:solidFill>
                  <a:srgbClr val="FFFF00"/>
                </a:solidFill>
                <a:highlight>
                  <a:srgbClr val="800000"/>
                </a:highlight>
              </a:rPr>
              <a:t>III (</a:t>
            </a:r>
            <a:r>
              <a:rPr lang="uk-UA" sz="2800" b="1" dirty="0">
                <a:solidFill>
                  <a:srgbClr val="FFFF00"/>
                </a:solidFill>
                <a:highlight>
                  <a:srgbClr val="800000"/>
                </a:highlight>
              </a:rPr>
              <a:t>з 748 р.) фактично не залежав від Франкського королівства. Карл </a:t>
            </a:r>
            <a:r>
              <a:rPr lang="en-US" sz="2800" b="1" dirty="0">
                <a:solidFill>
                  <a:srgbClr val="FFFF00"/>
                </a:solidFill>
                <a:highlight>
                  <a:srgbClr val="800000"/>
                </a:highlight>
              </a:rPr>
              <a:t>I</a:t>
            </a:r>
            <a:r>
              <a:rPr lang="uk-UA" sz="2800" b="1" dirty="0">
                <a:solidFill>
                  <a:srgbClr val="FFFF00"/>
                </a:solidFill>
                <a:highlight>
                  <a:srgbClr val="800000"/>
                </a:highlight>
              </a:rPr>
              <a:t> вступив в союз з Лангобардським королівством, одружившись на донці короля </a:t>
            </a:r>
            <a:r>
              <a:rPr lang="uk-UA" sz="2800" b="1" dirty="0" err="1">
                <a:solidFill>
                  <a:srgbClr val="FFFF00"/>
                </a:solidFill>
                <a:highlight>
                  <a:srgbClr val="800000"/>
                </a:highlight>
              </a:rPr>
              <a:t>Дезідерія</a:t>
            </a:r>
            <a:r>
              <a:rPr lang="uk-UA" sz="2800" b="1" dirty="0">
                <a:solidFill>
                  <a:srgbClr val="FFFF00"/>
                </a:solidFill>
                <a:highlight>
                  <a:srgbClr val="800000"/>
                </a:highlight>
              </a:rPr>
              <a:t>. </a:t>
            </a:r>
          </a:p>
          <a:p>
            <a:pPr marL="0" indent="0" algn="just">
              <a:buNone/>
            </a:pPr>
            <a:r>
              <a:rPr lang="uk-UA" sz="2800" b="1" dirty="0">
                <a:solidFill>
                  <a:srgbClr val="FFFF00"/>
                </a:solidFill>
                <a:highlight>
                  <a:srgbClr val="800000"/>
                </a:highlight>
              </a:rPr>
              <a:t>Після цього він почав завоювання східних сусідів – </a:t>
            </a:r>
            <a:r>
              <a:rPr lang="uk-UA" sz="2800" b="1" dirty="0" err="1">
                <a:solidFill>
                  <a:srgbClr val="FFFF00"/>
                </a:solidFill>
                <a:highlight>
                  <a:srgbClr val="800000"/>
                </a:highlight>
              </a:rPr>
              <a:t>Карінтії</a:t>
            </a:r>
            <a:r>
              <a:rPr lang="uk-UA" sz="2800" b="1" dirty="0">
                <a:solidFill>
                  <a:srgbClr val="FFFF00"/>
                </a:solidFill>
                <a:highlight>
                  <a:srgbClr val="800000"/>
                </a:highlight>
              </a:rPr>
              <a:t> (південь Австрії). У 772 р. </a:t>
            </a:r>
            <a:r>
              <a:rPr lang="uk-UA" sz="2800" b="1" dirty="0" err="1">
                <a:solidFill>
                  <a:srgbClr val="FFFF00"/>
                </a:solidFill>
                <a:highlight>
                  <a:srgbClr val="800000"/>
                </a:highlight>
              </a:rPr>
              <a:t>карінтійці</a:t>
            </a:r>
            <a:r>
              <a:rPr lang="uk-UA" sz="2800" b="1" dirty="0">
                <a:solidFill>
                  <a:srgbClr val="FFFF00"/>
                </a:solidFill>
                <a:highlight>
                  <a:srgbClr val="800000"/>
                </a:highlight>
              </a:rPr>
              <a:t> визнали залежність від Баварії, що було початком підкорення південних слов’ян німецькими феодалами. </a:t>
            </a:r>
            <a:r>
              <a:rPr lang="uk-UA" sz="2800" b="1" dirty="0">
                <a:solidFill>
                  <a:srgbClr val="FFFF00"/>
                </a:solidFill>
                <a:highlight>
                  <a:srgbClr val="000080"/>
                </a:highlight>
              </a:rPr>
              <a:t>Церква йшла в авангарді агресії</a:t>
            </a:r>
            <a:r>
              <a:rPr lang="uk-UA" sz="2800" b="1" dirty="0">
                <a:solidFill>
                  <a:srgbClr val="FFFF00"/>
                </a:solidFill>
                <a:highlight>
                  <a:srgbClr val="800000"/>
                </a:highlight>
              </a:rPr>
              <a:t> і ще у 769 р. в </a:t>
            </a:r>
            <a:r>
              <a:rPr lang="uk-UA" sz="2800" b="1" dirty="0" err="1">
                <a:solidFill>
                  <a:srgbClr val="FFFF00"/>
                </a:solidFill>
                <a:highlight>
                  <a:srgbClr val="800000"/>
                </a:highlight>
              </a:rPr>
              <a:t>Карінтії</a:t>
            </a:r>
            <a:r>
              <a:rPr lang="uk-UA" sz="2800" b="1" dirty="0">
                <a:solidFill>
                  <a:srgbClr val="FFFF00"/>
                </a:solidFill>
                <a:highlight>
                  <a:srgbClr val="800000"/>
                </a:highlight>
              </a:rPr>
              <a:t> виник перший монастир </a:t>
            </a:r>
            <a:r>
              <a:rPr lang="uk-UA" sz="2800" b="1" dirty="0" err="1">
                <a:solidFill>
                  <a:srgbClr val="FFFF00"/>
                </a:solidFill>
                <a:highlight>
                  <a:srgbClr val="800000"/>
                </a:highlight>
              </a:rPr>
              <a:t>Інінхен</a:t>
            </a:r>
            <a:r>
              <a:rPr lang="uk-UA" sz="2800" b="1" dirty="0">
                <a:solidFill>
                  <a:srgbClr val="FFFF00"/>
                </a:solidFill>
                <a:highlight>
                  <a:srgbClr val="800000"/>
                </a:highlight>
              </a:rPr>
              <a:t> з німецькою братією. Однак франкська інтервенція у 788 р. привела до розгрому Баварського королівства, </a:t>
            </a:r>
            <a:r>
              <a:rPr lang="uk-UA" sz="2800" b="1" dirty="0" err="1">
                <a:solidFill>
                  <a:srgbClr val="FFFF00"/>
                </a:solidFill>
                <a:highlight>
                  <a:srgbClr val="800000"/>
                </a:highlight>
              </a:rPr>
              <a:t>Тассіон</a:t>
            </a:r>
            <a:r>
              <a:rPr lang="uk-UA" sz="2800" b="1" dirty="0">
                <a:solidFill>
                  <a:srgbClr val="FFFF00"/>
                </a:solidFill>
                <a:highlight>
                  <a:srgbClr val="800000"/>
                </a:highlight>
              </a:rPr>
              <a:t> був заточений у монастир, а Баварія стала герцогством у складі Франкського королівства.</a:t>
            </a:r>
          </a:p>
        </p:txBody>
      </p:sp>
    </p:spTree>
    <p:extLst>
      <p:ext uri="{BB962C8B-B14F-4D97-AF65-F5344CB8AC3E}">
        <p14:creationId xmlns:p14="http://schemas.microsoft.com/office/powerpoint/2010/main" val="2942851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fontScale="92500" lnSpcReduction="20000"/>
          </a:bodyPr>
          <a:lstStyle/>
          <a:p>
            <a:pPr marL="0" indent="0" algn="just">
              <a:buNone/>
            </a:pPr>
            <a:r>
              <a:rPr lang="uk-UA" sz="2800" b="1" dirty="0">
                <a:solidFill>
                  <a:srgbClr val="FFFF00"/>
                </a:solidFill>
                <a:highlight>
                  <a:srgbClr val="FF0000"/>
                </a:highlight>
              </a:rPr>
              <a:t>На черзі захоплень Карла Великого стояли слов’яни. Саме з нього починається довготривала агресія німців проти слов’янського світу. Карл Великий воював проти лютичів, сербів-лужичан, </a:t>
            </a:r>
            <a:r>
              <a:rPr lang="uk-UA" sz="2800" b="1" dirty="0" err="1">
                <a:solidFill>
                  <a:srgbClr val="FFFF00"/>
                </a:solidFill>
                <a:highlight>
                  <a:srgbClr val="FF0000"/>
                </a:highlight>
              </a:rPr>
              <a:t>хорутан</a:t>
            </a:r>
            <a:r>
              <a:rPr lang="uk-UA" sz="2800" b="1" dirty="0">
                <a:solidFill>
                  <a:srgbClr val="FFFF00"/>
                </a:solidFill>
                <a:highlight>
                  <a:srgbClr val="FF0000"/>
                </a:highlight>
              </a:rPr>
              <a:t>, чехів. Більшість з них вимушені були платити данину Франкському королівству і допомагати ополченням в його походах.</a:t>
            </a:r>
          </a:p>
          <a:p>
            <a:pPr marL="0" indent="0" algn="just">
              <a:buNone/>
            </a:pPr>
            <a:r>
              <a:rPr lang="uk-UA" sz="2800" b="1" dirty="0">
                <a:solidFill>
                  <a:srgbClr val="FFFF00"/>
                </a:solidFill>
                <a:highlight>
                  <a:srgbClr val="800000"/>
                </a:highlight>
              </a:rPr>
              <a:t>Таким чином, в центрі Європи сформувалась величезна держава, що охоплювала сучасні території Франції, Німеччини, Італії, Швейцарії, Чехії, </a:t>
            </a:r>
            <a:r>
              <a:rPr lang="uk-UA" sz="2800" b="1" dirty="0" err="1">
                <a:solidFill>
                  <a:srgbClr val="FFFF00"/>
                </a:solidFill>
                <a:highlight>
                  <a:srgbClr val="800000"/>
                </a:highlight>
              </a:rPr>
              <a:t>Словакії</a:t>
            </a:r>
            <a:r>
              <a:rPr lang="uk-UA" sz="2800" b="1" dirty="0">
                <a:solidFill>
                  <a:srgbClr val="FFFF00"/>
                </a:solidFill>
                <a:highlight>
                  <a:srgbClr val="800000"/>
                </a:highlight>
              </a:rPr>
              <a:t>, Угорщини, Голландії і Бельгії. </a:t>
            </a:r>
          </a:p>
          <a:p>
            <a:pPr marL="0" indent="0" algn="just">
              <a:buNone/>
            </a:pPr>
            <a:r>
              <a:rPr lang="uk-UA" sz="2800" b="1" dirty="0">
                <a:solidFill>
                  <a:srgbClr val="FFFF00"/>
                </a:solidFill>
                <a:highlight>
                  <a:srgbClr val="FF0000"/>
                </a:highlight>
              </a:rPr>
              <a:t>У 800 р. Карл Великий втрутився у внутрішні справи Риму. Він допоміг папі Леву </a:t>
            </a:r>
            <a:r>
              <a:rPr lang="en-US" sz="2800" b="1" dirty="0">
                <a:solidFill>
                  <a:srgbClr val="FFFF00"/>
                </a:solidFill>
                <a:highlight>
                  <a:srgbClr val="FF0000"/>
                </a:highlight>
              </a:rPr>
              <a:t>III </a:t>
            </a:r>
            <a:r>
              <a:rPr lang="uk-UA" sz="2800" b="1" dirty="0">
                <a:solidFill>
                  <a:srgbClr val="FFFF00"/>
                </a:solidFill>
                <a:highlight>
                  <a:srgbClr val="FF0000"/>
                </a:highlight>
              </a:rPr>
              <a:t>відновити свою владу, вигнавши бунтівних баронів, за що папа </a:t>
            </a:r>
            <a:r>
              <a:rPr lang="uk-UA" sz="2800" b="1" dirty="0">
                <a:solidFill>
                  <a:srgbClr val="FFFF00"/>
                </a:solidFill>
                <a:highlight>
                  <a:srgbClr val="800000"/>
                </a:highlight>
              </a:rPr>
              <a:t>вінчав Карла за обрядом римських цезарів як римського імператора. </a:t>
            </a:r>
          </a:p>
          <a:p>
            <a:pPr marL="0" indent="0" algn="just">
              <a:buNone/>
            </a:pPr>
            <a:r>
              <a:rPr lang="uk-UA" sz="2800" b="1" dirty="0">
                <a:solidFill>
                  <a:srgbClr val="FFFF00"/>
                </a:solidFill>
                <a:highlight>
                  <a:srgbClr val="800000"/>
                </a:highlight>
              </a:rPr>
              <a:t>Так відбулося відновлення Західної Римської імперії, однак вона була набагато слабше, ніж Римська імперії.</a:t>
            </a:r>
          </a:p>
          <a:p>
            <a:pPr marL="0" indent="0" algn="just">
              <a:buNone/>
            </a:pPr>
            <a:endParaRPr lang="uk-UA" dirty="0"/>
          </a:p>
        </p:txBody>
      </p:sp>
    </p:spTree>
    <p:extLst>
      <p:ext uri="{BB962C8B-B14F-4D97-AF65-F5344CB8AC3E}">
        <p14:creationId xmlns:p14="http://schemas.microsoft.com/office/powerpoint/2010/main" val="972487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000" b="1" dirty="0">
                <a:solidFill>
                  <a:srgbClr val="FFFF00"/>
                </a:solidFill>
                <a:highlight>
                  <a:srgbClr val="800000"/>
                </a:highlight>
              </a:rPr>
              <a:t>Після смерті Карла у 814 р. влада перейшла до його сина Людовіка Благочестивого, після смерті якого у 840 р. розпочалась боротьба за владу між його синами – «війна братів». </a:t>
            </a:r>
          </a:p>
          <a:p>
            <a:pPr marL="0" indent="0" algn="just">
              <a:buNone/>
            </a:pPr>
            <a:r>
              <a:rPr lang="uk-UA" sz="3000" b="1" dirty="0">
                <a:solidFill>
                  <a:srgbClr val="FFFF00"/>
                </a:solidFill>
                <a:highlight>
                  <a:srgbClr val="800000"/>
                </a:highlight>
              </a:rPr>
              <a:t>Брати Людовік Німецький і Карл Лисий об’єднались у боротьбі проти </a:t>
            </a:r>
            <a:r>
              <a:rPr lang="uk-UA" sz="3000" b="1" dirty="0" err="1">
                <a:solidFill>
                  <a:srgbClr val="FFFF00"/>
                </a:solidFill>
                <a:highlight>
                  <a:srgbClr val="800000"/>
                </a:highlight>
              </a:rPr>
              <a:t>Лотаря</a:t>
            </a:r>
            <a:r>
              <a:rPr lang="uk-UA" sz="3000" b="1" dirty="0">
                <a:solidFill>
                  <a:srgbClr val="FFFF00"/>
                </a:solidFill>
                <a:highlight>
                  <a:srgbClr val="800000"/>
                </a:highlight>
              </a:rPr>
              <a:t> і у 842 р. зустрілись в Страсбурзі, де провели огляд своїх військ. Саме тут виявилась досить цікава деталь – </a:t>
            </a:r>
            <a:r>
              <a:rPr lang="uk-UA" sz="3000" b="1" dirty="0">
                <a:solidFill>
                  <a:srgbClr val="FFFF00"/>
                </a:solidFill>
                <a:highlight>
                  <a:srgbClr val="000080"/>
                </a:highlight>
              </a:rPr>
              <a:t>війська братів не розуміли мови один одного</a:t>
            </a:r>
            <a:r>
              <a:rPr lang="uk-UA" sz="3000" b="1" dirty="0">
                <a:solidFill>
                  <a:srgbClr val="FFFF00"/>
                </a:solidFill>
                <a:highlight>
                  <a:srgbClr val="800000"/>
                </a:highlight>
              </a:rPr>
              <a:t>. Текст «Страсбурзької клятви» прийшлось переводити на дві мови – французьку (західний спадок Карла) і німецьку (східний спадок Людовіка). «Страсбурзька клятва» – перша літературна пам’ятка давньоверхньонімецької мови.</a:t>
            </a:r>
          </a:p>
        </p:txBody>
      </p:sp>
    </p:spTree>
    <p:extLst>
      <p:ext uri="{BB962C8B-B14F-4D97-AF65-F5344CB8AC3E}">
        <p14:creationId xmlns:p14="http://schemas.microsoft.com/office/powerpoint/2010/main" val="1237481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2700" b="1" dirty="0">
                <a:solidFill>
                  <a:srgbClr val="FFFF00"/>
                </a:solidFill>
                <a:highlight>
                  <a:srgbClr val="800000"/>
                </a:highlight>
              </a:rPr>
              <a:t>У </a:t>
            </a:r>
            <a:r>
              <a:rPr lang="uk-UA" sz="2700" b="1" dirty="0">
                <a:solidFill>
                  <a:srgbClr val="FFFF00"/>
                </a:solidFill>
                <a:highlight>
                  <a:srgbClr val="000080"/>
                </a:highlight>
              </a:rPr>
              <a:t>843 р. три брати підписали мир у Вердені</a:t>
            </a:r>
            <a:r>
              <a:rPr lang="uk-UA" sz="2700" b="1" dirty="0">
                <a:solidFill>
                  <a:srgbClr val="FFFF00"/>
                </a:solidFill>
                <a:highlight>
                  <a:srgbClr val="800000"/>
                </a:highlight>
              </a:rPr>
              <a:t> (</a:t>
            </a:r>
            <a:r>
              <a:rPr lang="uk-UA" sz="2700" b="1" dirty="0" err="1">
                <a:solidFill>
                  <a:srgbClr val="FFFF00"/>
                </a:solidFill>
                <a:highlight>
                  <a:srgbClr val="800000"/>
                </a:highlight>
              </a:rPr>
              <a:t>Верденський</a:t>
            </a:r>
            <a:r>
              <a:rPr lang="uk-UA" sz="2700" b="1" dirty="0">
                <a:solidFill>
                  <a:srgbClr val="FFFF00"/>
                </a:solidFill>
                <a:highlight>
                  <a:srgbClr val="800000"/>
                </a:highlight>
              </a:rPr>
              <a:t> договір), поділивши імперію Карла Великого:</a:t>
            </a:r>
          </a:p>
          <a:p>
            <a:pPr marL="0" indent="0" algn="just">
              <a:buNone/>
            </a:pPr>
            <a:r>
              <a:rPr lang="uk-UA" sz="2700" b="1" dirty="0">
                <a:solidFill>
                  <a:srgbClr val="FFFF00"/>
                </a:solidFill>
                <a:highlight>
                  <a:srgbClr val="800000"/>
                </a:highlight>
              </a:rPr>
              <a:t>•	Людовік Німецький отримав германські землі (Східно-франкське королівство – Тевтонська земля – </a:t>
            </a:r>
            <a:r>
              <a:rPr lang="uk-UA" sz="2700" b="1" dirty="0" err="1">
                <a:solidFill>
                  <a:srgbClr val="FFFF00"/>
                </a:solidFill>
                <a:highlight>
                  <a:srgbClr val="800000"/>
                </a:highlight>
              </a:rPr>
              <a:t>Германія</a:t>
            </a:r>
            <a:r>
              <a:rPr lang="uk-UA" sz="2700" b="1" dirty="0">
                <a:solidFill>
                  <a:srgbClr val="FFFF00"/>
                </a:solidFill>
                <a:highlight>
                  <a:srgbClr val="800000"/>
                </a:highlight>
              </a:rPr>
              <a:t>);</a:t>
            </a:r>
          </a:p>
          <a:p>
            <a:pPr marL="0" indent="0" algn="just">
              <a:buNone/>
            </a:pPr>
            <a:r>
              <a:rPr lang="uk-UA" sz="2700" b="1" dirty="0">
                <a:solidFill>
                  <a:srgbClr val="FFFF00"/>
                </a:solidFill>
                <a:highlight>
                  <a:srgbClr val="800000"/>
                </a:highlight>
              </a:rPr>
              <a:t>•	Карл Лисий отримав Галлію (</a:t>
            </a:r>
            <a:r>
              <a:rPr lang="uk-UA" sz="2700" b="1" dirty="0" err="1">
                <a:solidFill>
                  <a:srgbClr val="FFFF00"/>
                </a:solidFill>
                <a:highlight>
                  <a:srgbClr val="800000"/>
                </a:highlight>
              </a:rPr>
              <a:t>Західно-франське</a:t>
            </a:r>
            <a:r>
              <a:rPr lang="uk-UA" sz="2700" b="1" dirty="0">
                <a:solidFill>
                  <a:srgbClr val="FFFF00"/>
                </a:solidFill>
                <a:highlight>
                  <a:srgbClr val="800000"/>
                </a:highlight>
              </a:rPr>
              <a:t> королівство – Франція);</a:t>
            </a:r>
          </a:p>
          <a:p>
            <a:pPr marL="0" indent="0" algn="just">
              <a:buNone/>
            </a:pPr>
            <a:r>
              <a:rPr lang="uk-UA" sz="2700" b="1" dirty="0">
                <a:solidFill>
                  <a:srgbClr val="FFFF00"/>
                </a:solidFill>
                <a:highlight>
                  <a:srgbClr val="800000"/>
                </a:highlight>
              </a:rPr>
              <a:t>•	</a:t>
            </a:r>
            <a:r>
              <a:rPr lang="uk-UA" sz="2700" b="1" dirty="0" err="1">
                <a:solidFill>
                  <a:srgbClr val="FFFF00"/>
                </a:solidFill>
                <a:highlight>
                  <a:srgbClr val="800000"/>
                </a:highlight>
              </a:rPr>
              <a:t>Лотарь</a:t>
            </a:r>
            <a:r>
              <a:rPr lang="uk-UA" sz="2700" b="1" dirty="0">
                <a:solidFill>
                  <a:srgbClr val="FFFF00"/>
                </a:solidFill>
                <a:highlight>
                  <a:srgbClr val="800000"/>
                </a:highlight>
              </a:rPr>
              <a:t> отримав коридор між землями братів і Північну Італію (Середньо-</a:t>
            </a:r>
            <a:r>
              <a:rPr lang="uk-UA" sz="2700" b="1" dirty="0" err="1">
                <a:solidFill>
                  <a:srgbClr val="FFFF00"/>
                </a:solidFill>
                <a:highlight>
                  <a:srgbClr val="800000"/>
                </a:highlight>
              </a:rPr>
              <a:t>франське</a:t>
            </a:r>
            <a:r>
              <a:rPr lang="uk-UA" sz="2700" b="1" dirty="0">
                <a:solidFill>
                  <a:srgbClr val="FFFF00"/>
                </a:solidFill>
                <a:highlight>
                  <a:srgbClr val="800000"/>
                </a:highlight>
              </a:rPr>
              <a:t> королівство – Королівство </a:t>
            </a:r>
            <a:r>
              <a:rPr lang="uk-UA" sz="2700" b="1" dirty="0" err="1">
                <a:solidFill>
                  <a:srgbClr val="FFFF00"/>
                </a:solidFill>
                <a:highlight>
                  <a:srgbClr val="800000"/>
                </a:highlight>
              </a:rPr>
              <a:t>Лотаря</a:t>
            </a:r>
            <a:r>
              <a:rPr lang="uk-UA" sz="2700" b="1" dirty="0">
                <a:solidFill>
                  <a:srgbClr val="FFFF00"/>
                </a:solidFill>
                <a:highlight>
                  <a:srgbClr val="800000"/>
                </a:highlight>
              </a:rPr>
              <a:t> – </a:t>
            </a:r>
            <a:r>
              <a:rPr lang="uk-UA" sz="2700" b="1" dirty="0" err="1">
                <a:solidFill>
                  <a:srgbClr val="FFFF00"/>
                </a:solidFill>
                <a:highlight>
                  <a:srgbClr val="800000"/>
                </a:highlight>
              </a:rPr>
              <a:t>Лотарінгія</a:t>
            </a:r>
            <a:r>
              <a:rPr lang="uk-UA" sz="2700" b="1" dirty="0">
                <a:solidFill>
                  <a:srgbClr val="FFFF00"/>
                </a:solidFill>
                <a:highlight>
                  <a:srgbClr val="800000"/>
                </a:highlight>
              </a:rPr>
              <a:t>). </a:t>
            </a:r>
          </a:p>
          <a:p>
            <a:pPr marL="0" indent="0" algn="just">
              <a:buNone/>
            </a:pPr>
            <a:r>
              <a:rPr lang="uk-UA" sz="2700" b="1" dirty="0" err="1">
                <a:solidFill>
                  <a:srgbClr val="FFFF00"/>
                </a:solidFill>
                <a:highlight>
                  <a:srgbClr val="800000"/>
                </a:highlight>
              </a:rPr>
              <a:t>Лотарь</a:t>
            </a:r>
            <a:r>
              <a:rPr lang="uk-UA" sz="2700" b="1" dirty="0">
                <a:solidFill>
                  <a:srgbClr val="FFFF00"/>
                </a:solidFill>
                <a:highlight>
                  <a:srgbClr val="800000"/>
                </a:highlight>
              </a:rPr>
              <a:t> отримав номінальний титул імператора. </a:t>
            </a:r>
            <a:r>
              <a:rPr lang="uk-UA" sz="2700" b="1" dirty="0" err="1">
                <a:solidFill>
                  <a:srgbClr val="FFFF00"/>
                </a:solidFill>
                <a:highlight>
                  <a:srgbClr val="FF0000"/>
                </a:highlight>
              </a:rPr>
              <a:t>Верденський</a:t>
            </a:r>
            <a:r>
              <a:rPr lang="uk-UA" sz="2700" b="1" dirty="0">
                <a:solidFill>
                  <a:srgbClr val="FFFF00"/>
                </a:solidFill>
                <a:highlight>
                  <a:srgbClr val="FF0000"/>
                </a:highlight>
              </a:rPr>
              <a:t> договір поклав початок трьох сучасних держав Європи – Германії, Франції і Італії. </a:t>
            </a:r>
            <a:r>
              <a:rPr lang="uk-UA" sz="2700" b="1" dirty="0">
                <a:solidFill>
                  <a:srgbClr val="FFFF00"/>
                </a:solidFill>
                <a:highlight>
                  <a:srgbClr val="000080"/>
                </a:highlight>
              </a:rPr>
              <a:t>Однак, на межі </a:t>
            </a:r>
            <a:r>
              <a:rPr lang="en-US" sz="2700" b="1" dirty="0">
                <a:solidFill>
                  <a:srgbClr val="FFFF00"/>
                </a:solidFill>
                <a:highlight>
                  <a:srgbClr val="000080"/>
                </a:highlight>
              </a:rPr>
              <a:t>X </a:t>
            </a:r>
            <a:r>
              <a:rPr lang="uk-UA" sz="2700" b="1" dirty="0">
                <a:solidFill>
                  <a:srgbClr val="FFFF00"/>
                </a:solidFill>
                <a:highlight>
                  <a:srgbClr val="000080"/>
                </a:highlight>
              </a:rPr>
              <a:t>ст. імператорський титул зник, імперія перестала існувати навіть формально.</a:t>
            </a:r>
          </a:p>
          <a:p>
            <a:pPr marL="0" indent="0" algn="just">
              <a:buNone/>
            </a:pPr>
            <a:endParaRPr lang="uk-UA" dirty="0"/>
          </a:p>
        </p:txBody>
      </p:sp>
    </p:spTree>
    <p:extLst>
      <p:ext uri="{BB962C8B-B14F-4D97-AF65-F5344CB8AC3E}">
        <p14:creationId xmlns:p14="http://schemas.microsoft.com/office/powerpoint/2010/main" val="3698579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pic>
        <p:nvPicPr>
          <p:cNvPr id="5" name="Рисунок 4">
            <a:extLst>
              <a:ext uri="{FF2B5EF4-FFF2-40B4-BE49-F238E27FC236}">
                <a16:creationId xmlns:a16="http://schemas.microsoft.com/office/drawing/2014/main" id="{C4559871-C16F-8EFA-1D3A-C5A30582B83D}"/>
              </a:ext>
            </a:extLst>
          </p:cNvPr>
          <p:cNvPicPr>
            <a:picLocks noChangeAspect="1"/>
          </p:cNvPicPr>
          <p:nvPr/>
        </p:nvPicPr>
        <p:blipFill>
          <a:blip r:embed="rId2"/>
          <a:stretch>
            <a:fillRect/>
          </a:stretch>
        </p:blipFill>
        <p:spPr>
          <a:xfrm>
            <a:off x="5495637" y="1066799"/>
            <a:ext cx="6590502" cy="5674980"/>
          </a:xfrm>
          <a:prstGeom prst="rect">
            <a:avLst/>
          </a:prstGeom>
        </p:spPr>
      </p:pic>
      <p:sp>
        <p:nvSpPr>
          <p:cNvPr id="7" name="Объект 6">
            <a:extLst>
              <a:ext uri="{FF2B5EF4-FFF2-40B4-BE49-F238E27FC236}">
                <a16:creationId xmlns:a16="http://schemas.microsoft.com/office/drawing/2014/main" id="{189B8055-D494-D2D0-B15E-EB6C72C1D7C4}"/>
              </a:ext>
            </a:extLst>
          </p:cNvPr>
          <p:cNvSpPr>
            <a:spLocks noGrp="1"/>
          </p:cNvSpPr>
          <p:nvPr>
            <p:ph idx="1"/>
          </p:nvPr>
        </p:nvSpPr>
        <p:spPr>
          <a:xfrm>
            <a:off x="286326" y="1163782"/>
            <a:ext cx="4285673" cy="2835563"/>
          </a:xfrm>
        </p:spPr>
        <p:txBody>
          <a:bodyPr>
            <a:normAutofit/>
          </a:bodyPr>
          <a:lstStyle/>
          <a:p>
            <a:pPr algn="ctr"/>
            <a:r>
              <a:rPr lang="uk-UA" sz="4000" b="1" dirty="0" err="1">
                <a:highlight>
                  <a:srgbClr val="800000"/>
                </a:highlight>
              </a:rPr>
              <a:t>Верденський</a:t>
            </a:r>
            <a:r>
              <a:rPr lang="uk-UA" sz="4000" b="1" dirty="0">
                <a:highlight>
                  <a:srgbClr val="800000"/>
                </a:highlight>
              </a:rPr>
              <a:t> договір</a:t>
            </a:r>
            <a:endParaRPr lang="ru-RU" sz="4000" b="1" dirty="0">
              <a:highlight>
                <a:srgbClr val="800000"/>
              </a:highlight>
            </a:endParaRPr>
          </a:p>
        </p:txBody>
      </p:sp>
    </p:spTree>
    <p:extLst>
      <p:ext uri="{BB962C8B-B14F-4D97-AF65-F5344CB8AC3E}">
        <p14:creationId xmlns:p14="http://schemas.microsoft.com/office/powerpoint/2010/main" val="2011782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indent="450215" algn="just">
              <a:lnSpc>
                <a:spcPct val="115000"/>
              </a:lnSpc>
              <a:spcAft>
                <a:spcPts val="1000"/>
              </a:spcAft>
            </a:pP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Територія Тевтонської землі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Германія</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була заселена саксами,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тюрінгами</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гессенцями</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аллеманами</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і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баварами</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Південна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Германія</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була більш розвиненою, саме тут з’явились перші замки феодалів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бурги</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Виникають перші міста на Рейні, Дунаї і Одері. Територія була поділена на герцогства (Герцог від нім.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Heer</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 військо;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ziehen</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 вести, тягнути – воєвода) згідно територій племен (союзу племен):</a:t>
            </a:r>
            <a:endParaRPr lang="ru-RU" sz="2800" b="1" dirty="0">
              <a:solidFill>
                <a:srgbClr val="FFFF00"/>
              </a:solidFill>
              <a:effectLst/>
              <a:highlight>
                <a:srgbClr val="000080"/>
              </a:highligh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Швабія</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(земля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свевів</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a:t>
            </a:r>
            <a:endParaRPr lang="ru-RU" sz="2800" b="1" dirty="0">
              <a:solidFill>
                <a:srgbClr val="FFFF00"/>
              </a:solidFill>
              <a:effectLst/>
              <a:highlight>
                <a:srgbClr val="000080"/>
              </a:highligh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Баварія (земля </a:t>
            </a: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баварів</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a:t>
            </a:r>
            <a:endParaRPr lang="ru-RU" sz="2800" b="1" dirty="0">
              <a:solidFill>
                <a:srgbClr val="FFFF00"/>
              </a:solidFill>
              <a:effectLst/>
              <a:highlight>
                <a:srgbClr val="000080"/>
              </a:highligh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uk-UA" sz="2800" b="1" dirty="0" err="1">
                <a:solidFill>
                  <a:srgbClr val="FFFF00"/>
                </a:solidFill>
                <a:effectLst/>
                <a:highlight>
                  <a:srgbClr val="000080"/>
                </a:highlight>
                <a:ea typeface="Calibri" panose="020F0502020204030204" pitchFamily="34" charset="0"/>
                <a:cs typeface="Times New Roman" panose="02020603050405020304" pitchFamily="18" charset="0"/>
              </a:rPr>
              <a:t>Франконія</a:t>
            </a: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 (земля східних франків);</a:t>
            </a:r>
            <a:endParaRPr lang="ru-RU" sz="2800" b="1" dirty="0">
              <a:solidFill>
                <a:srgbClr val="FFFF00"/>
              </a:solidFill>
              <a:effectLst/>
              <a:highlight>
                <a:srgbClr val="000080"/>
              </a:highlight>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Wingdings" panose="05000000000000000000" pitchFamily="2" charset="2"/>
              <a:buChar char=""/>
            </a:pPr>
            <a:r>
              <a:rPr lang="uk-UA" sz="2800" b="1" dirty="0">
                <a:solidFill>
                  <a:srgbClr val="FFFF00"/>
                </a:solidFill>
                <a:effectLst/>
                <a:highlight>
                  <a:srgbClr val="000080"/>
                </a:highlight>
                <a:ea typeface="Calibri" panose="020F0502020204030204" pitchFamily="34" charset="0"/>
                <a:cs typeface="Times New Roman" panose="02020603050405020304" pitchFamily="18" charset="0"/>
              </a:rPr>
              <a:t>Саксонія (земля саксів).</a:t>
            </a:r>
            <a:endParaRPr lang="ru-RU" sz="2800" b="1" dirty="0">
              <a:solidFill>
                <a:srgbClr val="FFFF00"/>
              </a:solidFill>
              <a:effectLst/>
              <a:highlight>
                <a:srgbClr val="000080"/>
              </a:highlight>
              <a:ea typeface="Calibri" panose="020F0502020204030204" pitchFamily="34" charset="0"/>
              <a:cs typeface="Times New Roman" panose="02020603050405020304" pitchFamily="18" charset="0"/>
            </a:endParaRPr>
          </a:p>
          <a:p>
            <a:pPr marL="0" indent="0" algn="just">
              <a:buNone/>
            </a:pPr>
            <a:endParaRPr lang="uk-UA" dirty="0"/>
          </a:p>
        </p:txBody>
      </p:sp>
    </p:spTree>
    <p:extLst>
      <p:ext uri="{BB962C8B-B14F-4D97-AF65-F5344CB8AC3E}">
        <p14:creationId xmlns:p14="http://schemas.microsoft.com/office/powerpoint/2010/main" val="2067493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2346036" y="0"/>
            <a:ext cx="9845964" cy="1542473"/>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791855"/>
            <a:ext cx="12192000" cy="5066144"/>
          </a:xfrm>
        </p:spPr>
        <p:txBody>
          <a:bodyPr>
            <a:normAutofit lnSpcReduction="10000"/>
          </a:bodyPr>
          <a:lstStyle/>
          <a:p>
            <a:pPr algn="just"/>
            <a:r>
              <a:rPr lang="uk-UA" sz="2800" b="1" dirty="0" err="1">
                <a:solidFill>
                  <a:srgbClr val="FFFF00"/>
                </a:solidFill>
                <a:highlight>
                  <a:srgbClr val="008080"/>
                </a:highlight>
              </a:rPr>
              <a:t>Нікейський</a:t>
            </a:r>
            <a:r>
              <a:rPr lang="uk-UA" sz="2800" b="1" dirty="0">
                <a:solidFill>
                  <a:srgbClr val="FFFF00"/>
                </a:solidFill>
                <a:highlight>
                  <a:srgbClr val="008080"/>
                </a:highlight>
              </a:rPr>
              <a:t> собор засудив аріанство — вченням священика Арія (бл. 256—336), який заперечував християнський догмат про те, що Бог-Син Ісус Христос — </a:t>
            </a:r>
            <a:r>
              <a:rPr lang="uk-UA" sz="2800" b="1" dirty="0" err="1">
                <a:solidFill>
                  <a:srgbClr val="FFFF00"/>
                </a:solidFill>
                <a:highlight>
                  <a:srgbClr val="008080"/>
                </a:highlight>
              </a:rPr>
              <a:t>єдиносутній</a:t>
            </a:r>
            <a:r>
              <a:rPr lang="uk-UA" sz="2800" b="1" dirty="0">
                <a:solidFill>
                  <a:srgbClr val="FFFF00"/>
                </a:solidFill>
                <a:highlight>
                  <a:srgbClr val="008080"/>
                </a:highlight>
              </a:rPr>
              <a:t> (лат. </a:t>
            </a:r>
            <a:r>
              <a:rPr lang="en-US" sz="2800" b="1" dirty="0" err="1">
                <a:solidFill>
                  <a:srgbClr val="FFFF00"/>
                </a:solidFill>
                <a:highlight>
                  <a:srgbClr val="008080"/>
                </a:highlight>
              </a:rPr>
              <a:t>homoousios</a:t>
            </a:r>
            <a:r>
              <a:rPr lang="en-US" sz="2800" b="1" dirty="0">
                <a:solidFill>
                  <a:srgbClr val="FFFF00"/>
                </a:solidFill>
                <a:highlight>
                  <a:srgbClr val="008080"/>
                </a:highlight>
              </a:rPr>
              <a:t>) </a:t>
            </a:r>
            <a:r>
              <a:rPr lang="uk-UA" sz="2800" b="1" dirty="0">
                <a:solidFill>
                  <a:srgbClr val="FFFF00"/>
                </a:solidFill>
                <a:highlight>
                  <a:srgbClr val="008080"/>
                </a:highlight>
              </a:rPr>
              <a:t>Богові-Отцеві; стверджував, що Христос — істота не вічна, а лише посередник між Богом і людиною. Жорстоке переслідування </a:t>
            </a:r>
            <a:r>
              <a:rPr lang="uk-UA" sz="2800" b="1" dirty="0" err="1">
                <a:solidFill>
                  <a:srgbClr val="FFFF00"/>
                </a:solidFill>
                <a:highlight>
                  <a:srgbClr val="008080"/>
                </a:highlight>
              </a:rPr>
              <a:t>аріан</a:t>
            </a:r>
            <a:r>
              <a:rPr lang="uk-UA" sz="2800" b="1" dirty="0">
                <a:solidFill>
                  <a:srgbClr val="FFFF00"/>
                </a:solidFill>
                <a:highlight>
                  <a:srgbClr val="008080"/>
                </a:highlight>
              </a:rPr>
              <a:t> викликало засудження самого Костянтина, який вважав, що це стоїть на заваді єдності Церкви, і незадовго до смерті (помер у 337 р.) він прийняв хрещення від прихильного до аріанства Євсевія </a:t>
            </a:r>
            <a:r>
              <a:rPr lang="uk-UA" sz="2800" b="1" dirty="0" err="1">
                <a:solidFill>
                  <a:srgbClr val="FFFF00"/>
                </a:solidFill>
                <a:highlight>
                  <a:srgbClr val="008080"/>
                </a:highlight>
              </a:rPr>
              <a:t>Нікомедійського</a:t>
            </a:r>
            <a:r>
              <a:rPr lang="uk-UA" sz="2800" b="1" dirty="0">
                <a:solidFill>
                  <a:srgbClr val="FFFF00"/>
                </a:solidFill>
                <a:highlight>
                  <a:srgbClr val="008080"/>
                </a:highlight>
              </a:rPr>
              <a:t>. </a:t>
            </a:r>
            <a:r>
              <a:rPr lang="uk-UA" sz="2800" b="1" dirty="0">
                <a:solidFill>
                  <a:srgbClr val="FFFF00"/>
                </a:solidFill>
                <a:highlight>
                  <a:srgbClr val="FF0000"/>
                </a:highlight>
              </a:rPr>
              <a:t>11 травня 330 р. </a:t>
            </a:r>
            <a:r>
              <a:rPr lang="uk-UA" sz="2800" b="1" dirty="0">
                <a:solidFill>
                  <a:srgbClr val="FFFF00"/>
                </a:solidFill>
                <a:highlight>
                  <a:srgbClr val="008080"/>
                </a:highlight>
              </a:rPr>
              <a:t>Костянтин </a:t>
            </a:r>
            <a:r>
              <a:rPr lang="en-US" sz="2800" b="1" dirty="0">
                <a:solidFill>
                  <a:srgbClr val="FFFF00"/>
                </a:solidFill>
                <a:highlight>
                  <a:srgbClr val="008080"/>
                </a:highlight>
              </a:rPr>
              <a:t>I </a:t>
            </a:r>
            <a:r>
              <a:rPr lang="uk-UA" sz="2800" b="1" dirty="0">
                <a:solidFill>
                  <a:srgbClr val="FFFF00"/>
                </a:solidFill>
                <a:highlight>
                  <a:srgbClr val="008080"/>
                </a:highlight>
              </a:rPr>
              <a:t>Великий переніс столицю до колишнього </a:t>
            </a:r>
            <a:r>
              <a:rPr lang="uk-UA" sz="2800" b="1" dirty="0" err="1">
                <a:solidFill>
                  <a:srgbClr val="FFFF00"/>
                </a:solidFill>
                <a:highlight>
                  <a:srgbClr val="008080"/>
                </a:highlight>
              </a:rPr>
              <a:t>Візантіуму</a:t>
            </a:r>
            <a:r>
              <a:rPr lang="uk-UA" sz="2800" b="1" dirty="0">
                <a:solidFill>
                  <a:srgbClr val="FFFF00"/>
                </a:solidFill>
                <a:highlight>
                  <a:srgbClr val="008080"/>
                </a:highlight>
              </a:rPr>
              <a:t>, провівши церемонію посвячення міста, яка була дивною сумішшю християнських та поганських звичаїв.</a:t>
            </a:r>
          </a:p>
        </p:txBody>
      </p:sp>
      <p:pic>
        <p:nvPicPr>
          <p:cNvPr id="4" name="Рисунок 3">
            <a:extLst>
              <a:ext uri="{FF2B5EF4-FFF2-40B4-BE49-F238E27FC236}">
                <a16:creationId xmlns:a16="http://schemas.microsoft.com/office/drawing/2014/main" id="{538C6AEF-CB31-7325-2FF1-75332BE84013}"/>
              </a:ext>
            </a:extLst>
          </p:cNvPr>
          <p:cNvPicPr>
            <a:picLocks noChangeAspect="1"/>
          </p:cNvPicPr>
          <p:nvPr/>
        </p:nvPicPr>
        <p:blipFill>
          <a:blip r:embed="rId2"/>
          <a:stretch>
            <a:fillRect/>
          </a:stretch>
        </p:blipFill>
        <p:spPr>
          <a:xfrm>
            <a:off x="360218" y="0"/>
            <a:ext cx="1797158" cy="1815129"/>
          </a:xfrm>
          <a:prstGeom prst="rect">
            <a:avLst/>
          </a:prstGeom>
        </p:spPr>
      </p:pic>
    </p:spTree>
    <p:extLst>
      <p:ext uri="{BB962C8B-B14F-4D97-AF65-F5344CB8AC3E}">
        <p14:creationId xmlns:p14="http://schemas.microsoft.com/office/powerpoint/2010/main" val="241856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500" b="1" dirty="0">
                <a:solidFill>
                  <a:srgbClr val="FFFF00"/>
                </a:solidFill>
                <a:highlight>
                  <a:srgbClr val="000080"/>
                </a:highlight>
              </a:rPr>
              <a:t>На початку X ст. до цих чотирьох державних утворень приєдналось п’яте – </a:t>
            </a:r>
            <a:r>
              <a:rPr lang="uk-UA" sz="3500" b="1" dirty="0" err="1">
                <a:solidFill>
                  <a:srgbClr val="FFFF00"/>
                </a:solidFill>
                <a:highlight>
                  <a:srgbClr val="000080"/>
                </a:highlight>
              </a:rPr>
              <a:t>Лотарінгія</a:t>
            </a:r>
            <a:r>
              <a:rPr lang="uk-UA" sz="3500" b="1" dirty="0">
                <a:solidFill>
                  <a:srgbClr val="FFFF00"/>
                </a:solidFill>
                <a:highlight>
                  <a:srgbClr val="000080"/>
                </a:highlight>
              </a:rPr>
              <a:t>. </a:t>
            </a:r>
          </a:p>
          <a:p>
            <a:pPr marL="0" indent="0" algn="just">
              <a:buNone/>
            </a:pPr>
            <a:r>
              <a:rPr lang="uk-UA" sz="3500" b="1" dirty="0">
                <a:solidFill>
                  <a:srgbClr val="FFFF00"/>
                </a:solidFill>
                <a:highlight>
                  <a:srgbClr val="000080"/>
                </a:highlight>
              </a:rPr>
              <a:t>Каролінги правили до 911 р., коли помер король Людвіг Дитя, не залишивши нащадків. З’їзд німецьких князів вибрав зі свого середовища на трон герцога </a:t>
            </a:r>
            <a:r>
              <a:rPr lang="uk-UA" sz="3500" b="1" dirty="0" err="1">
                <a:solidFill>
                  <a:srgbClr val="FFFF00"/>
                </a:solidFill>
                <a:highlight>
                  <a:srgbClr val="000080"/>
                </a:highlight>
              </a:rPr>
              <a:t>Франконії</a:t>
            </a:r>
            <a:r>
              <a:rPr lang="uk-UA" sz="3500" b="1" dirty="0">
                <a:solidFill>
                  <a:srgbClr val="FFFF00"/>
                </a:solidFill>
                <a:highlight>
                  <a:srgbClr val="000080"/>
                </a:highlight>
              </a:rPr>
              <a:t> Конрада, який став першим виборним королем Германії (з тих час вибирали). Конрад I вісім років боровся за владу з герцогами і перед смертю рекомендував на трон свого основного ворога – герцога Саксонії. </a:t>
            </a:r>
          </a:p>
        </p:txBody>
      </p:sp>
    </p:spTree>
    <p:extLst>
      <p:ext uri="{BB962C8B-B14F-4D97-AF65-F5344CB8AC3E}">
        <p14:creationId xmlns:p14="http://schemas.microsoft.com/office/powerpoint/2010/main" val="2122748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600" b="1" dirty="0">
                <a:solidFill>
                  <a:srgbClr val="FFFF00"/>
                </a:solidFill>
                <a:highlight>
                  <a:srgbClr val="000080"/>
                </a:highlight>
              </a:rPr>
              <a:t>З 919 по 936 рр. </a:t>
            </a:r>
            <a:r>
              <a:rPr lang="uk-UA" sz="3600" b="1" dirty="0" err="1">
                <a:solidFill>
                  <a:srgbClr val="FFFF00"/>
                </a:solidFill>
                <a:highlight>
                  <a:srgbClr val="000080"/>
                </a:highlight>
              </a:rPr>
              <a:t>Германією</a:t>
            </a:r>
            <a:r>
              <a:rPr lang="uk-UA" sz="3600" b="1" dirty="0">
                <a:solidFill>
                  <a:srgbClr val="FFFF00"/>
                </a:solidFill>
                <a:highlight>
                  <a:srgbClr val="000080"/>
                </a:highlight>
              </a:rPr>
              <a:t> правив Генріх I </a:t>
            </a:r>
            <a:r>
              <a:rPr lang="uk-UA" sz="3600" b="1" dirty="0" err="1">
                <a:solidFill>
                  <a:srgbClr val="FFFF00"/>
                </a:solidFill>
                <a:highlight>
                  <a:srgbClr val="000080"/>
                </a:highlight>
              </a:rPr>
              <a:t>Птицелов</a:t>
            </a:r>
            <a:r>
              <a:rPr lang="uk-UA" sz="3600" b="1" dirty="0">
                <a:solidFill>
                  <a:srgbClr val="FFFF00"/>
                </a:solidFill>
                <a:highlight>
                  <a:srgbClr val="000080"/>
                </a:highlight>
              </a:rPr>
              <a:t>. Генріх приєднав по королівства полабських слов’ян (що жили по р. Лаба), підкорив сербів-лужичан, гаолян і </a:t>
            </a:r>
            <a:r>
              <a:rPr lang="uk-UA" sz="3600" b="1" dirty="0" err="1">
                <a:solidFill>
                  <a:srgbClr val="FFFF00"/>
                </a:solidFill>
                <a:highlight>
                  <a:srgbClr val="000080"/>
                </a:highlight>
              </a:rPr>
              <a:t>шпровян</a:t>
            </a:r>
            <a:r>
              <a:rPr lang="uk-UA" sz="3600" b="1" dirty="0">
                <a:solidFill>
                  <a:srgbClr val="FFFF00"/>
                </a:solidFill>
                <a:highlight>
                  <a:srgbClr val="000080"/>
                </a:highlight>
              </a:rPr>
              <a:t> (що жили по берегам рр. Гавели і </a:t>
            </a:r>
            <a:r>
              <a:rPr lang="uk-UA" sz="3600" b="1" dirty="0" err="1">
                <a:solidFill>
                  <a:srgbClr val="FFFF00"/>
                </a:solidFill>
                <a:highlight>
                  <a:srgbClr val="000080"/>
                </a:highlight>
              </a:rPr>
              <a:t>Шпрови</a:t>
            </a:r>
            <a:r>
              <a:rPr lang="uk-UA" sz="3600" b="1" dirty="0">
                <a:solidFill>
                  <a:srgbClr val="FFFF00"/>
                </a:solidFill>
                <a:highlight>
                  <a:srgbClr val="000080"/>
                </a:highlight>
              </a:rPr>
              <a:t> – </a:t>
            </a:r>
            <a:r>
              <a:rPr lang="uk-UA" sz="3600" b="1" dirty="0" err="1">
                <a:solidFill>
                  <a:srgbClr val="FFFF00"/>
                </a:solidFill>
                <a:highlight>
                  <a:srgbClr val="000080"/>
                </a:highlight>
              </a:rPr>
              <a:t>Шпреє</a:t>
            </a:r>
            <a:r>
              <a:rPr lang="uk-UA" sz="3600" b="1" dirty="0">
                <a:solidFill>
                  <a:srgbClr val="FFFF00"/>
                </a:solidFill>
                <a:highlight>
                  <a:srgbClr val="000080"/>
                </a:highlight>
              </a:rPr>
              <a:t>), здійснив ряд походів проти лютичів. Вони платили йому велику данину, на їх землях виникали колонії німецьких поселенців. Васалом Германії (формально) визнав себе польський князь </a:t>
            </a:r>
            <a:r>
              <a:rPr lang="uk-UA" sz="3600" b="1" dirty="0" err="1">
                <a:solidFill>
                  <a:srgbClr val="FFFF00"/>
                </a:solidFill>
                <a:highlight>
                  <a:srgbClr val="000080"/>
                </a:highlight>
              </a:rPr>
              <a:t>Мешко</a:t>
            </a:r>
            <a:r>
              <a:rPr lang="uk-UA" sz="3600" b="1" dirty="0">
                <a:solidFill>
                  <a:srgbClr val="FFFF00"/>
                </a:solidFill>
                <a:highlight>
                  <a:srgbClr val="000080"/>
                </a:highlight>
              </a:rPr>
              <a:t>.</a:t>
            </a:r>
          </a:p>
        </p:txBody>
      </p:sp>
    </p:spTree>
    <p:extLst>
      <p:ext uri="{BB962C8B-B14F-4D97-AF65-F5344CB8AC3E}">
        <p14:creationId xmlns:p14="http://schemas.microsoft.com/office/powerpoint/2010/main" val="4150804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800" b="1" dirty="0">
                <a:solidFill>
                  <a:srgbClr val="FFFF00"/>
                </a:solidFill>
                <a:highlight>
                  <a:srgbClr val="000080"/>
                </a:highlight>
              </a:rPr>
              <a:t>Агресія проти Данії призвела до захоплення </a:t>
            </a:r>
            <a:r>
              <a:rPr lang="uk-UA" sz="2800" b="1" dirty="0" err="1">
                <a:solidFill>
                  <a:srgbClr val="FFFF00"/>
                </a:solidFill>
                <a:highlight>
                  <a:srgbClr val="000080"/>
                </a:highlight>
              </a:rPr>
              <a:t>Шлезвіга</a:t>
            </a:r>
            <a:r>
              <a:rPr lang="uk-UA" sz="2800" b="1" dirty="0">
                <a:solidFill>
                  <a:srgbClr val="FFFF00"/>
                </a:solidFill>
                <a:highlight>
                  <a:srgbClr val="000080"/>
                </a:highlight>
              </a:rPr>
              <a:t>. Німецькі землі досить успішно стримували натиск вікінгів. Проте з кінця </a:t>
            </a:r>
            <a:r>
              <a:rPr lang="en-US" sz="2800" b="1" dirty="0">
                <a:solidFill>
                  <a:srgbClr val="FFFF00"/>
                </a:solidFill>
                <a:highlight>
                  <a:srgbClr val="000080"/>
                </a:highlight>
              </a:rPr>
              <a:t>IX </a:t>
            </a:r>
            <a:r>
              <a:rPr lang="uk-UA" sz="2800" b="1" dirty="0">
                <a:solidFill>
                  <a:srgbClr val="FFFF00"/>
                </a:solidFill>
                <a:highlight>
                  <a:srgbClr val="000080"/>
                </a:highlight>
              </a:rPr>
              <a:t>ст. справжнім лихом стали для них набіги мадярів (угорців) з </a:t>
            </a:r>
            <a:r>
              <a:rPr lang="uk-UA" sz="2800" b="1" dirty="0" err="1">
                <a:solidFill>
                  <a:srgbClr val="FFFF00"/>
                </a:solidFill>
                <a:highlight>
                  <a:srgbClr val="000080"/>
                </a:highlight>
              </a:rPr>
              <a:t>Придунав’я</a:t>
            </a:r>
            <a:r>
              <a:rPr lang="uk-UA" sz="2800" b="1" dirty="0">
                <a:solidFill>
                  <a:srgbClr val="FFFF00"/>
                </a:solidFill>
                <a:highlight>
                  <a:srgbClr val="000080"/>
                </a:highlight>
              </a:rPr>
              <a:t>. Рухлива мадярська кіннота блискавично вривалася в Германію і безжально знищувала все на своєму шляху. Для захисту від угорців Генріх І створив кінне рицарське військо і побудував численні </a:t>
            </a:r>
            <a:r>
              <a:rPr lang="uk-UA" sz="2800" b="1" dirty="0" err="1">
                <a:solidFill>
                  <a:srgbClr val="FFFF00"/>
                </a:solidFill>
                <a:highlight>
                  <a:srgbClr val="000080"/>
                </a:highlight>
              </a:rPr>
              <a:t>бурги</a:t>
            </a:r>
            <a:r>
              <a:rPr lang="uk-UA" sz="2800" b="1" dirty="0">
                <a:solidFill>
                  <a:srgbClr val="FFFF00"/>
                </a:solidFill>
                <a:highlight>
                  <a:srgbClr val="000080"/>
                </a:highlight>
              </a:rPr>
              <a:t>.</a:t>
            </a:r>
          </a:p>
          <a:p>
            <a:pPr marL="0" indent="0" algn="just">
              <a:buNone/>
            </a:pPr>
            <a:r>
              <a:rPr lang="uk-UA" sz="2800" b="1" dirty="0">
                <a:solidFill>
                  <a:srgbClr val="FFFF00"/>
                </a:solidFill>
                <a:highlight>
                  <a:srgbClr val="000080"/>
                </a:highlight>
              </a:rPr>
              <a:t>Син Генріха </a:t>
            </a:r>
            <a:r>
              <a:rPr lang="en-US" sz="2800" b="1" dirty="0">
                <a:solidFill>
                  <a:srgbClr val="FFFF00"/>
                </a:solidFill>
                <a:highlight>
                  <a:srgbClr val="000080"/>
                </a:highlight>
              </a:rPr>
              <a:t>I </a:t>
            </a:r>
            <a:r>
              <a:rPr lang="uk-UA" sz="2800" b="1" dirty="0" err="1">
                <a:solidFill>
                  <a:srgbClr val="FFFF00"/>
                </a:solidFill>
                <a:highlight>
                  <a:srgbClr val="000080"/>
                </a:highlight>
              </a:rPr>
              <a:t>Птицелова</a:t>
            </a:r>
            <a:r>
              <a:rPr lang="uk-UA" sz="2800" b="1" dirty="0">
                <a:solidFill>
                  <a:srgbClr val="FFFF00"/>
                </a:solidFill>
                <a:highlight>
                  <a:srgbClr val="000080"/>
                </a:highlight>
              </a:rPr>
              <a:t> – Оттон </a:t>
            </a:r>
            <a:r>
              <a:rPr lang="en-US" sz="2800" b="1" dirty="0">
                <a:solidFill>
                  <a:srgbClr val="FFFF00"/>
                </a:solidFill>
                <a:highlight>
                  <a:srgbClr val="000080"/>
                </a:highlight>
              </a:rPr>
              <a:t>I (936-973) </a:t>
            </a:r>
            <a:r>
              <a:rPr lang="uk-UA" sz="2800" b="1" dirty="0">
                <a:solidFill>
                  <a:srgbClr val="FFFF00"/>
                </a:solidFill>
                <a:highlight>
                  <a:srgbClr val="000080"/>
                </a:highlight>
              </a:rPr>
              <a:t>продовжив справу батька. У 955 р. поблизу </a:t>
            </a:r>
            <a:r>
              <a:rPr lang="uk-UA" sz="2800" b="1" dirty="0" err="1">
                <a:solidFill>
                  <a:srgbClr val="FFFF00"/>
                </a:solidFill>
                <a:highlight>
                  <a:srgbClr val="000080"/>
                </a:highlight>
              </a:rPr>
              <a:t>Аугсбурга</a:t>
            </a:r>
            <a:r>
              <a:rPr lang="uk-UA" sz="2800" b="1" dirty="0">
                <a:solidFill>
                  <a:srgbClr val="FFFF00"/>
                </a:solidFill>
                <a:highlight>
                  <a:srgbClr val="000080"/>
                </a:highlight>
              </a:rPr>
              <a:t> він розбив мадярів, ставши наймогутнішим королем Європи. Він прагнув відродити державу Карла Великого. Саме в цей час у Римі декілька знатних сімейств збиралися усунути з престолу папу і відверто йому погрожували. Папа звернувся до Оттона за допомогою.</a:t>
            </a:r>
          </a:p>
          <a:p>
            <a:pPr marL="0" indent="0" algn="just">
              <a:buNone/>
            </a:pPr>
            <a:endParaRPr lang="uk-UA" dirty="0"/>
          </a:p>
        </p:txBody>
      </p:sp>
    </p:spTree>
    <p:extLst>
      <p:ext uri="{BB962C8B-B14F-4D97-AF65-F5344CB8AC3E}">
        <p14:creationId xmlns:p14="http://schemas.microsoft.com/office/powerpoint/2010/main" val="109052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400" b="1" dirty="0">
                <a:solidFill>
                  <a:srgbClr val="FFFF00"/>
                </a:solidFill>
                <a:highlight>
                  <a:srgbClr val="000080"/>
                </a:highlight>
              </a:rPr>
              <a:t>У 962 р. на чолі війська німецький король вирушив в Італію. Дорогою він не зустрів опору і невдовзі увійшов у Рим. Папа коронував Оттона І імператорською короною. </a:t>
            </a:r>
            <a:r>
              <a:rPr lang="uk-UA" sz="3400" b="1" dirty="0">
                <a:solidFill>
                  <a:srgbClr val="FFFF00"/>
                </a:solidFill>
                <a:highlight>
                  <a:srgbClr val="800000"/>
                </a:highlight>
              </a:rPr>
              <a:t>Народилась нова, тепер уже Німецька імперія, яку з кінця </a:t>
            </a:r>
            <a:r>
              <a:rPr lang="en-US" sz="3400" b="1" dirty="0">
                <a:solidFill>
                  <a:srgbClr val="FFFF00"/>
                </a:solidFill>
                <a:highlight>
                  <a:srgbClr val="800000"/>
                </a:highlight>
              </a:rPr>
              <a:t>XII </a:t>
            </a:r>
            <a:r>
              <a:rPr lang="uk-UA" sz="3400" b="1" dirty="0">
                <a:solidFill>
                  <a:srgbClr val="FFFF00"/>
                </a:solidFill>
                <a:highlight>
                  <a:srgbClr val="800000"/>
                </a:highlight>
              </a:rPr>
              <a:t>ст. почали називати Священною Римською імперією. </a:t>
            </a:r>
          </a:p>
          <a:p>
            <a:pPr marL="0" indent="0" algn="just">
              <a:buNone/>
            </a:pPr>
            <a:r>
              <a:rPr lang="uk-UA" sz="3400" b="1" dirty="0">
                <a:solidFill>
                  <a:srgbClr val="FFFF00"/>
                </a:solidFill>
                <a:highlight>
                  <a:srgbClr val="000080"/>
                </a:highlight>
              </a:rPr>
              <a:t>Ця держава існувала до 1806 р. Крім Німеччини, вона включала Північну і частково Середню Італію, деякі слов’янські землі, частину Південної Франції, а з </a:t>
            </a:r>
            <a:r>
              <a:rPr lang="en-US" sz="3400" b="1" dirty="0">
                <a:solidFill>
                  <a:srgbClr val="FFFF00"/>
                </a:solidFill>
                <a:highlight>
                  <a:srgbClr val="000080"/>
                </a:highlight>
              </a:rPr>
              <a:t>XI </a:t>
            </a:r>
            <a:r>
              <a:rPr lang="uk-UA" sz="3400" b="1" dirty="0">
                <a:solidFill>
                  <a:srgbClr val="FFFF00"/>
                </a:solidFill>
                <a:highlight>
                  <a:srgbClr val="000080"/>
                </a:highlight>
              </a:rPr>
              <a:t>ст. також Бургундію.</a:t>
            </a:r>
          </a:p>
        </p:txBody>
      </p:sp>
    </p:spTree>
    <p:extLst>
      <p:ext uri="{BB962C8B-B14F-4D97-AF65-F5344CB8AC3E}">
        <p14:creationId xmlns:p14="http://schemas.microsoft.com/office/powerpoint/2010/main" val="1639634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2244436"/>
            <a:ext cx="6881091" cy="4613563"/>
          </a:xfrm>
        </p:spPr>
        <p:txBody>
          <a:bodyPr>
            <a:normAutofit/>
          </a:bodyPr>
          <a:lstStyle/>
          <a:p>
            <a:pPr marL="0" indent="0" algn="ctr">
              <a:buNone/>
            </a:pPr>
            <a:r>
              <a:rPr lang="uk-UA" sz="3200" b="1" dirty="0">
                <a:highlight>
                  <a:srgbClr val="800000"/>
                </a:highlight>
              </a:rPr>
              <a:t>Священна Римська  Імперія (X ст.)</a:t>
            </a:r>
          </a:p>
        </p:txBody>
      </p:sp>
      <p:pic>
        <p:nvPicPr>
          <p:cNvPr id="4" name="Рисунок 3">
            <a:extLst>
              <a:ext uri="{FF2B5EF4-FFF2-40B4-BE49-F238E27FC236}">
                <a16:creationId xmlns:a16="http://schemas.microsoft.com/office/drawing/2014/main" id="{C1166163-1752-6102-F57D-532ADAEA152A}"/>
              </a:ext>
            </a:extLst>
          </p:cNvPr>
          <p:cNvPicPr>
            <a:picLocks noChangeAspect="1"/>
          </p:cNvPicPr>
          <p:nvPr/>
        </p:nvPicPr>
        <p:blipFill>
          <a:blip r:embed="rId2"/>
          <a:stretch>
            <a:fillRect/>
          </a:stretch>
        </p:blipFill>
        <p:spPr>
          <a:xfrm>
            <a:off x="7027855" y="964144"/>
            <a:ext cx="4730890" cy="5860473"/>
          </a:xfrm>
          <a:prstGeom prst="rect">
            <a:avLst/>
          </a:prstGeom>
        </p:spPr>
      </p:pic>
    </p:spTree>
    <p:extLst>
      <p:ext uri="{BB962C8B-B14F-4D97-AF65-F5344CB8AC3E}">
        <p14:creationId xmlns:p14="http://schemas.microsoft.com/office/powerpoint/2010/main" val="18694918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2800" b="1" dirty="0">
                <a:solidFill>
                  <a:srgbClr val="FFFF00"/>
                </a:solidFill>
                <a:highlight>
                  <a:srgbClr val="800000"/>
                </a:highlight>
              </a:rPr>
              <a:t>Отож, Каролінги фактично почали розбудовувати ту Західну Європу, яка згодом виокремила її від інших цивілізацій, таких як візантійська та іслам. </a:t>
            </a:r>
            <a:r>
              <a:rPr lang="uk-UA" sz="2800" b="1" dirty="0">
                <a:solidFill>
                  <a:srgbClr val="FFFF00"/>
                </a:solidFill>
                <a:highlight>
                  <a:srgbClr val="000080"/>
                </a:highlight>
              </a:rPr>
              <a:t>Можна виділити кілька факторів сучасної європейської ідентичності, які з історичної точки зору виступають консолідуючими елементами й походять від правління Карла або його особи як правителя. </a:t>
            </a:r>
          </a:p>
          <a:p>
            <a:pPr marL="0" indent="0" algn="just">
              <a:buNone/>
            </a:pPr>
            <a:r>
              <a:rPr lang="uk-UA" sz="2800" b="1" dirty="0">
                <a:solidFill>
                  <a:srgbClr val="FFFF00"/>
                </a:solidFill>
                <a:highlight>
                  <a:srgbClr val="800000"/>
                </a:highlight>
              </a:rPr>
              <a:t>Перший з них – це архетип ідеального монарха. Хоча Карл не зміг забезпечити правління своєї династії у створеній ним державі (вона була розподілена між його онуками й ніколи не була об’єднана знову), чимало європейських монархів вважали його видатною особистістю і намагалися довести що є нащадком Карла, продовжуючи впроваджувати його політичну </a:t>
            </a:r>
            <a:r>
              <a:rPr lang="uk-UA" sz="2800" b="1" dirty="0" err="1">
                <a:solidFill>
                  <a:srgbClr val="FFFF00"/>
                </a:solidFill>
                <a:highlight>
                  <a:srgbClr val="800000"/>
                </a:highlight>
              </a:rPr>
              <a:t>візію</a:t>
            </a:r>
            <a:r>
              <a:rPr lang="uk-UA" sz="2800" b="1" dirty="0">
                <a:solidFill>
                  <a:srgbClr val="FFFF00"/>
                </a:solidFill>
                <a:highlight>
                  <a:srgbClr val="800000"/>
                </a:highlight>
              </a:rPr>
              <a:t> та беручи за взірець його приклад.</a:t>
            </a:r>
          </a:p>
        </p:txBody>
      </p:sp>
    </p:spTree>
    <p:extLst>
      <p:ext uri="{BB962C8B-B14F-4D97-AF65-F5344CB8AC3E}">
        <p14:creationId xmlns:p14="http://schemas.microsoft.com/office/powerpoint/2010/main" val="663136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b="1" dirty="0">
                <a:solidFill>
                  <a:srgbClr val="FFFF00"/>
                </a:solidFill>
                <a:highlight>
                  <a:srgbClr val="800000"/>
                </a:highlight>
              </a:rPr>
              <a:t>У багатьох мовах навіть термін – означення правителя походить від імені Карла – «король» (принаймні виразна схожість помітна в литовській, польській, угорській, українській та інших мовах). </a:t>
            </a:r>
          </a:p>
          <a:p>
            <a:pPr marL="0" indent="0" algn="just">
              <a:buNone/>
            </a:pPr>
            <a:r>
              <a:rPr lang="uk-UA" b="1" dirty="0">
                <a:solidFill>
                  <a:srgbClr val="FFFF00"/>
                </a:solidFill>
                <a:highlight>
                  <a:srgbClr val="800000"/>
                </a:highlight>
              </a:rPr>
              <a:t>Сучасникам </a:t>
            </a:r>
            <a:r>
              <a:rPr lang="uk-UA" b="1" dirty="0" err="1">
                <a:solidFill>
                  <a:srgbClr val="FFFF00"/>
                </a:solidFill>
                <a:highlight>
                  <a:srgbClr val="800000"/>
                </a:highlight>
              </a:rPr>
              <a:t>Каролінгзька</a:t>
            </a:r>
            <a:r>
              <a:rPr lang="uk-UA" b="1" dirty="0">
                <a:solidFill>
                  <a:srgbClr val="FFFF00"/>
                </a:solidFill>
                <a:highlight>
                  <a:srgbClr val="800000"/>
                </a:highlight>
              </a:rPr>
              <a:t> держава, особливо за правління Карла, здавалася блискучою й величною. Імператор поставав у образі героя, який згодом увійшов до численних легенд, переказів і пісень Середньовіччя. Вже середньовічні хроністи почали називати цього франкського керманича «</a:t>
            </a:r>
            <a:r>
              <a:rPr lang="uk-UA" b="1" dirty="0">
                <a:solidFill>
                  <a:srgbClr val="FFFF00"/>
                </a:solidFill>
                <a:highlight>
                  <a:srgbClr val="000080"/>
                </a:highlight>
              </a:rPr>
              <a:t>вельмишановним </a:t>
            </a:r>
            <a:r>
              <a:rPr lang="uk-UA" b="1" dirty="0" err="1">
                <a:solidFill>
                  <a:srgbClr val="FFFF00"/>
                </a:solidFill>
                <a:highlight>
                  <a:srgbClr val="000080"/>
                </a:highlight>
              </a:rPr>
              <a:t>світочем</a:t>
            </a:r>
            <a:r>
              <a:rPr lang="uk-UA" b="1" dirty="0">
                <a:solidFill>
                  <a:srgbClr val="FFFF00"/>
                </a:solidFill>
                <a:highlight>
                  <a:srgbClr val="000080"/>
                </a:highlight>
              </a:rPr>
              <a:t> Європи</a:t>
            </a:r>
            <a:r>
              <a:rPr lang="uk-UA" b="1" dirty="0">
                <a:solidFill>
                  <a:srgbClr val="FFFF00"/>
                </a:solidFill>
                <a:highlight>
                  <a:srgbClr val="800000"/>
                </a:highlight>
              </a:rPr>
              <a:t>», «</a:t>
            </a:r>
            <a:r>
              <a:rPr lang="uk-UA" b="1" dirty="0">
                <a:solidFill>
                  <a:srgbClr val="FFFF00"/>
                </a:solidFill>
                <a:highlight>
                  <a:srgbClr val="000080"/>
                </a:highlight>
              </a:rPr>
              <a:t>батьком Європи</a:t>
            </a:r>
            <a:r>
              <a:rPr lang="uk-UA" b="1" dirty="0">
                <a:solidFill>
                  <a:srgbClr val="FFFF00"/>
                </a:solidFill>
                <a:highlight>
                  <a:srgbClr val="800000"/>
                </a:highlight>
              </a:rPr>
              <a:t>», оскільки на піку свої влади він керував найважливішою частиною занепалої Західної Римської імперії й носив титул античних імператорів. Наразі роль його саме як «батька Європи» у повному сенсі цього вислову дискутується, доводиться, що це скоріше міф, створений середньовічними франкськими письменниками й підхоплений та поширений вже в контексті геополітичної ситуації після Другої світової війни. </a:t>
            </a:r>
          </a:p>
        </p:txBody>
      </p:sp>
    </p:spTree>
    <p:extLst>
      <p:ext uri="{BB962C8B-B14F-4D97-AF65-F5344CB8AC3E}">
        <p14:creationId xmlns:p14="http://schemas.microsoft.com/office/powerpoint/2010/main" val="3327735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Autofit/>
          </a:bodyPr>
          <a:lstStyle/>
          <a:p>
            <a:pPr marL="0" indent="0" algn="just">
              <a:buNone/>
            </a:pPr>
            <a:r>
              <a:rPr lang="uk-UA" sz="3200" b="1" dirty="0">
                <a:solidFill>
                  <a:srgbClr val="FFFF00"/>
                </a:solidFill>
                <a:highlight>
                  <a:srgbClr val="800000"/>
                </a:highlight>
              </a:rPr>
              <a:t>Завдяки зовнішнім завоюванням та внутрішнім реформам він став ключовою фігурою як Західної Європи так і всього Середньовіччя, розбудував своє королівство в імперію, яка інкорпорувала значну частину Західної й Центральної Європи, </a:t>
            </a:r>
            <a:r>
              <a:rPr lang="uk-UA" sz="3200" b="1" dirty="0">
                <a:solidFill>
                  <a:srgbClr val="FFFF00"/>
                </a:solidFill>
                <a:highlight>
                  <a:srgbClr val="000080"/>
                </a:highlight>
              </a:rPr>
              <a:t>відтворивши єдину Християнську імперію з колишньої Західної Римської вперше з часів її занепаду</a:t>
            </a:r>
            <a:r>
              <a:rPr lang="uk-UA" sz="3200" b="1" dirty="0">
                <a:solidFill>
                  <a:srgbClr val="FFFF00"/>
                </a:solidFill>
                <a:highlight>
                  <a:srgbClr val="800000"/>
                </a:highlight>
              </a:rPr>
              <a:t>. Після коронації імператором Карл Великий сприймався Візантійськими правителями як суперник по владі та величі. Імперія Карла Великого й асоційована із нею «золота доба» в культурі заохотили формування спільної Європейської ідентичності.</a:t>
            </a:r>
          </a:p>
        </p:txBody>
      </p:sp>
    </p:spTree>
    <p:extLst>
      <p:ext uri="{BB962C8B-B14F-4D97-AF65-F5344CB8AC3E}">
        <p14:creationId xmlns:p14="http://schemas.microsoft.com/office/powerpoint/2010/main" val="2886013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300" b="1" dirty="0">
                <a:solidFill>
                  <a:srgbClr val="FFFF00"/>
                </a:solidFill>
              </a:rPr>
              <a:t>Образ Карла Великого було значно ідеалізовано подальшою середньовічною традицією, а через неї західною історіографією </a:t>
            </a:r>
            <a:r>
              <a:rPr lang="en-US" sz="3300" b="1" dirty="0">
                <a:solidFill>
                  <a:srgbClr val="FFFF00"/>
                </a:solidFill>
              </a:rPr>
              <a:t>XIX–XX </a:t>
            </a:r>
            <a:r>
              <a:rPr lang="uk-UA" sz="3300" b="1" dirty="0">
                <a:solidFill>
                  <a:srgbClr val="FFFF00"/>
                </a:solidFill>
              </a:rPr>
              <a:t>ст. </a:t>
            </a:r>
          </a:p>
          <a:p>
            <a:pPr marL="0" indent="0" algn="just">
              <a:buNone/>
            </a:pPr>
            <a:r>
              <a:rPr lang="uk-UA" sz="3300" b="1" dirty="0">
                <a:solidFill>
                  <a:srgbClr val="FFFF00"/>
                </a:solidFill>
              </a:rPr>
              <a:t>Зрештою після Другої світової він перетворився у безумовний загальноєвропейський символ. Рада Європи визнала його одним із найбільш шанованих правителів у європейській історії. В </a:t>
            </a:r>
            <a:r>
              <a:rPr lang="uk-UA" sz="3300" b="1" dirty="0" err="1">
                <a:solidFill>
                  <a:srgbClr val="FFFF00"/>
                </a:solidFill>
              </a:rPr>
              <a:t>Ахені</a:t>
            </a:r>
            <a:r>
              <a:rPr lang="uk-UA" sz="3300" b="1" dirty="0">
                <a:solidFill>
                  <a:srgbClr val="FFFF00"/>
                </a:solidFill>
              </a:rPr>
              <a:t> заснували Міжнародну Премію імені Карла Великого, яку щорічно вручають за досягнення і внесок у процес європейської інтеграції.</a:t>
            </a:r>
          </a:p>
        </p:txBody>
      </p:sp>
    </p:spTree>
    <p:extLst>
      <p:ext uri="{BB962C8B-B14F-4D97-AF65-F5344CB8AC3E}">
        <p14:creationId xmlns:p14="http://schemas.microsoft.com/office/powerpoint/2010/main" val="846358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2800" b="1" dirty="0">
                <a:solidFill>
                  <a:srgbClr val="FFFF00"/>
                </a:solidFill>
                <a:highlight>
                  <a:srgbClr val="000080"/>
                </a:highlight>
              </a:rPr>
              <a:t>Тим не менш в його час не існувало концепту європейської інтеграції в його сучасному значенні. При цьому деякі з його реформ справді видаються напрочуд сучасними у тому сенсі, що вони були спрямовані на створення уніфікованих стандартів для імперії, в якій співіснували різні народи з різним мовами, економічними сценаріями та законами, різними соціальними формами й традиціями. </a:t>
            </a:r>
          </a:p>
          <a:p>
            <a:pPr marL="0" indent="0" algn="just">
              <a:buNone/>
            </a:pPr>
            <a:r>
              <a:rPr lang="uk-UA" sz="2800" b="1" dirty="0">
                <a:solidFill>
                  <a:srgbClr val="FFFF00"/>
                </a:solidFill>
                <a:highlight>
                  <a:srgbClr val="800000"/>
                </a:highlight>
              </a:rPr>
              <a:t>Вагомими факторами сучасної європейської ідентичності можна вважати моделі політичної й культурної інтеграції, які запропонувала держава Карла Великого.</a:t>
            </a:r>
            <a:r>
              <a:rPr lang="uk-UA" sz="2800" b="1" dirty="0">
                <a:solidFill>
                  <a:srgbClr val="FFFF00"/>
                </a:solidFill>
                <a:highlight>
                  <a:srgbClr val="000080"/>
                </a:highlight>
              </a:rPr>
              <a:t> За політичну основу послугувала імператорська модель організації влади. Варварські народи, які поступово заселяли Римську імперію на останніх етапах її існування, взяли собі за взірець саме римську імперську модель.</a:t>
            </a:r>
          </a:p>
        </p:txBody>
      </p:sp>
    </p:spTree>
    <p:extLst>
      <p:ext uri="{BB962C8B-B14F-4D97-AF65-F5344CB8AC3E}">
        <p14:creationId xmlns:p14="http://schemas.microsoft.com/office/powerpoint/2010/main" val="345847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3500582" y="1066800"/>
            <a:ext cx="8691418" cy="4077856"/>
          </a:xfrm>
        </p:spPr>
        <p:txBody>
          <a:bodyPr>
            <a:normAutofit fontScale="77500" lnSpcReduction="20000"/>
          </a:bodyPr>
          <a:lstStyle/>
          <a:p>
            <a:pPr algn="just"/>
            <a:r>
              <a:rPr lang="uk-UA" sz="3200" b="1" dirty="0">
                <a:solidFill>
                  <a:srgbClr val="FFFF00"/>
                </a:solidFill>
                <a:highlight>
                  <a:srgbClr val="000080"/>
                </a:highlight>
              </a:rPr>
              <a:t>Син Костянтина і його спадкоємець у Східній імперії </a:t>
            </a:r>
            <a:r>
              <a:rPr lang="uk-UA" sz="3200" b="1" dirty="0" err="1">
                <a:solidFill>
                  <a:srgbClr val="FFFF00"/>
                </a:solidFill>
                <a:highlight>
                  <a:srgbClr val="000080"/>
                </a:highlight>
              </a:rPr>
              <a:t>Констанцій</a:t>
            </a:r>
            <a:r>
              <a:rPr lang="uk-UA" sz="3200" b="1" dirty="0">
                <a:solidFill>
                  <a:srgbClr val="FFFF00"/>
                </a:solidFill>
                <a:highlight>
                  <a:srgbClr val="000080"/>
                </a:highlight>
              </a:rPr>
              <a:t> </a:t>
            </a:r>
            <a:r>
              <a:rPr lang="en-US" sz="3200" b="1" dirty="0">
                <a:solidFill>
                  <a:srgbClr val="FFFF00"/>
                </a:solidFill>
                <a:highlight>
                  <a:srgbClr val="000080"/>
                </a:highlight>
              </a:rPr>
              <a:t>II </a:t>
            </a:r>
            <a:r>
              <a:rPr lang="uk-UA" sz="3200" b="1" dirty="0">
                <a:solidFill>
                  <a:srgbClr val="FFFF00"/>
                </a:solidFill>
                <a:highlight>
                  <a:srgbClr val="000080"/>
                </a:highlight>
              </a:rPr>
              <a:t>також був </a:t>
            </a:r>
            <a:r>
              <a:rPr lang="uk-UA" sz="3200" b="1" dirty="0" err="1">
                <a:solidFill>
                  <a:srgbClr val="FFFF00"/>
                </a:solidFill>
                <a:highlight>
                  <a:srgbClr val="000080"/>
                </a:highlight>
              </a:rPr>
              <a:t>аріанином</a:t>
            </a:r>
            <a:r>
              <a:rPr lang="uk-UA" sz="3200" b="1" dirty="0">
                <a:solidFill>
                  <a:srgbClr val="FFFF00"/>
                </a:solidFill>
                <a:highlight>
                  <a:srgbClr val="000080"/>
                </a:highlight>
              </a:rPr>
              <a:t>, а його племінник Юліан ІІ, вихованець Євсевія </a:t>
            </a:r>
            <a:r>
              <a:rPr lang="uk-UA" sz="3200" b="1" dirty="0" err="1">
                <a:solidFill>
                  <a:srgbClr val="FFFF00"/>
                </a:solidFill>
                <a:highlight>
                  <a:srgbClr val="000080"/>
                </a:highlight>
              </a:rPr>
              <a:t>Нікомедійського</a:t>
            </a:r>
            <a:r>
              <a:rPr lang="uk-UA" sz="3200" b="1" dirty="0">
                <a:solidFill>
                  <a:srgbClr val="FFFF00"/>
                </a:solidFill>
                <a:highlight>
                  <a:srgbClr val="000080"/>
                </a:highlight>
              </a:rPr>
              <a:t>, провадячи політику віротерпимості, відповідним едиктом у </a:t>
            </a:r>
            <a:r>
              <a:rPr lang="uk-UA" sz="3200" b="1" dirty="0">
                <a:solidFill>
                  <a:srgbClr val="FFFF00"/>
                </a:solidFill>
                <a:highlight>
                  <a:srgbClr val="FF0000"/>
                </a:highlight>
              </a:rPr>
              <a:t>362 р.</a:t>
            </a:r>
            <a:r>
              <a:rPr lang="uk-UA" sz="3200" b="1" dirty="0">
                <a:solidFill>
                  <a:srgbClr val="FFFF00"/>
                </a:solidFill>
                <a:highlight>
                  <a:srgbClr val="000080"/>
                </a:highlight>
              </a:rPr>
              <a:t> дозволив відновлення язичницьких храмів і повернув з вигнання багатьох прихильників неортодоксальних християнських </a:t>
            </a:r>
            <a:r>
              <a:rPr lang="uk-UA" sz="3200" b="1" dirty="0" err="1">
                <a:solidFill>
                  <a:srgbClr val="FFFF00"/>
                </a:solidFill>
                <a:highlight>
                  <a:srgbClr val="000080"/>
                </a:highlight>
              </a:rPr>
              <a:t>вчень</a:t>
            </a:r>
            <a:r>
              <a:rPr lang="uk-UA" sz="3200" b="1" dirty="0">
                <a:solidFill>
                  <a:srgbClr val="FFFF00"/>
                </a:solidFill>
                <a:highlight>
                  <a:srgbClr val="000080"/>
                </a:highlight>
              </a:rPr>
              <a:t>. </a:t>
            </a:r>
          </a:p>
          <a:p>
            <a:pPr algn="just"/>
            <a:r>
              <a:rPr lang="uk-UA" sz="3200" b="1" dirty="0">
                <a:solidFill>
                  <a:srgbClr val="FFFF00"/>
                </a:solidFill>
                <a:highlight>
                  <a:srgbClr val="000080"/>
                </a:highlight>
              </a:rPr>
              <a:t>До </a:t>
            </a:r>
            <a:r>
              <a:rPr lang="uk-UA" sz="3200" b="1" dirty="0">
                <a:solidFill>
                  <a:srgbClr val="FFFF00"/>
                </a:solidFill>
                <a:highlight>
                  <a:srgbClr val="800000"/>
                </a:highlight>
              </a:rPr>
              <a:t>379 р.</a:t>
            </a:r>
            <a:r>
              <a:rPr lang="uk-UA" sz="3200" b="1" dirty="0">
                <a:solidFill>
                  <a:srgbClr val="FFFF00"/>
                </a:solidFill>
                <a:highlight>
                  <a:srgbClr val="000080"/>
                </a:highlight>
              </a:rPr>
              <a:t>, коли до влади на Сході прийшов Феодосій Флавій, християнство в державі було значно ослабленим, а його найпоширенішою течією було аріанство.</a:t>
            </a:r>
          </a:p>
        </p:txBody>
      </p:sp>
      <p:pic>
        <p:nvPicPr>
          <p:cNvPr id="4" name="Рисунок 3">
            <a:extLst>
              <a:ext uri="{FF2B5EF4-FFF2-40B4-BE49-F238E27FC236}">
                <a16:creationId xmlns:a16="http://schemas.microsoft.com/office/drawing/2014/main" id="{06A3ABB3-AD4D-3425-091C-868DB3FCAB3E}"/>
              </a:ext>
            </a:extLst>
          </p:cNvPr>
          <p:cNvPicPr>
            <a:picLocks noChangeAspect="1"/>
          </p:cNvPicPr>
          <p:nvPr/>
        </p:nvPicPr>
        <p:blipFill>
          <a:blip r:embed="rId2"/>
          <a:stretch>
            <a:fillRect/>
          </a:stretch>
        </p:blipFill>
        <p:spPr>
          <a:xfrm>
            <a:off x="139089" y="1422399"/>
            <a:ext cx="3572740" cy="5067717"/>
          </a:xfrm>
          <a:prstGeom prst="rect">
            <a:avLst/>
          </a:prstGeom>
        </p:spPr>
      </p:pic>
      <p:pic>
        <p:nvPicPr>
          <p:cNvPr id="5" name="Рисунок 4">
            <a:extLst>
              <a:ext uri="{FF2B5EF4-FFF2-40B4-BE49-F238E27FC236}">
                <a16:creationId xmlns:a16="http://schemas.microsoft.com/office/drawing/2014/main" id="{47052EEE-14A5-EC06-8B5B-7D61D43624AC}"/>
              </a:ext>
            </a:extLst>
          </p:cNvPr>
          <p:cNvPicPr>
            <a:picLocks noChangeAspect="1"/>
          </p:cNvPicPr>
          <p:nvPr/>
        </p:nvPicPr>
        <p:blipFill>
          <a:blip r:embed="rId3"/>
          <a:stretch>
            <a:fillRect/>
          </a:stretch>
        </p:blipFill>
        <p:spPr>
          <a:xfrm>
            <a:off x="6373089" y="5087666"/>
            <a:ext cx="3572741" cy="1714916"/>
          </a:xfrm>
          <a:prstGeom prst="rect">
            <a:avLst/>
          </a:prstGeom>
        </p:spPr>
      </p:pic>
    </p:spTree>
    <p:extLst>
      <p:ext uri="{BB962C8B-B14F-4D97-AF65-F5344CB8AC3E}">
        <p14:creationId xmlns:p14="http://schemas.microsoft.com/office/powerpoint/2010/main" val="2794555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FFC000"/>
                </a:solidFill>
                <a:highlight>
                  <a:srgbClr val="000000"/>
                </a:highlight>
                <a:latin typeface="Bahnschrift SemiBold SemiConden" panose="020B0502040204020203" pitchFamily="34" charset="0"/>
              </a:rPr>
              <a:t>2</a:t>
            </a:r>
            <a:r>
              <a:rPr lang="uk-UA" sz="2400" b="1" dirty="0">
                <a:solidFill>
                  <a:srgbClr val="FFFF00"/>
                </a:solidFill>
                <a:highlight>
                  <a:srgbClr val="000000"/>
                </a:highlight>
                <a:latin typeface="Bahnschrift SemiBold SemiConden" panose="020B0502040204020203" pitchFamily="34" charset="0"/>
              </a:rPr>
              <a:t>.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a:t>
            </a:r>
            <a:br>
              <a:rPr lang="uk-UA" sz="2400" b="1" dirty="0">
                <a:solidFill>
                  <a:srgbClr val="FFFF00"/>
                </a:solidFill>
                <a:highlight>
                  <a:srgbClr val="000000"/>
                </a:highlight>
                <a:latin typeface="Bahnschrift SemiBold SemiConden" panose="020B0502040204020203" pitchFamily="34" charset="0"/>
              </a:rPr>
            </a:br>
            <a:r>
              <a:rPr lang="uk-UA" sz="2400" b="1" dirty="0">
                <a:solidFill>
                  <a:srgbClr val="FFFF00"/>
                </a:solidFill>
                <a:highlight>
                  <a:srgbClr val="000000"/>
                </a:highlight>
                <a:latin typeface="Bahnschrift SemiBold SemiConden" panose="020B0502040204020203" pitchFamily="34" charset="0"/>
              </a:rPr>
              <a:t>Розподіл імперії Карла і поступове створення політичного світу сучасної Західної Європи</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a:bodyPr>
          <a:lstStyle/>
          <a:p>
            <a:pPr marL="0" indent="0" algn="just">
              <a:buNone/>
            </a:pPr>
            <a:r>
              <a:rPr lang="uk-UA" sz="3000" b="1" dirty="0">
                <a:solidFill>
                  <a:srgbClr val="FFFF00"/>
                </a:solidFill>
                <a:highlight>
                  <a:srgbClr val="000080"/>
                </a:highlight>
              </a:rPr>
              <a:t>Ця епоха «</a:t>
            </a:r>
            <a:r>
              <a:rPr lang="uk-UA" sz="3000" b="1" dirty="0" err="1">
                <a:solidFill>
                  <a:srgbClr val="FFFF00"/>
                </a:solidFill>
                <a:highlight>
                  <a:srgbClr val="000080"/>
                </a:highlight>
              </a:rPr>
              <a:t>каролінзьського</a:t>
            </a:r>
            <a:r>
              <a:rPr lang="uk-UA" sz="3000" b="1" dirty="0">
                <a:solidFill>
                  <a:srgbClr val="FFFF00"/>
                </a:solidFill>
                <a:highlight>
                  <a:srgbClr val="000080"/>
                </a:highlight>
              </a:rPr>
              <a:t> ренесансу» стала фундаментом культури Відродження </a:t>
            </a:r>
            <a:r>
              <a:rPr lang="en-US" sz="3000" b="1" dirty="0">
                <a:solidFill>
                  <a:srgbClr val="FFFF00"/>
                </a:solidFill>
                <a:highlight>
                  <a:srgbClr val="000080"/>
                </a:highlight>
              </a:rPr>
              <a:t>XV </a:t>
            </a:r>
            <a:r>
              <a:rPr lang="uk-UA" sz="3000" b="1" dirty="0">
                <a:solidFill>
                  <a:srgbClr val="FFFF00"/>
                </a:solidFill>
                <a:highlight>
                  <a:srgbClr val="000080"/>
                </a:highlight>
              </a:rPr>
              <a:t>ст. Римська традиція вплинула не тільки на організацію управління. Офіційною мовою державної системи була визнана латина, мова римлян. У найменуваннях державних посад та установ використовувалася римська термінологія. </a:t>
            </a:r>
          </a:p>
          <a:p>
            <a:pPr marL="0" indent="0" algn="just">
              <a:buNone/>
            </a:pPr>
            <a:r>
              <a:rPr lang="uk-UA" sz="3000" b="1" dirty="0">
                <a:solidFill>
                  <a:srgbClr val="FFFF00"/>
                </a:solidFill>
                <a:highlight>
                  <a:srgbClr val="000080"/>
                </a:highlight>
              </a:rPr>
              <a:t>Радники Карла Великого добре знали римську історію та римські традиції й були адептами традиційного римського вчення про імператорську владу як вищу абсолютну владу на землі. </a:t>
            </a:r>
            <a:r>
              <a:rPr lang="uk-UA" sz="3000" b="1" dirty="0">
                <a:solidFill>
                  <a:srgbClr val="FFFF00"/>
                </a:solidFill>
                <a:highlight>
                  <a:srgbClr val="800000"/>
                </a:highlight>
              </a:rPr>
              <a:t>Усе це свідчить, наскільки сильною залишалась сама ідея об’єднання земель в рамках Римської імперії.</a:t>
            </a:r>
          </a:p>
        </p:txBody>
      </p:sp>
    </p:spTree>
    <p:extLst>
      <p:ext uri="{BB962C8B-B14F-4D97-AF65-F5344CB8AC3E}">
        <p14:creationId xmlns:p14="http://schemas.microsoft.com/office/powerpoint/2010/main" val="15229196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Згасання популярності глобальної ідеї Європи як християнського світу.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a:t>
            </a:r>
            <a:r>
              <a:rPr lang="uk-UA" sz="2400" b="1" dirty="0" err="1">
                <a:solidFill>
                  <a:srgbClr val="C00000"/>
                </a:solidFill>
                <a:highlight>
                  <a:srgbClr val="FFFF00"/>
                </a:highlight>
                <a:latin typeface="Bahnschrift SemiBold SemiConden" panose="020B0502040204020203" pitchFamily="34" charset="0"/>
              </a:rPr>
              <a:t>Пьєра</a:t>
            </a:r>
            <a:r>
              <a:rPr lang="uk-UA" sz="2400" b="1" dirty="0">
                <a:solidFill>
                  <a:srgbClr val="C00000"/>
                </a:solidFill>
                <a:highlight>
                  <a:srgbClr val="FFFF00"/>
                </a:highlight>
                <a:latin typeface="Bahnschrift SemiBold SemiConden" panose="020B0502040204020203" pitchFamily="34" charset="0"/>
              </a:rPr>
              <a:t>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fontScale="92500" lnSpcReduction="20000"/>
          </a:bodyPr>
          <a:lstStyle/>
          <a:p>
            <a:pPr marL="0" indent="0" algn="just">
              <a:buNone/>
            </a:pPr>
            <a:r>
              <a:rPr lang="uk-UA" sz="3200" b="1" dirty="0">
                <a:solidFill>
                  <a:srgbClr val="FFFF00"/>
                </a:solidFill>
                <a:highlight>
                  <a:srgbClr val="008080"/>
                </a:highlight>
              </a:rPr>
              <a:t>Доба Хрестових походів дала абсолютно нові орієнтири для розвитку держави і права доби Середньовіччя. Хрестоносний рух став каталізатором становлення правових систем у країнах Європи, вплинув на розповсюдження християнства та зародження місіонерського руху, значно підвищив авторитет самої церкви та сприяв утворенню нових держав. </a:t>
            </a:r>
          </a:p>
          <a:p>
            <a:pPr marL="0" indent="0" algn="just">
              <a:buNone/>
            </a:pPr>
            <a:r>
              <a:rPr lang="uk-UA" sz="3200" b="1" dirty="0">
                <a:solidFill>
                  <a:srgbClr val="FFFF00"/>
                </a:solidFill>
                <a:highlight>
                  <a:srgbClr val="008080"/>
                </a:highlight>
              </a:rPr>
              <a:t>Ідея християнського паломництва у Святу Землю була домінуючим елементом Хрестоносного руху і знайшла достойне місце, як в ідейному підґрунті Хрестових походів, так і в концептуальному розумінні феномену Хрестоносного руху в католицькому і православному світі. </a:t>
            </a:r>
          </a:p>
          <a:p>
            <a:pPr marL="0" indent="0" algn="just">
              <a:buNone/>
            </a:pPr>
            <a:endParaRPr lang="uk-UA" dirty="0"/>
          </a:p>
        </p:txBody>
      </p:sp>
    </p:spTree>
    <p:extLst>
      <p:ext uri="{BB962C8B-B14F-4D97-AF65-F5344CB8AC3E}">
        <p14:creationId xmlns:p14="http://schemas.microsoft.com/office/powerpoint/2010/main" val="1873963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Згасання популярності глобальної ідеї Європи як християнського світу.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a:t>
            </a:r>
            <a:r>
              <a:rPr lang="uk-UA" sz="2400" b="1" dirty="0" err="1">
                <a:solidFill>
                  <a:srgbClr val="C00000"/>
                </a:solidFill>
                <a:highlight>
                  <a:srgbClr val="FFFF00"/>
                </a:highlight>
                <a:latin typeface="Bahnschrift SemiBold SemiConden" panose="020B0502040204020203" pitchFamily="34" charset="0"/>
              </a:rPr>
              <a:t>Пьєра</a:t>
            </a:r>
            <a:r>
              <a:rPr lang="uk-UA" sz="2400" b="1" dirty="0">
                <a:solidFill>
                  <a:srgbClr val="C00000"/>
                </a:solidFill>
                <a:highlight>
                  <a:srgbClr val="FFFF00"/>
                </a:highlight>
                <a:latin typeface="Bahnschrift SemiBold SemiConden" panose="020B0502040204020203" pitchFamily="34" charset="0"/>
              </a:rPr>
              <a:t>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fontScale="92500" lnSpcReduction="20000"/>
          </a:bodyPr>
          <a:lstStyle/>
          <a:p>
            <a:pPr marL="0" indent="0" algn="just">
              <a:buNone/>
            </a:pPr>
            <a:r>
              <a:rPr lang="uk-UA" sz="2800" b="1" dirty="0">
                <a:solidFill>
                  <a:srgbClr val="FFFF00"/>
                </a:solidFill>
                <a:highlight>
                  <a:srgbClr val="008080"/>
                </a:highlight>
              </a:rPr>
              <a:t>Християнські єпископи вже у </a:t>
            </a:r>
            <a:r>
              <a:rPr lang="en-US" sz="2800" b="1" dirty="0">
                <a:solidFill>
                  <a:srgbClr val="FFFF00"/>
                </a:solidFill>
                <a:highlight>
                  <a:srgbClr val="008080"/>
                </a:highlight>
              </a:rPr>
              <a:t>IV – V </a:t>
            </a:r>
            <a:r>
              <a:rPr lang="uk-UA" sz="2800" b="1" dirty="0">
                <a:solidFill>
                  <a:srgbClr val="FFFF00"/>
                </a:solidFill>
                <a:highlight>
                  <a:srgbClr val="008080"/>
                </a:highlight>
              </a:rPr>
              <a:t>ст. досить активно заохочували вірян до паломництва або вмовляли дати відповідну обітницю, переконуючи майбутніх прочан у тому, що життя поблизу Святих місць і виконання обітниці стануть своєрідною гарантією їхнього духовного очищення, а отже отримання Благодаті Господньої і, зрештою, після смерті – гарантованого потрапляння душі в Рай. </a:t>
            </a:r>
          </a:p>
          <a:p>
            <a:pPr marL="0" indent="0" algn="just">
              <a:buNone/>
            </a:pPr>
            <a:r>
              <a:rPr lang="uk-UA" sz="2800" b="1" dirty="0">
                <a:solidFill>
                  <a:srgbClr val="FFFF00"/>
                </a:solidFill>
                <a:highlight>
                  <a:srgbClr val="008080"/>
                </a:highlight>
              </a:rPr>
              <a:t>Вже у </a:t>
            </a:r>
            <a:r>
              <a:rPr lang="en-US" sz="2800" b="1" dirty="0">
                <a:solidFill>
                  <a:srgbClr val="FFFF00"/>
                </a:solidFill>
                <a:highlight>
                  <a:srgbClr val="008080"/>
                </a:highlight>
              </a:rPr>
              <a:t>IV </a:t>
            </a:r>
            <a:r>
              <a:rPr lang="uk-UA" sz="2800" b="1" dirty="0">
                <a:solidFill>
                  <a:srgbClr val="FFFF00"/>
                </a:solidFill>
                <a:highlight>
                  <a:srgbClr val="008080"/>
                </a:highlight>
              </a:rPr>
              <a:t>ст. Християнська Церква, ще перебуваючи на етапі свого становлення, почала спрямовувати «нестійкі» та маргінальні елементи обмеженого на той час християнського соціуму у </a:t>
            </a:r>
            <a:r>
              <a:rPr lang="uk-UA" sz="2800" b="1" dirty="0" err="1">
                <a:solidFill>
                  <a:srgbClr val="FFFF00"/>
                </a:solidFill>
                <a:highlight>
                  <a:srgbClr val="008080"/>
                </a:highlight>
              </a:rPr>
              <a:t>малозалюднені</a:t>
            </a:r>
            <a:r>
              <a:rPr lang="uk-UA" sz="2800" b="1" dirty="0">
                <a:solidFill>
                  <a:srgbClr val="FFFF00"/>
                </a:solidFill>
                <a:highlight>
                  <a:srgbClr val="008080"/>
                </a:highlight>
              </a:rPr>
              <a:t> місця Палестини й Сирії, здійснюючи, таким чином, своєрідне очищення суспільства від небажаних або неконтрольованих елементів. Варто також підкреслити, що мова йде виключно про міські християнські общини (</a:t>
            </a:r>
            <a:r>
              <a:rPr lang="uk-UA" sz="2800" b="1" dirty="0" err="1">
                <a:solidFill>
                  <a:srgbClr val="FFFF00"/>
                </a:solidFill>
                <a:highlight>
                  <a:srgbClr val="008080"/>
                </a:highlight>
              </a:rPr>
              <a:t>еклесії</a:t>
            </a:r>
            <a:r>
              <a:rPr lang="uk-UA" sz="2800" b="1" dirty="0">
                <a:solidFill>
                  <a:srgbClr val="FFFF00"/>
                </a:solidFill>
                <a:highlight>
                  <a:srgbClr val="008080"/>
                </a:highlight>
              </a:rPr>
              <a:t>), оскільки, як відомо, у </a:t>
            </a:r>
            <a:r>
              <a:rPr lang="en-US" sz="2800" b="1" dirty="0">
                <a:solidFill>
                  <a:srgbClr val="FFFF00"/>
                </a:solidFill>
                <a:highlight>
                  <a:srgbClr val="008080"/>
                </a:highlight>
              </a:rPr>
              <a:t>IV – V </a:t>
            </a:r>
            <a:r>
              <a:rPr lang="uk-UA" sz="2800" b="1" dirty="0">
                <a:solidFill>
                  <a:srgbClr val="FFFF00"/>
                </a:solidFill>
                <a:highlight>
                  <a:srgbClr val="008080"/>
                </a:highlight>
              </a:rPr>
              <a:t>ст. в </a:t>
            </a:r>
            <a:r>
              <a:rPr lang="uk-UA" sz="2800" b="1" dirty="0" err="1">
                <a:solidFill>
                  <a:srgbClr val="FFFF00"/>
                </a:solidFill>
                <a:highlight>
                  <a:srgbClr val="008080"/>
                </a:highlight>
              </a:rPr>
              <a:t>пагусах</a:t>
            </a:r>
            <a:r>
              <a:rPr lang="uk-UA" sz="2800" b="1" dirty="0">
                <a:solidFill>
                  <a:srgbClr val="FFFF00"/>
                </a:solidFill>
                <a:highlight>
                  <a:srgbClr val="008080"/>
                </a:highlight>
              </a:rPr>
              <a:t> (сільських округах Римської імперії) відсоток християнізованого населення не перевищував 10 – 15%.</a:t>
            </a:r>
          </a:p>
        </p:txBody>
      </p:sp>
    </p:spTree>
    <p:extLst>
      <p:ext uri="{BB962C8B-B14F-4D97-AF65-F5344CB8AC3E}">
        <p14:creationId xmlns:p14="http://schemas.microsoft.com/office/powerpoint/2010/main" val="40830194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1"/>
            <a:ext cx="12192000" cy="923636"/>
          </a:xfrm>
        </p:spPr>
        <p:txBody>
          <a:bodyPr>
            <a:normAutofit/>
          </a:bodyPr>
          <a:lstStyle/>
          <a:p>
            <a:pPr algn="ctr"/>
            <a:r>
              <a:rPr lang="uk-UA" sz="28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800" b="1" dirty="0">
                <a:solidFill>
                  <a:srgbClr val="C00000"/>
                </a:solidFill>
                <a:highlight>
                  <a:srgbClr val="FFFF00"/>
                </a:highlight>
                <a:latin typeface="Bahnschrift SemiBold SemiConden" panose="020B0502040204020203" pitchFamily="34" charset="0"/>
              </a:rPr>
              <a:t>XIII </a:t>
            </a:r>
            <a:r>
              <a:rPr lang="uk-UA" sz="2800" b="1" dirty="0">
                <a:solidFill>
                  <a:srgbClr val="C00000"/>
                </a:solidFill>
                <a:highlight>
                  <a:srgbClr val="FFFF00"/>
                </a:highlight>
                <a:latin typeface="Bahnschrift SemiBold SemiConden" panose="020B0502040204020203" pitchFamily="34" charset="0"/>
              </a:rPr>
              <a:t>ст. Згасання популярності глобальної ідеї Європи як християнського світу </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858982"/>
            <a:ext cx="12192000" cy="5999018"/>
          </a:xfrm>
        </p:spPr>
        <p:txBody>
          <a:bodyPr>
            <a:noAutofit/>
          </a:bodyPr>
          <a:lstStyle/>
          <a:p>
            <a:pPr marL="0" indent="0" algn="just">
              <a:buNone/>
            </a:pPr>
            <a:r>
              <a:rPr lang="uk-UA" sz="2500" b="1" dirty="0">
                <a:solidFill>
                  <a:srgbClr val="FFFF00"/>
                </a:solidFill>
                <a:highlight>
                  <a:srgbClr val="008080"/>
                </a:highlight>
              </a:rPr>
              <a:t>З іншого боку, цей факт дозволяє провести певну паралель з витоками і мотиваційними засадами Хрестових походів доби Середньовіччя. Римський </a:t>
            </a:r>
            <a:r>
              <a:rPr lang="uk-UA" sz="2500" b="1" dirty="0" err="1">
                <a:solidFill>
                  <a:srgbClr val="FFFF00"/>
                </a:solidFill>
                <a:highlight>
                  <a:srgbClr val="008080"/>
                </a:highlight>
              </a:rPr>
              <a:t>понтифік</a:t>
            </a:r>
            <a:r>
              <a:rPr lang="uk-UA" sz="2500" b="1" dirty="0">
                <a:solidFill>
                  <a:srgbClr val="FFFF00"/>
                </a:solidFill>
                <a:highlight>
                  <a:srgbClr val="008080"/>
                </a:highlight>
              </a:rPr>
              <a:t> </a:t>
            </a:r>
            <a:r>
              <a:rPr lang="uk-UA" sz="2500" b="1" dirty="0" err="1">
                <a:solidFill>
                  <a:srgbClr val="FFFF00"/>
                </a:solidFill>
                <a:highlight>
                  <a:srgbClr val="008080"/>
                </a:highlight>
              </a:rPr>
              <a:t>Урбан</a:t>
            </a:r>
            <a:r>
              <a:rPr lang="uk-UA" sz="2500" b="1" dirty="0">
                <a:solidFill>
                  <a:srgbClr val="FFFF00"/>
                </a:solidFill>
                <a:highlight>
                  <a:srgbClr val="008080"/>
                </a:highlight>
              </a:rPr>
              <a:t> ІІ, закликаючи до здійснення хрестового походу, зробив вдалу спробу певного очищення західного суспільства від його асоціальної складової. Європа напередодні початку Хрестоносного руху була своєрідним театром бойових дій. З огляду на це Римський первосвященик мав на меті спрямувати існуючу на Заході соціальну агресію на Близький Схід, де всі бажаючі шляхом військового паломництва мали змогу визволити Гріб Господній від невірних (сарацин) та отримати всі жадані блага, як Господню винагороду за богоугодне діяння. </a:t>
            </a:r>
          </a:p>
          <a:p>
            <a:pPr marL="0" indent="0" algn="just">
              <a:buNone/>
            </a:pPr>
            <a:r>
              <a:rPr lang="uk-UA" sz="2500" b="1" dirty="0">
                <a:solidFill>
                  <a:srgbClr val="FFFF00"/>
                </a:solidFill>
                <a:highlight>
                  <a:srgbClr val="008080"/>
                </a:highlight>
              </a:rPr>
              <a:t>Його ідея лягла в основу організації Хрестових походів і послужила консолідації європейського світу та методологічною основою об’єднання європейської знаті задля ідеї поширення християнства на Схід.</a:t>
            </a:r>
          </a:p>
        </p:txBody>
      </p:sp>
    </p:spTree>
    <p:extLst>
      <p:ext uri="{BB962C8B-B14F-4D97-AF65-F5344CB8AC3E}">
        <p14:creationId xmlns:p14="http://schemas.microsoft.com/office/powerpoint/2010/main" val="17823671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rmAutofit/>
          </a:bodyPr>
          <a:lstStyle/>
          <a:p>
            <a:pPr marL="0" indent="0" algn="just">
              <a:buNone/>
            </a:pPr>
            <a:r>
              <a:rPr lang="uk-UA" sz="2800" b="1" dirty="0">
                <a:solidFill>
                  <a:srgbClr val="FFFF00"/>
                </a:solidFill>
                <a:highlight>
                  <a:srgbClr val="008080"/>
                </a:highlight>
              </a:rPr>
              <a:t>Хрестоносний рух ХІ – ХІІІ століття сформувався в руслі подій раннього Середньовіччя. У його підґрунті було декілька головних елементів, котрі являли собою фундаментальну ідею, яка полягала у визволенні Гробу Господнього від мусульман, ідеї християнського паломництва у Святу Землю, у якій було поєднано духовні, сакральні мотивації із військово-політичними амбіціями.</a:t>
            </a:r>
          </a:p>
          <a:p>
            <a:pPr marL="0" indent="0" algn="just">
              <a:buNone/>
            </a:pPr>
            <a:r>
              <a:rPr lang="uk-UA" sz="2800" b="1" dirty="0">
                <a:solidFill>
                  <a:srgbClr val="FFFF00"/>
                </a:solidFill>
                <a:highlight>
                  <a:srgbClr val="008080"/>
                </a:highlight>
              </a:rPr>
              <a:t>Ситуація кардинально змінилась в </a:t>
            </a:r>
            <a:r>
              <a:rPr lang="en-US" sz="2800" b="1" dirty="0">
                <a:solidFill>
                  <a:srgbClr val="FFFF00"/>
                </a:solidFill>
                <a:highlight>
                  <a:srgbClr val="008080"/>
                </a:highlight>
              </a:rPr>
              <a:t>XI </a:t>
            </a:r>
            <a:r>
              <a:rPr lang="uk-UA" sz="2800" b="1" dirty="0">
                <a:solidFill>
                  <a:srgbClr val="FFFF00"/>
                </a:solidFill>
                <a:highlight>
                  <a:srgbClr val="008080"/>
                </a:highlight>
              </a:rPr>
              <a:t>ст., коли протистояння з мусульманським світом досягла свого апогею. Особливо це стосується боротьби з арабами в Іспанії, яка отримала назву «Реконкіста». Іспанська Реконкіста явилась, по суті, передвісником Хрестоносного руху на Близький схід. </a:t>
            </a:r>
          </a:p>
          <a:p>
            <a:pPr marL="0" indent="0" algn="just">
              <a:buNone/>
            </a:pPr>
            <a:endParaRPr lang="uk-UA" dirty="0"/>
          </a:p>
        </p:txBody>
      </p:sp>
    </p:spTree>
    <p:extLst>
      <p:ext uri="{BB962C8B-B14F-4D97-AF65-F5344CB8AC3E}">
        <p14:creationId xmlns:p14="http://schemas.microsoft.com/office/powerpoint/2010/main" val="853134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Autofit/>
          </a:bodyPr>
          <a:lstStyle/>
          <a:p>
            <a:pPr marL="0" indent="0" algn="just">
              <a:buNone/>
            </a:pPr>
            <a:r>
              <a:rPr lang="uk-UA" sz="2900" b="1" dirty="0">
                <a:solidFill>
                  <a:srgbClr val="FFFF00"/>
                </a:solidFill>
                <a:highlight>
                  <a:srgbClr val="008080"/>
                </a:highlight>
              </a:rPr>
              <a:t>В </a:t>
            </a:r>
            <a:r>
              <a:rPr lang="en-US" sz="2900" b="1" dirty="0">
                <a:solidFill>
                  <a:srgbClr val="FFFF00"/>
                </a:solidFill>
                <a:highlight>
                  <a:srgbClr val="008080"/>
                </a:highlight>
              </a:rPr>
              <a:t>XI </a:t>
            </a:r>
            <a:r>
              <a:rPr lang="uk-UA" sz="2900" b="1" dirty="0">
                <a:solidFill>
                  <a:srgbClr val="FFFF00"/>
                </a:solidFill>
                <a:highlight>
                  <a:srgbClr val="008080"/>
                </a:highlight>
              </a:rPr>
              <a:t>ст. Католицька Церква висунула нову державно-правову доктрину. Найбільш яскраво це виражалось у програмі так званої «</a:t>
            </a:r>
            <a:r>
              <a:rPr lang="uk-UA" sz="2900" b="1" dirty="0">
                <a:solidFill>
                  <a:srgbClr val="FFFF00"/>
                </a:solidFill>
                <a:highlight>
                  <a:srgbClr val="FF0000"/>
                </a:highlight>
              </a:rPr>
              <a:t>папської теократії</a:t>
            </a:r>
            <a:r>
              <a:rPr lang="uk-UA" sz="2900" b="1" dirty="0">
                <a:solidFill>
                  <a:srgbClr val="FFFF00"/>
                </a:solidFill>
                <a:highlight>
                  <a:srgbClr val="008080"/>
                </a:highlight>
              </a:rPr>
              <a:t>», тобто «встановлення верховної влади Папи в церковних і світських справах», яку висунув в 1075 р. Папа Григорій </a:t>
            </a:r>
            <a:r>
              <a:rPr lang="en-US" sz="2900" b="1" dirty="0">
                <a:solidFill>
                  <a:srgbClr val="FFFF00"/>
                </a:solidFill>
                <a:highlight>
                  <a:srgbClr val="008080"/>
                </a:highlight>
              </a:rPr>
              <a:t>VII </a:t>
            </a:r>
            <a:r>
              <a:rPr lang="uk-UA" sz="2900" b="1" dirty="0">
                <a:solidFill>
                  <a:srgbClr val="FFFF00"/>
                </a:solidFill>
                <a:highlight>
                  <a:srgbClr val="008080"/>
                </a:highlight>
              </a:rPr>
              <a:t>і сформулював її у своєму знаменитому «</a:t>
            </a:r>
            <a:r>
              <a:rPr lang="en-US" sz="2900" b="1" dirty="0" err="1">
                <a:solidFill>
                  <a:srgbClr val="FFFF00"/>
                </a:solidFill>
                <a:highlight>
                  <a:srgbClr val="008080"/>
                </a:highlight>
              </a:rPr>
              <a:t>Dictatus</a:t>
            </a:r>
            <a:r>
              <a:rPr lang="en-US" sz="2900" b="1" dirty="0">
                <a:solidFill>
                  <a:srgbClr val="FFFF00"/>
                </a:solidFill>
                <a:highlight>
                  <a:srgbClr val="008080"/>
                </a:highlight>
              </a:rPr>
              <a:t> </a:t>
            </a:r>
            <a:r>
              <a:rPr lang="en-US" sz="2900" b="1" dirty="0" err="1">
                <a:solidFill>
                  <a:srgbClr val="FFFF00"/>
                </a:solidFill>
                <a:highlight>
                  <a:srgbClr val="008080"/>
                </a:highlight>
              </a:rPr>
              <a:t>Papae</a:t>
            </a:r>
            <a:r>
              <a:rPr lang="en-US" sz="2900" b="1" dirty="0">
                <a:solidFill>
                  <a:srgbClr val="FFFF00"/>
                </a:solidFill>
                <a:highlight>
                  <a:srgbClr val="008080"/>
                </a:highlight>
              </a:rPr>
              <a:t>» («</a:t>
            </a:r>
            <a:r>
              <a:rPr lang="uk-UA" sz="2900" b="1" dirty="0">
                <a:solidFill>
                  <a:srgbClr val="FFFF00"/>
                </a:solidFill>
                <a:highlight>
                  <a:srgbClr val="008080"/>
                </a:highlight>
              </a:rPr>
              <a:t>Диктаті Папи»). </a:t>
            </a:r>
          </a:p>
          <a:p>
            <a:pPr marL="0" indent="0" algn="just">
              <a:buNone/>
            </a:pPr>
            <a:r>
              <a:rPr lang="uk-UA" sz="2900" b="1" dirty="0">
                <a:solidFill>
                  <a:srgbClr val="FFFF00"/>
                </a:solidFill>
                <a:highlight>
                  <a:srgbClr val="FF0000"/>
                </a:highlight>
              </a:rPr>
              <a:t>В цю теократичну монархію, за його задумом, повинні були увійти всі християнські держави.</a:t>
            </a:r>
            <a:r>
              <a:rPr lang="uk-UA" sz="2900" b="1" dirty="0">
                <a:solidFill>
                  <a:srgbClr val="FFFF00"/>
                </a:solidFill>
                <a:highlight>
                  <a:srgbClr val="008080"/>
                </a:highlight>
              </a:rPr>
              <a:t> </a:t>
            </a:r>
            <a:r>
              <a:rPr lang="uk-UA" sz="2900" b="1" dirty="0">
                <a:solidFill>
                  <a:srgbClr val="FFFF00"/>
                </a:solidFill>
                <a:highlight>
                  <a:srgbClr val="800000"/>
                </a:highlight>
              </a:rPr>
              <a:t>Тобто мова йшла про ідеї екуменізму, які полягали у необхідності возз’єднання Західної та Східної Церков</a:t>
            </a:r>
            <a:r>
              <a:rPr lang="uk-UA" sz="2900" b="1" dirty="0">
                <a:solidFill>
                  <a:srgbClr val="FFFF00"/>
                </a:solidFill>
                <a:highlight>
                  <a:srgbClr val="008080"/>
                </a:highlight>
              </a:rPr>
              <a:t>. Крім того, Папа Григорій </a:t>
            </a:r>
            <a:r>
              <a:rPr lang="en-US" sz="2900" b="1" dirty="0">
                <a:solidFill>
                  <a:srgbClr val="FFFF00"/>
                </a:solidFill>
                <a:highlight>
                  <a:srgbClr val="008080"/>
                </a:highlight>
              </a:rPr>
              <a:t>V</a:t>
            </a:r>
            <a:r>
              <a:rPr lang="uk-UA" sz="2900" b="1" dirty="0">
                <a:solidFill>
                  <a:srgbClr val="FFFF00"/>
                </a:solidFill>
                <a:highlight>
                  <a:srgbClr val="008080"/>
                </a:highlight>
              </a:rPr>
              <a:t>ІІ та інші відомі богослови проповідували існування правового порядку не тільки в середині окремих держав, але і в міжнародній сфері.</a:t>
            </a:r>
          </a:p>
        </p:txBody>
      </p:sp>
    </p:spTree>
    <p:extLst>
      <p:ext uri="{BB962C8B-B14F-4D97-AF65-F5344CB8AC3E}">
        <p14:creationId xmlns:p14="http://schemas.microsoft.com/office/powerpoint/2010/main" val="19093605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9236" y="655781"/>
            <a:ext cx="12192000" cy="6109855"/>
          </a:xfrm>
        </p:spPr>
        <p:txBody>
          <a:bodyPr>
            <a:normAutofit/>
          </a:bodyPr>
          <a:lstStyle/>
          <a:p>
            <a:pPr marL="0" indent="0" algn="just">
              <a:buNone/>
            </a:pPr>
            <a:r>
              <a:rPr lang="uk-UA" sz="2900" b="1" dirty="0">
                <a:solidFill>
                  <a:srgbClr val="FFFF00"/>
                </a:solidFill>
                <a:highlight>
                  <a:srgbClr val="800000"/>
                </a:highlight>
              </a:rPr>
              <a:t>Ідея теократичної монархії мала величезний глибинний зміст, так як вперше була висловлена теорія об’єднаної Європи на основі християнської віри</a:t>
            </a:r>
            <a:r>
              <a:rPr lang="uk-UA" sz="2900" b="1" dirty="0">
                <a:solidFill>
                  <a:srgbClr val="FFFF00"/>
                </a:solidFill>
                <a:highlight>
                  <a:srgbClr val="008080"/>
                </a:highlight>
              </a:rPr>
              <a:t>, що однозначно повинно було позитивно вплинути на її політичний, соціально-економічний, культурний та духовний розвиток. </a:t>
            </a:r>
          </a:p>
          <a:p>
            <a:pPr marL="0" indent="0" algn="just">
              <a:buNone/>
            </a:pPr>
            <a:r>
              <a:rPr lang="uk-UA" sz="2900" b="1" dirty="0">
                <a:solidFill>
                  <a:srgbClr val="FFFF00"/>
                </a:solidFill>
                <a:highlight>
                  <a:srgbClr val="008080"/>
                </a:highlight>
              </a:rPr>
              <a:t>В рамках такого політико-правового бачення, та, оцінюючи складну ситуацію, в якій опинилась Західна Європа в кінці ХІ ст., а також, спираючись на свій колосальний авторитет, Папа прагнув організувати та очолити рух європейців на Схід з метою звільнення від мусульман головної християнської святині – міста Єрусалим. Внаслідок захоплення нових земель передбачалося створити </a:t>
            </a:r>
            <a:r>
              <a:rPr lang="uk-UA" sz="2900" b="1" dirty="0">
                <a:solidFill>
                  <a:srgbClr val="FFFF00"/>
                </a:solidFill>
                <a:highlight>
                  <a:srgbClr val="FF0000"/>
                </a:highlight>
              </a:rPr>
              <a:t>Вселенську християнську державу</a:t>
            </a:r>
            <a:r>
              <a:rPr lang="uk-UA" sz="2900" b="1" dirty="0">
                <a:solidFill>
                  <a:srgbClr val="FFFF00"/>
                </a:solidFill>
                <a:highlight>
                  <a:srgbClr val="008080"/>
                </a:highlight>
              </a:rPr>
              <a:t>. </a:t>
            </a:r>
          </a:p>
        </p:txBody>
      </p:sp>
    </p:spTree>
    <p:extLst>
      <p:ext uri="{BB962C8B-B14F-4D97-AF65-F5344CB8AC3E}">
        <p14:creationId xmlns:p14="http://schemas.microsoft.com/office/powerpoint/2010/main" val="3181691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Autofit/>
          </a:bodyPr>
          <a:lstStyle/>
          <a:p>
            <a:pPr marL="0" indent="0" algn="just">
              <a:buNone/>
            </a:pPr>
            <a:r>
              <a:rPr lang="uk-UA" sz="2700" b="1" dirty="0">
                <a:highlight>
                  <a:srgbClr val="008080"/>
                </a:highlight>
              </a:rPr>
              <a:t>Є думки істориків, що приводом до Хрестових походів стала експансіоністська політика Апостольського престолу та прагнення </a:t>
            </a:r>
            <a:r>
              <a:rPr lang="uk-UA" sz="2700" b="1" dirty="0" err="1">
                <a:highlight>
                  <a:srgbClr val="008080"/>
                </a:highlight>
              </a:rPr>
              <a:t>Урбана</a:t>
            </a:r>
            <a:r>
              <a:rPr lang="uk-UA" sz="2700" b="1" dirty="0">
                <a:highlight>
                  <a:srgbClr val="008080"/>
                </a:highlight>
              </a:rPr>
              <a:t> підкорити собі (як Римському первосвященику) володіння Візантійської імперії на засадах церковно-адміністративного пріоритету. Не виключено, що  Папа  виношував подібні наміри, оскільки був головним ініціатором Хрестоносного руху. </a:t>
            </a:r>
          </a:p>
          <a:p>
            <a:pPr marL="0" indent="0" algn="just">
              <a:buNone/>
            </a:pPr>
            <a:r>
              <a:rPr lang="uk-UA" sz="2700" b="1" dirty="0">
                <a:highlight>
                  <a:srgbClr val="008080"/>
                </a:highlight>
              </a:rPr>
              <a:t>Римська курія ще за часів Григорія </a:t>
            </a:r>
            <a:r>
              <a:rPr lang="en-US" sz="2700" b="1" dirty="0">
                <a:highlight>
                  <a:srgbClr val="008080"/>
                </a:highlight>
              </a:rPr>
              <a:t>VII </a:t>
            </a:r>
            <a:r>
              <a:rPr lang="uk-UA" sz="2700" b="1" dirty="0" err="1">
                <a:highlight>
                  <a:srgbClr val="008080"/>
                </a:highlight>
              </a:rPr>
              <a:t>Гільдебранта</a:t>
            </a:r>
            <a:r>
              <a:rPr lang="uk-UA" sz="2700" b="1" dirty="0">
                <a:highlight>
                  <a:srgbClr val="008080"/>
                </a:highlight>
              </a:rPr>
              <a:t> (1073–1085 рр.) фактично боролася за створення великої теократичної держави під егідою папства. Ідеологічне обґрунтування ідеї «</a:t>
            </a:r>
            <a:r>
              <a:rPr lang="uk-UA" sz="2700" b="1" dirty="0" err="1">
                <a:highlight>
                  <a:srgbClr val="008080"/>
                </a:highlight>
              </a:rPr>
              <a:t>папоцезаризму</a:t>
            </a:r>
            <a:r>
              <a:rPr lang="uk-UA" sz="2700" b="1" dirty="0">
                <a:highlight>
                  <a:srgbClr val="008080"/>
                </a:highlight>
              </a:rPr>
              <a:t>», тобто підкорення папству всіх світських монархів, відобразилося у відомому трактаті «</a:t>
            </a:r>
            <a:r>
              <a:rPr lang="en-US" sz="2700" b="1" dirty="0" err="1">
                <a:highlight>
                  <a:srgbClr val="008080"/>
                </a:highlight>
              </a:rPr>
              <a:t>Diktatus</a:t>
            </a:r>
            <a:r>
              <a:rPr lang="en-US" sz="2700" b="1" dirty="0">
                <a:highlight>
                  <a:srgbClr val="008080"/>
                </a:highlight>
              </a:rPr>
              <a:t> </a:t>
            </a:r>
            <a:r>
              <a:rPr lang="en-US" sz="2700" b="1" dirty="0" err="1">
                <a:highlight>
                  <a:srgbClr val="008080"/>
                </a:highlight>
              </a:rPr>
              <a:t>papae</a:t>
            </a:r>
            <a:r>
              <a:rPr lang="en-US" sz="2700" b="1" dirty="0">
                <a:highlight>
                  <a:srgbClr val="008080"/>
                </a:highlight>
              </a:rPr>
              <a:t>». </a:t>
            </a:r>
            <a:r>
              <a:rPr lang="uk-UA" sz="2700" b="1" dirty="0">
                <a:highlight>
                  <a:srgbClr val="008080"/>
                </a:highlight>
              </a:rPr>
              <a:t>Проте однозначно стверджувати і обстоювати стовідсоткову вірогідність існування такого факту не можна. </a:t>
            </a:r>
          </a:p>
        </p:txBody>
      </p:sp>
    </p:spTree>
    <p:extLst>
      <p:ext uri="{BB962C8B-B14F-4D97-AF65-F5344CB8AC3E}">
        <p14:creationId xmlns:p14="http://schemas.microsoft.com/office/powerpoint/2010/main" val="12601648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rmAutofit/>
          </a:bodyPr>
          <a:lstStyle/>
          <a:p>
            <a:pPr marL="0" indent="0" algn="just">
              <a:buNone/>
            </a:pPr>
            <a:r>
              <a:rPr lang="uk-UA" sz="3200" b="1" dirty="0">
                <a:solidFill>
                  <a:srgbClr val="FFFF00"/>
                </a:solidFill>
                <a:highlight>
                  <a:srgbClr val="008080"/>
                </a:highlight>
              </a:rPr>
              <a:t>Візантійський імператор Олексій </a:t>
            </a:r>
            <a:r>
              <a:rPr lang="uk-UA" sz="3200" b="1" dirty="0" err="1">
                <a:solidFill>
                  <a:srgbClr val="FFFF00"/>
                </a:solidFill>
                <a:highlight>
                  <a:srgbClr val="008080"/>
                </a:highlight>
              </a:rPr>
              <a:t>Комнін</a:t>
            </a:r>
            <a:r>
              <a:rPr lang="uk-UA" sz="3200" b="1" dirty="0">
                <a:solidFill>
                  <a:srgbClr val="FFFF00"/>
                </a:solidFill>
                <a:highlight>
                  <a:srgbClr val="008080"/>
                </a:highlight>
              </a:rPr>
              <a:t> звертався за допомогою до Папи щодо допомоги від нападів мусульман на християнські землі імперії. І це, не дивлячись на те, що між Римом і Константинополем існували вкрай напружені відносини через Велику Схизму 1054 р. </a:t>
            </a:r>
          </a:p>
          <a:p>
            <a:pPr marL="0" indent="0" algn="just">
              <a:buNone/>
            </a:pPr>
            <a:r>
              <a:rPr lang="uk-UA" sz="3200" b="1" dirty="0">
                <a:solidFill>
                  <a:srgbClr val="FFFF00"/>
                </a:solidFill>
                <a:highlight>
                  <a:srgbClr val="008080"/>
                </a:highlight>
              </a:rPr>
              <a:t>Однак, важке становище східних християн змусило імператора шукати порятунку у своїх західних побратимів по вірі. Крім того, Алексій </a:t>
            </a:r>
            <a:r>
              <a:rPr lang="uk-UA" sz="3200" b="1" dirty="0" err="1">
                <a:solidFill>
                  <a:srgbClr val="FFFF00"/>
                </a:solidFill>
                <a:highlight>
                  <a:srgbClr val="008080"/>
                </a:highlight>
              </a:rPr>
              <a:t>Комнін</a:t>
            </a:r>
            <a:r>
              <a:rPr lang="uk-UA" sz="3200" b="1" dirty="0">
                <a:solidFill>
                  <a:srgbClr val="FFFF00"/>
                </a:solidFill>
                <a:highlight>
                  <a:srgbClr val="008080"/>
                </a:highlight>
              </a:rPr>
              <a:t> намагався використати допомогу латинян на свою користь, намагаючись змусити хрестоносців передати усі завойовані території у володіння Візантійській імперії.</a:t>
            </a:r>
          </a:p>
        </p:txBody>
      </p:sp>
    </p:spTree>
    <p:extLst>
      <p:ext uri="{BB962C8B-B14F-4D97-AF65-F5344CB8AC3E}">
        <p14:creationId xmlns:p14="http://schemas.microsoft.com/office/powerpoint/2010/main" val="31828246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rmAutofit/>
          </a:bodyPr>
          <a:lstStyle/>
          <a:p>
            <a:pPr marL="0" indent="0" algn="just">
              <a:buNone/>
            </a:pPr>
            <a:r>
              <a:rPr lang="uk-UA" sz="2800" b="1" dirty="0">
                <a:solidFill>
                  <a:srgbClr val="FFFF00"/>
                </a:solidFill>
                <a:highlight>
                  <a:srgbClr val="008080"/>
                </a:highlight>
              </a:rPr>
              <a:t>Священна війна, що була проголошена на </a:t>
            </a:r>
            <a:r>
              <a:rPr lang="uk-UA" sz="2800" b="1" dirty="0" err="1">
                <a:solidFill>
                  <a:srgbClr val="FFFF00"/>
                </a:solidFill>
                <a:highlight>
                  <a:srgbClr val="800000"/>
                </a:highlight>
              </a:rPr>
              <a:t>Клермонському</a:t>
            </a:r>
            <a:r>
              <a:rPr lang="uk-UA" sz="2800" b="1" dirty="0">
                <a:solidFill>
                  <a:srgbClr val="FFFF00"/>
                </a:solidFill>
                <a:highlight>
                  <a:srgbClr val="800000"/>
                </a:highlight>
              </a:rPr>
              <a:t> соборі 1095 р.</a:t>
            </a:r>
            <a:r>
              <a:rPr lang="uk-UA" sz="2800" b="1" dirty="0">
                <a:solidFill>
                  <a:srgbClr val="FFFF00"/>
                </a:solidFill>
                <a:highlight>
                  <a:srgbClr val="008080"/>
                </a:highlight>
              </a:rPr>
              <a:t> в ім’я Бога – «</a:t>
            </a:r>
            <a:r>
              <a:rPr lang="en-US" sz="2800" b="1" dirty="0">
                <a:solidFill>
                  <a:srgbClr val="FFFF00"/>
                </a:solidFill>
                <a:highlight>
                  <a:srgbClr val="008080"/>
                </a:highlight>
              </a:rPr>
              <a:t>Deus </a:t>
            </a:r>
            <a:r>
              <a:rPr lang="en-US" sz="2800" b="1" dirty="0" err="1">
                <a:solidFill>
                  <a:srgbClr val="FFFF00"/>
                </a:solidFill>
                <a:highlight>
                  <a:srgbClr val="008080"/>
                </a:highlight>
              </a:rPr>
              <a:t>vult</a:t>
            </a:r>
            <a:r>
              <a:rPr lang="en-US" sz="2800" b="1" dirty="0">
                <a:solidFill>
                  <a:srgbClr val="FFFF00"/>
                </a:solidFill>
                <a:highlight>
                  <a:srgbClr val="008080"/>
                </a:highlight>
              </a:rPr>
              <a:t>!», </a:t>
            </a:r>
            <a:r>
              <a:rPr lang="uk-UA" sz="2800" b="1" dirty="0">
                <a:solidFill>
                  <a:srgbClr val="FFFF00"/>
                </a:solidFill>
                <a:highlight>
                  <a:srgbClr val="008080"/>
                </a:highlight>
              </a:rPr>
              <a:t>спрямовувалася саме на боротьбу з ворогами Християнської Церкви, тобто «інших». Ідейні засади Хрестоносного руху були зумовлені звільненням Гробу Господнього та Єрусалиму від мусульман, можливістю вільного здійснення духовних подорожей-прощ та інших заходів спокутного характеру, розширенням сфери впливу Римської церкви на Схід та підняття її авторитету, надання допомоги східним християнам у їх боротьбі із турками, захопленням нових територій задля досягнення економічних інтересів, а також такими стратегічними завданнями, як створення всесвітньої християнської монархії на чолі із Папою та об’єднання (возз’єднання) Західної та Східної Церков.</a:t>
            </a:r>
          </a:p>
        </p:txBody>
      </p:sp>
    </p:spTree>
    <p:extLst>
      <p:ext uri="{BB962C8B-B14F-4D97-AF65-F5344CB8AC3E}">
        <p14:creationId xmlns:p14="http://schemas.microsoft.com/office/powerpoint/2010/main" val="3335665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066799"/>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a:t>
            </a:r>
            <a:r>
              <a:rPr lang="uk-UA" sz="2400" b="1" dirty="0" err="1">
                <a:solidFill>
                  <a:srgbClr val="C00000"/>
                </a:solidFill>
                <a:highlight>
                  <a:srgbClr val="FFFF00"/>
                </a:highlight>
                <a:latin typeface="Bahnschrift SemiBold SemiConden" panose="020B0502040204020203" pitchFamily="34" charset="0"/>
              </a:rPr>
              <a:t>нео</a:t>
            </a:r>
            <a:r>
              <a:rPr lang="uk-UA" sz="2400" b="1" dirty="0">
                <a:solidFill>
                  <a:srgbClr val="C00000"/>
                </a:solidFill>
                <a:highlight>
                  <a:srgbClr val="FFFF00"/>
                </a:highlight>
                <a:latin typeface="Bahnschrift SemiBold SemiConden" panose="020B0502040204020203" pitchFamily="34" charset="0"/>
              </a:rPr>
              <a:t>-середньовічного Європейського Союзу Я. </a:t>
            </a:r>
            <a:r>
              <a:rPr lang="uk-UA" sz="2400" b="1" dirty="0" err="1">
                <a:solidFill>
                  <a:srgbClr val="C00000"/>
                </a:solidFill>
                <a:highlight>
                  <a:srgbClr val="FFFF00"/>
                </a:highlight>
                <a:latin typeface="Bahnschrift SemiBold SemiConden" panose="020B0502040204020203" pitchFamily="34" charset="0"/>
              </a:rPr>
              <a:t>Зеолонки</a:t>
            </a:r>
            <a:endParaRPr lang="uk-UA" sz="2400" b="1" dirty="0">
              <a:solidFill>
                <a:srgbClr val="C00000"/>
              </a:solidFill>
              <a:highlight>
                <a:srgbClr val="FFFF00"/>
              </a:highlight>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997526"/>
            <a:ext cx="12192000" cy="5860473"/>
          </a:xfrm>
        </p:spPr>
        <p:txBody>
          <a:bodyPr>
            <a:normAutofit lnSpcReduction="10000"/>
          </a:bodyPr>
          <a:lstStyle/>
          <a:p>
            <a:pPr marL="0" indent="0" algn="just">
              <a:buNone/>
            </a:pPr>
            <a:r>
              <a:rPr lang="uk-UA" sz="3000" b="1" dirty="0">
                <a:solidFill>
                  <a:srgbClr val="FFFF00"/>
                </a:solidFill>
                <a:highlight>
                  <a:srgbClr val="800000"/>
                </a:highlight>
              </a:rPr>
              <a:t>Сам уродженець Іспанії, де </a:t>
            </a:r>
            <a:r>
              <a:rPr lang="uk-UA" sz="3000" b="1" dirty="0" err="1">
                <a:solidFill>
                  <a:srgbClr val="FFFF00"/>
                </a:solidFill>
                <a:highlight>
                  <a:srgbClr val="800000"/>
                </a:highlight>
              </a:rPr>
              <a:t>нікейство</a:t>
            </a:r>
            <a:r>
              <a:rPr lang="uk-UA" sz="3000" b="1" dirty="0">
                <a:solidFill>
                  <a:srgbClr val="FFFF00"/>
                </a:solidFill>
                <a:highlight>
                  <a:srgbClr val="800000"/>
                </a:highlight>
              </a:rPr>
              <a:t> всі ці роки мало непохитні позиції, Феодосій не пізніше лютого </a:t>
            </a:r>
            <a:r>
              <a:rPr lang="uk-UA" sz="3000" b="1" dirty="0">
                <a:solidFill>
                  <a:srgbClr val="FFFF00"/>
                </a:solidFill>
                <a:highlight>
                  <a:srgbClr val="008080"/>
                </a:highlight>
              </a:rPr>
              <a:t>380 р.</a:t>
            </a:r>
            <a:r>
              <a:rPr lang="uk-UA" sz="3000" b="1" dirty="0">
                <a:solidFill>
                  <a:srgbClr val="FFFF00"/>
                </a:solidFill>
                <a:highlight>
                  <a:srgbClr val="800000"/>
                </a:highlight>
              </a:rPr>
              <a:t> він прийняв таїнство під час важкої хвороби від прихильника </a:t>
            </a:r>
            <a:r>
              <a:rPr lang="uk-UA" sz="3000" b="1" dirty="0" err="1">
                <a:solidFill>
                  <a:srgbClr val="FFFF00"/>
                </a:solidFill>
                <a:highlight>
                  <a:srgbClr val="800000"/>
                </a:highlight>
              </a:rPr>
              <a:t>нікейської</a:t>
            </a:r>
            <a:r>
              <a:rPr lang="uk-UA" sz="3000" b="1" dirty="0">
                <a:solidFill>
                  <a:srgbClr val="FFFF00"/>
                </a:solidFill>
                <a:highlight>
                  <a:srgbClr val="800000"/>
                </a:highlight>
              </a:rPr>
              <a:t> догматики єпископа Салонік </a:t>
            </a:r>
            <a:r>
              <a:rPr lang="uk-UA" sz="3000" b="1" dirty="0" err="1">
                <a:solidFill>
                  <a:srgbClr val="FFFF00"/>
                </a:solidFill>
                <a:highlight>
                  <a:srgbClr val="800000"/>
                </a:highlight>
              </a:rPr>
              <a:t>Асхолія</a:t>
            </a:r>
            <a:r>
              <a:rPr lang="uk-UA" sz="3000" b="1" dirty="0">
                <a:solidFill>
                  <a:srgbClr val="FFFF00"/>
                </a:solidFill>
                <a:highlight>
                  <a:srgbClr val="800000"/>
                </a:highlight>
              </a:rPr>
              <a:t>. </a:t>
            </a:r>
          </a:p>
          <a:p>
            <a:pPr marL="0" indent="0" algn="just">
              <a:buNone/>
            </a:pPr>
            <a:r>
              <a:rPr lang="uk-UA" sz="3000" b="1" dirty="0">
                <a:solidFill>
                  <a:srgbClr val="FFFF00"/>
                </a:solidFill>
                <a:highlight>
                  <a:srgbClr val="800000"/>
                </a:highlight>
              </a:rPr>
              <a:t>За його ж ініціативою був підготовлений едикт «</a:t>
            </a:r>
            <a:r>
              <a:rPr lang="en-US" sz="3000" b="1" dirty="0" err="1">
                <a:solidFill>
                  <a:srgbClr val="FFFF00"/>
                </a:solidFill>
                <a:highlight>
                  <a:srgbClr val="800000"/>
                </a:highlight>
              </a:rPr>
              <a:t>Cunctos</a:t>
            </a:r>
            <a:r>
              <a:rPr lang="en-US" sz="3000" b="1" dirty="0">
                <a:solidFill>
                  <a:srgbClr val="FFFF00"/>
                </a:solidFill>
                <a:highlight>
                  <a:srgbClr val="800000"/>
                </a:highlight>
              </a:rPr>
              <a:t> </a:t>
            </a:r>
            <a:r>
              <a:rPr lang="en-US" sz="3000" b="1" dirty="0" err="1">
                <a:solidFill>
                  <a:srgbClr val="FFFF00"/>
                </a:solidFill>
                <a:highlight>
                  <a:srgbClr val="800000"/>
                </a:highlight>
              </a:rPr>
              <a:t>populos</a:t>
            </a:r>
            <a:r>
              <a:rPr lang="en-US" sz="3000" b="1" dirty="0">
                <a:solidFill>
                  <a:srgbClr val="FFFF00"/>
                </a:solidFill>
                <a:highlight>
                  <a:srgbClr val="800000"/>
                </a:highlight>
              </a:rPr>
              <a:t>», </a:t>
            </a:r>
            <a:r>
              <a:rPr lang="uk-UA" sz="3000" b="1" dirty="0">
                <a:solidFill>
                  <a:srgbClr val="FFFF00"/>
                </a:solidFill>
                <a:highlight>
                  <a:srgbClr val="800000"/>
                </a:highlight>
              </a:rPr>
              <a:t>виголошений </a:t>
            </a:r>
            <a:r>
              <a:rPr lang="uk-UA" sz="3000" b="1" dirty="0">
                <a:solidFill>
                  <a:srgbClr val="FFFF00"/>
                </a:solidFill>
                <a:highlight>
                  <a:srgbClr val="008080"/>
                </a:highlight>
              </a:rPr>
              <a:t>27 лютого 380 р.</a:t>
            </a:r>
            <a:r>
              <a:rPr lang="uk-UA" sz="3000" b="1" dirty="0">
                <a:solidFill>
                  <a:srgbClr val="FFFF00"/>
                </a:solidFill>
                <a:highlight>
                  <a:srgbClr val="800000"/>
                </a:highlight>
              </a:rPr>
              <a:t> Феодосієм за присутності його свояків, братів-співправителів Заходу </a:t>
            </a:r>
            <a:r>
              <a:rPr lang="uk-UA" sz="3000" b="1" dirty="0" err="1">
                <a:solidFill>
                  <a:srgbClr val="FFFF00"/>
                </a:solidFill>
                <a:highlight>
                  <a:srgbClr val="800000"/>
                </a:highlight>
              </a:rPr>
              <a:t>Граціана</a:t>
            </a:r>
            <a:r>
              <a:rPr lang="uk-UA" sz="3000" b="1" dirty="0">
                <a:solidFill>
                  <a:srgbClr val="FFFF00"/>
                </a:solidFill>
                <a:highlight>
                  <a:srgbClr val="800000"/>
                </a:highlight>
              </a:rPr>
              <a:t> і </a:t>
            </a:r>
            <a:r>
              <a:rPr lang="uk-UA" sz="3000" b="1" dirty="0" err="1">
                <a:solidFill>
                  <a:srgbClr val="FFFF00"/>
                </a:solidFill>
                <a:highlight>
                  <a:srgbClr val="800000"/>
                </a:highlight>
              </a:rPr>
              <a:t>Валентиніана</a:t>
            </a:r>
            <a:r>
              <a:rPr lang="uk-UA" sz="3000" b="1" dirty="0">
                <a:solidFill>
                  <a:srgbClr val="FFFF00"/>
                </a:solidFill>
                <a:highlight>
                  <a:srgbClr val="800000"/>
                </a:highlight>
              </a:rPr>
              <a:t> </a:t>
            </a:r>
            <a:r>
              <a:rPr lang="en-US" sz="3000" b="1" dirty="0">
                <a:solidFill>
                  <a:srgbClr val="FFFF00"/>
                </a:solidFill>
                <a:highlight>
                  <a:srgbClr val="800000"/>
                </a:highlight>
              </a:rPr>
              <a:t>II. </a:t>
            </a:r>
            <a:r>
              <a:rPr lang="uk-UA" sz="3000" b="1" dirty="0">
                <a:solidFill>
                  <a:srgbClr val="FFFF00"/>
                </a:solidFill>
                <a:highlight>
                  <a:srgbClr val="800000"/>
                </a:highlight>
              </a:rPr>
              <a:t>Ним наказувалось всім жителям імперії </a:t>
            </a:r>
            <a:r>
              <a:rPr lang="uk-UA" sz="3000" b="1" dirty="0">
                <a:solidFill>
                  <a:srgbClr val="FFFF00"/>
                </a:solidFill>
                <a:highlight>
                  <a:srgbClr val="000080"/>
                </a:highlight>
              </a:rPr>
              <a:t>сповідувати віру єпископів Риму і Олександрії</a:t>
            </a:r>
            <a:r>
              <a:rPr lang="uk-UA" sz="3000" b="1" dirty="0">
                <a:solidFill>
                  <a:srgbClr val="FFFF00"/>
                </a:solidFill>
                <a:highlight>
                  <a:srgbClr val="800000"/>
                </a:highlight>
              </a:rPr>
              <a:t>, яку «передав римлянам святий Апостол Петро», вірувати в єдине божество Отця і Сина і </a:t>
            </a:r>
            <a:r>
              <a:rPr lang="uk-UA" sz="3000" b="1" dirty="0" err="1">
                <a:solidFill>
                  <a:srgbClr val="FFFF00"/>
                </a:solidFill>
                <a:highlight>
                  <a:srgbClr val="800000"/>
                </a:highlight>
              </a:rPr>
              <a:t>Св</a:t>
            </a:r>
            <a:r>
              <a:rPr lang="uk-UA" sz="3000" b="1" dirty="0">
                <a:solidFill>
                  <a:srgbClr val="FFFF00"/>
                </a:solidFill>
                <a:highlight>
                  <a:srgbClr val="800000"/>
                </a:highlight>
              </a:rPr>
              <a:t>. Духа при їх рівній величі в благочестивій Трійці.</a:t>
            </a:r>
          </a:p>
        </p:txBody>
      </p:sp>
    </p:spTree>
    <p:extLst>
      <p:ext uri="{BB962C8B-B14F-4D97-AF65-F5344CB8AC3E}">
        <p14:creationId xmlns:p14="http://schemas.microsoft.com/office/powerpoint/2010/main" val="35598461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rmAutofit/>
          </a:bodyPr>
          <a:lstStyle/>
          <a:p>
            <a:pPr marL="0" indent="0" algn="just">
              <a:buNone/>
            </a:pPr>
            <a:r>
              <a:rPr lang="uk-UA" sz="3400" b="1" dirty="0">
                <a:solidFill>
                  <a:srgbClr val="FFFF00"/>
                </a:solidFill>
              </a:rPr>
              <a:t>Головною причиною занепаду Хрестоносного руху до кінця </a:t>
            </a:r>
            <a:r>
              <a:rPr lang="en-US" sz="3400" b="1" dirty="0">
                <a:solidFill>
                  <a:srgbClr val="FFFF00"/>
                </a:solidFill>
              </a:rPr>
              <a:t>XIII </a:t>
            </a:r>
            <a:r>
              <a:rPr lang="uk-UA" sz="3400" b="1" dirty="0">
                <a:solidFill>
                  <a:srgbClr val="FFFF00"/>
                </a:solidFill>
              </a:rPr>
              <a:t>ст. були соціально-економічні та політичні зміни в Західній Європі.  У зв’язку із загальним підйомом продуктивних сил згубні наслідки стихійних лих дещо зменшилися. Селяни та міщани не бачили більше необхідності шукати порятунку від феодального гніту за морем. Та й невдачі, що спіткали селян в їх спробах знайти на Сході землю і свободу, сильно підірвали колишні ілюзії. Тепер селяни все частіше стають на шлях активної боротьби за свободу і землю у себе на батьківщині.</a:t>
            </a:r>
          </a:p>
        </p:txBody>
      </p:sp>
    </p:spTree>
    <p:extLst>
      <p:ext uri="{BB962C8B-B14F-4D97-AF65-F5344CB8AC3E}">
        <p14:creationId xmlns:p14="http://schemas.microsoft.com/office/powerpoint/2010/main" val="8847930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rmAutofit lnSpcReduction="10000"/>
          </a:bodyPr>
          <a:lstStyle/>
          <a:p>
            <a:pPr marL="0" indent="0" algn="just">
              <a:buNone/>
            </a:pPr>
            <a:r>
              <a:rPr lang="uk-UA" sz="2800" b="1" dirty="0">
                <a:solidFill>
                  <a:srgbClr val="FFFF00"/>
                </a:solidFill>
                <a:highlight>
                  <a:srgbClr val="008080"/>
                </a:highlight>
              </a:rPr>
              <a:t>У той же час зазнало змін і положення лицарства. Зі зміцненням королівської влади рідше відбувалися феодальні усобиці. Дрібні лицарі стали віддавати перевагу ризикованим походам на Сході службу в королівському війську. До того ж знайшлися ближчі об’єкти для лицарських захоплень і грабежів в самій Європі. Німецьке лицарство кинулося на завоювання слов’янських земель по річках Лабі і Одрі, а також у Східній Прибалтиці. </a:t>
            </a:r>
          </a:p>
          <a:p>
            <a:pPr marL="0" indent="0" algn="just">
              <a:buNone/>
            </a:pPr>
            <a:r>
              <a:rPr lang="uk-UA" sz="2800" b="1" dirty="0">
                <a:solidFill>
                  <a:srgbClr val="FFFF00"/>
                </a:solidFill>
                <a:highlight>
                  <a:srgbClr val="008080"/>
                </a:highlight>
              </a:rPr>
              <a:t>Французькі лицарі на початку </a:t>
            </a:r>
            <a:r>
              <a:rPr lang="en-US" sz="2800" b="1" dirty="0">
                <a:solidFill>
                  <a:srgbClr val="FFFF00"/>
                </a:solidFill>
                <a:highlight>
                  <a:srgbClr val="008080"/>
                </a:highlight>
              </a:rPr>
              <a:t>XIII </a:t>
            </a:r>
            <a:r>
              <a:rPr lang="uk-UA" sz="2800" b="1" dirty="0">
                <a:solidFill>
                  <a:srgbClr val="FFFF00"/>
                </a:solidFill>
                <a:highlight>
                  <a:srgbClr val="008080"/>
                </a:highlight>
              </a:rPr>
              <a:t>ст. зайнялися захопленням і пограбуванням багатого </a:t>
            </a:r>
            <a:r>
              <a:rPr lang="uk-UA" sz="2800" b="1" dirty="0" err="1">
                <a:solidFill>
                  <a:srgbClr val="FFFF00"/>
                </a:solidFill>
                <a:highlight>
                  <a:srgbClr val="008080"/>
                </a:highlight>
              </a:rPr>
              <a:t>Лангедока</a:t>
            </a:r>
            <a:r>
              <a:rPr lang="uk-UA" sz="2800" b="1" dirty="0">
                <a:solidFill>
                  <a:srgbClr val="FFFF00"/>
                </a:solidFill>
                <a:highlight>
                  <a:srgbClr val="008080"/>
                </a:highlight>
              </a:rPr>
              <a:t>, періодично відправлялися в сусідню Іспанію для боротьби з маврами. Англійські феодали були зайняті внутрішньополітичною боротьбою і загарбницькими війнами в Уельсі та Ірландії. </a:t>
            </a:r>
          </a:p>
          <a:p>
            <a:pPr marL="0" indent="0" algn="just">
              <a:buNone/>
            </a:pPr>
            <a:endParaRPr lang="uk-UA" dirty="0"/>
          </a:p>
        </p:txBody>
      </p:sp>
    </p:spTree>
    <p:extLst>
      <p:ext uri="{BB962C8B-B14F-4D97-AF65-F5344CB8AC3E}">
        <p14:creationId xmlns:p14="http://schemas.microsoft.com/office/powerpoint/2010/main" val="2838492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rmAutofit/>
          </a:bodyPr>
          <a:lstStyle/>
          <a:p>
            <a:pPr marL="0" indent="0" algn="just">
              <a:buNone/>
            </a:pPr>
            <a:r>
              <a:rPr lang="uk-UA" sz="3200" b="1" dirty="0">
                <a:solidFill>
                  <a:srgbClr val="FFFF00"/>
                </a:solidFill>
                <a:highlight>
                  <a:srgbClr val="008080"/>
                </a:highlight>
              </a:rPr>
              <a:t>Нарешті, стимули до участі в хрестових походах зникли і у купецтва: венеціанці, </a:t>
            </a:r>
            <a:r>
              <a:rPr lang="uk-UA" sz="3200" b="1" dirty="0" err="1">
                <a:solidFill>
                  <a:srgbClr val="FFFF00"/>
                </a:solidFill>
                <a:highlight>
                  <a:srgbClr val="008080"/>
                </a:highlight>
              </a:rPr>
              <a:t>генуезці</a:t>
            </a:r>
            <a:r>
              <a:rPr lang="uk-UA" sz="3200" b="1" dirty="0">
                <a:solidFill>
                  <a:srgbClr val="FFFF00"/>
                </a:solidFill>
                <a:highlight>
                  <a:srgbClr val="008080"/>
                </a:highlight>
              </a:rPr>
              <a:t>, провансальці, каталонці, вважали за краще укладати торговельні угоди з володарями країн Близького Сходу. </a:t>
            </a:r>
          </a:p>
          <a:p>
            <a:pPr marL="0" indent="0" algn="just">
              <a:buNone/>
            </a:pPr>
            <a:r>
              <a:rPr lang="uk-UA" sz="3200" b="1" dirty="0">
                <a:solidFill>
                  <a:srgbClr val="FFFF00"/>
                </a:solidFill>
                <a:highlight>
                  <a:srgbClr val="008080"/>
                </a:highlight>
              </a:rPr>
              <a:t>Таким чином, в XIII-XIV ст. у всіх суспільних класів і верств Заходу, які брали раніше активну участь в хрестових походах, інтерес до них знизився. Хрестоносний рух потрохи згасав. Хрестові походи не тільки не досягли своєї прямої мети, але принесли загибель сотень тисяч їх учасників і супроводжувалися тратою колосальних коштів європейських держав.</a:t>
            </a:r>
          </a:p>
          <a:p>
            <a:pPr marL="0" indent="0" algn="just">
              <a:buNone/>
            </a:pPr>
            <a:endParaRPr lang="uk-UA" dirty="0"/>
          </a:p>
        </p:txBody>
      </p:sp>
    </p:spTree>
    <p:extLst>
      <p:ext uri="{BB962C8B-B14F-4D97-AF65-F5344CB8AC3E}">
        <p14:creationId xmlns:p14="http://schemas.microsoft.com/office/powerpoint/2010/main" val="3252751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748145"/>
          </a:xfrm>
        </p:spPr>
        <p:txBody>
          <a:bodyPr>
            <a:normAutofit fontScale="90000"/>
          </a:bodyPr>
          <a:lstStyle/>
          <a:p>
            <a:pPr algn="ctr"/>
            <a:r>
              <a:rPr lang="uk-UA" sz="2400" b="1" dirty="0">
                <a:solidFill>
                  <a:srgbClr val="C00000"/>
                </a:solidFill>
                <a:highlight>
                  <a:srgbClr val="FFFF00"/>
                </a:highlight>
                <a:latin typeface="Bahnschrift SemiBold SemiConden" panose="020B0502040204020203" pitchFamily="34" charset="0"/>
              </a:rPr>
              <a:t>3.	Провал хрестоносного руху наприкінці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 </a:t>
            </a:r>
            <a:br>
              <a:rPr lang="uk-UA" sz="2400" b="1" dirty="0">
                <a:solidFill>
                  <a:srgbClr val="C00000"/>
                </a:solidFill>
                <a:highlight>
                  <a:srgbClr val="FFFF00"/>
                </a:highlight>
                <a:latin typeface="Bahnschrift SemiBold SemiConden" panose="020B0502040204020203" pitchFamily="34" charset="0"/>
              </a:rPr>
            </a:br>
            <a:r>
              <a:rPr lang="uk-UA" sz="2400" b="1" dirty="0">
                <a:solidFill>
                  <a:srgbClr val="C00000"/>
                </a:solidFill>
                <a:highlight>
                  <a:srgbClr val="FFFF00"/>
                </a:highlight>
                <a:latin typeface="Bahnschrift SemiBold SemiConden" panose="020B0502040204020203" pitchFamily="34" charset="0"/>
              </a:rPr>
              <a:t>Згасання популярності глобальної ідеї Європи як християнського світу</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748145"/>
            <a:ext cx="12192000" cy="6109855"/>
          </a:xfrm>
        </p:spPr>
        <p:txBody>
          <a:bodyPr>
            <a:normAutofit lnSpcReduction="10000"/>
          </a:bodyPr>
          <a:lstStyle/>
          <a:p>
            <a:pPr marL="0" indent="0" algn="just">
              <a:buNone/>
            </a:pPr>
            <a:r>
              <a:rPr lang="uk-UA" sz="2800" b="1" dirty="0">
                <a:solidFill>
                  <a:srgbClr val="FFFF00"/>
                </a:solidFill>
                <a:highlight>
                  <a:srgbClr val="008080"/>
                </a:highlight>
              </a:rPr>
              <a:t>Проте Хрестові походи  зробили певний вплив на подальший суспільно-політичний розвиток Західної Європи, оскільки вони прискорили ті процеси в житті феодального суспільства, які розпочалися ще до них. Зокрема, паломництво на Схід </a:t>
            </a:r>
            <a:r>
              <a:rPr lang="uk-UA" sz="2800" b="1" dirty="0" err="1">
                <a:solidFill>
                  <a:srgbClr val="FFFF00"/>
                </a:solidFill>
                <a:highlight>
                  <a:srgbClr val="008080"/>
                </a:highlight>
              </a:rPr>
              <a:t>найвойовничіших</a:t>
            </a:r>
            <a:r>
              <a:rPr lang="uk-UA" sz="2800" b="1" dirty="0">
                <a:solidFill>
                  <a:srgbClr val="FFFF00"/>
                </a:solidFill>
                <a:highlight>
                  <a:srgbClr val="008080"/>
                </a:highlight>
              </a:rPr>
              <a:t> елементів лицарства, а також найбільш войовничих </a:t>
            </a:r>
            <a:r>
              <a:rPr lang="uk-UA" sz="2800" b="1" dirty="0" err="1">
                <a:solidFill>
                  <a:srgbClr val="FFFF00"/>
                </a:solidFill>
                <a:highlight>
                  <a:srgbClr val="008080"/>
                </a:highlight>
              </a:rPr>
              <a:t>сеньйорів</a:t>
            </a:r>
            <a:r>
              <a:rPr lang="uk-UA" sz="2800" b="1" dirty="0">
                <a:solidFill>
                  <a:srgbClr val="FFFF00"/>
                </a:solidFill>
                <a:highlight>
                  <a:srgbClr val="008080"/>
                </a:highlight>
              </a:rPr>
              <a:t>, які претендували на політичну самостійність у себе на батьківщині, сприяв посиленню централізації в тих країнах Європи, де ця тенденція намітилася. </a:t>
            </a:r>
          </a:p>
          <a:p>
            <a:pPr marL="0" indent="0" algn="just">
              <a:buNone/>
            </a:pPr>
            <a:r>
              <a:rPr lang="uk-UA" sz="2800" b="1" dirty="0">
                <a:solidFill>
                  <a:srgbClr val="FFFF00"/>
                </a:solidFill>
                <a:highlight>
                  <a:srgbClr val="008080"/>
                </a:highlight>
              </a:rPr>
              <a:t>Величезний вплив мали Хрестові походи і на позиції католицької церкви в Європі. Спочатку вона витягла з цього руху значні вигоди, так як папство завдяки походам на Схід в </a:t>
            </a:r>
            <a:r>
              <a:rPr lang="en-US" sz="2800" b="1" dirty="0">
                <a:solidFill>
                  <a:srgbClr val="FFFF00"/>
                </a:solidFill>
                <a:highlight>
                  <a:srgbClr val="008080"/>
                </a:highlight>
              </a:rPr>
              <a:t>XII </a:t>
            </a:r>
            <a:r>
              <a:rPr lang="uk-UA" sz="2800" b="1" dirty="0">
                <a:solidFill>
                  <a:srgbClr val="FFFF00"/>
                </a:solidFill>
                <a:highlight>
                  <a:srgbClr val="008080"/>
                </a:highlight>
              </a:rPr>
              <a:t>ст. значно підняло свій авторитет. Однак до кінця </a:t>
            </a:r>
            <a:r>
              <a:rPr lang="en-US" sz="2800" b="1" dirty="0">
                <a:solidFill>
                  <a:srgbClr val="FFFF00"/>
                </a:solidFill>
                <a:highlight>
                  <a:srgbClr val="008080"/>
                </a:highlight>
              </a:rPr>
              <a:t>XIII </a:t>
            </a:r>
            <a:r>
              <a:rPr lang="uk-UA" sz="2800" b="1" dirty="0">
                <a:solidFill>
                  <a:srgbClr val="FFFF00"/>
                </a:solidFill>
                <a:highlight>
                  <a:srgbClr val="008080"/>
                </a:highlight>
              </a:rPr>
              <a:t>ст. цей авторитет став згасати, особливо після остаточної втрати усіх християнських володінь на Сході.</a:t>
            </a:r>
          </a:p>
          <a:p>
            <a:pPr marL="0" indent="0" algn="just">
              <a:buNone/>
            </a:pPr>
            <a:endParaRPr lang="uk-UA" dirty="0"/>
          </a:p>
        </p:txBody>
      </p:sp>
    </p:spTree>
    <p:extLst>
      <p:ext uri="{BB962C8B-B14F-4D97-AF65-F5344CB8AC3E}">
        <p14:creationId xmlns:p14="http://schemas.microsoft.com/office/powerpoint/2010/main" val="3349616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54545"/>
            <a:ext cx="12192000" cy="5703455"/>
          </a:xfrm>
        </p:spPr>
        <p:txBody>
          <a:bodyPr>
            <a:normAutofit/>
          </a:bodyPr>
          <a:lstStyle/>
          <a:p>
            <a:pPr marL="0" indent="0" algn="just">
              <a:buNone/>
            </a:pPr>
            <a:r>
              <a:rPr lang="uk-UA" sz="2800" b="1" dirty="0">
                <a:solidFill>
                  <a:srgbClr val="FFFF00"/>
                </a:solidFill>
                <a:highlight>
                  <a:srgbClr val="800000"/>
                </a:highlight>
              </a:rPr>
              <a:t>Хрестові походи стали окремою епохою, яка надовго визначила пріоритетним східний вектор розвитку інтеграційних концепцій. Вони сприяли формуванню стійкого світогляду, в основу якого була покладена ідея об’єднання задля спільної боротьби із зовнішнім ворогом – арабським світом. </a:t>
            </a:r>
          </a:p>
          <a:p>
            <a:pPr marL="0" indent="0" algn="just">
              <a:buNone/>
            </a:pPr>
            <a:r>
              <a:rPr lang="uk-UA" sz="2800" b="1" dirty="0">
                <a:solidFill>
                  <a:srgbClr val="FFFF00"/>
                </a:solidFill>
                <a:highlight>
                  <a:srgbClr val="800000"/>
                </a:highlight>
              </a:rPr>
              <a:t>Тож провал хрестоносного руху наприкінці </a:t>
            </a:r>
            <a:r>
              <a:rPr lang="en-US" sz="2800" b="1" dirty="0">
                <a:solidFill>
                  <a:srgbClr val="FFFF00"/>
                </a:solidFill>
                <a:highlight>
                  <a:srgbClr val="800000"/>
                </a:highlight>
              </a:rPr>
              <a:t>XIII </a:t>
            </a:r>
            <a:r>
              <a:rPr lang="uk-UA" sz="2800" b="1" dirty="0">
                <a:solidFill>
                  <a:srgbClr val="FFFF00"/>
                </a:solidFill>
                <a:highlight>
                  <a:srgbClr val="800000"/>
                </a:highlight>
              </a:rPr>
              <a:t>ст. і особливо втрата Акри 1291 р., з одного боку, фактично зумовили </a:t>
            </a:r>
            <a:r>
              <a:rPr lang="uk-UA" sz="2800" b="1" dirty="0">
                <a:solidFill>
                  <a:srgbClr val="FFFF00"/>
                </a:solidFill>
                <a:highlight>
                  <a:srgbClr val="000080"/>
                </a:highlight>
              </a:rPr>
              <a:t>згасання популярності глобальної ідеї Європи як християнського світу</a:t>
            </a:r>
            <a:r>
              <a:rPr lang="uk-UA" sz="2800" b="1" dirty="0">
                <a:solidFill>
                  <a:srgbClr val="FFFF00"/>
                </a:solidFill>
                <a:highlight>
                  <a:srgbClr val="800000"/>
                </a:highlight>
              </a:rPr>
              <a:t>, але з іншого – спричинили сплеск окремих пропозицій інтелектуалів-ентузіастів, ідеалістів і практиків, які мріяли про відновлення колишньої могутності європейців на Сході.</a:t>
            </a:r>
          </a:p>
        </p:txBody>
      </p:sp>
    </p:spTree>
    <p:extLst>
      <p:ext uri="{BB962C8B-B14F-4D97-AF65-F5344CB8AC3E}">
        <p14:creationId xmlns:p14="http://schemas.microsoft.com/office/powerpoint/2010/main" val="515191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154545"/>
            <a:ext cx="12192000" cy="5703455"/>
          </a:xfrm>
        </p:spPr>
        <p:txBody>
          <a:bodyPr>
            <a:noAutofit/>
          </a:bodyPr>
          <a:lstStyle/>
          <a:p>
            <a:pPr marL="0" indent="0" algn="just">
              <a:buNone/>
            </a:pPr>
            <a:r>
              <a:rPr lang="uk-UA" sz="3000" b="1" dirty="0">
                <a:solidFill>
                  <a:srgbClr val="FFFF00"/>
                </a:solidFill>
                <a:highlight>
                  <a:srgbClr val="000080"/>
                </a:highlight>
              </a:rPr>
              <a:t>У цей період з’явилася значна кількість меморандумів (дипломатичних нот, записок), адресованих як папам, так і впливовим правителям, з ідеями щодо повернення Святої землі. Такі проекти можна розподілити на дві категорії. Перша з них являла собою пропозиції авторів, які мали безпосередній досвід і обізнаність у справах Леванту, – </a:t>
            </a:r>
            <a:r>
              <a:rPr lang="uk-UA" sz="3000" b="1" dirty="0" err="1">
                <a:solidFill>
                  <a:srgbClr val="FFFF00"/>
                </a:solidFill>
                <a:highlight>
                  <a:srgbClr val="000080"/>
                </a:highlight>
              </a:rPr>
              <a:t>Фіденціо</a:t>
            </a:r>
            <a:r>
              <a:rPr lang="uk-UA" sz="3000" b="1" dirty="0">
                <a:solidFill>
                  <a:srgbClr val="FFFF00"/>
                </a:solidFill>
                <a:highlight>
                  <a:srgbClr val="000080"/>
                </a:highlight>
              </a:rPr>
              <a:t> з </a:t>
            </a:r>
            <a:r>
              <a:rPr lang="uk-UA" sz="3000" b="1" dirty="0" err="1">
                <a:solidFill>
                  <a:srgbClr val="FFFF00"/>
                </a:solidFill>
                <a:highlight>
                  <a:srgbClr val="000080"/>
                </a:highlight>
              </a:rPr>
              <a:t>Падуї</a:t>
            </a:r>
            <a:r>
              <a:rPr lang="uk-UA" sz="3000" b="1" dirty="0">
                <a:solidFill>
                  <a:srgbClr val="FFFF00"/>
                </a:solidFill>
                <a:highlight>
                  <a:srgbClr val="000080"/>
                </a:highlight>
              </a:rPr>
              <a:t>, </a:t>
            </a:r>
            <a:r>
              <a:rPr lang="uk-UA" sz="3000" b="1" dirty="0" err="1">
                <a:solidFill>
                  <a:srgbClr val="FFFF00"/>
                </a:solidFill>
                <a:highlight>
                  <a:srgbClr val="000080"/>
                </a:highlight>
              </a:rPr>
              <a:t>Маріно</a:t>
            </a:r>
            <a:r>
              <a:rPr lang="uk-UA" sz="3000" b="1" dirty="0">
                <a:solidFill>
                  <a:srgbClr val="FFFF00"/>
                </a:solidFill>
                <a:highlight>
                  <a:srgbClr val="000080"/>
                </a:highlight>
              </a:rPr>
              <a:t> </a:t>
            </a:r>
            <a:r>
              <a:rPr lang="uk-UA" sz="3000" b="1" dirty="0" err="1">
                <a:solidFill>
                  <a:srgbClr val="FFFF00"/>
                </a:solidFill>
                <a:highlight>
                  <a:srgbClr val="000080"/>
                </a:highlight>
              </a:rPr>
              <a:t>Санудо</a:t>
            </a:r>
            <a:r>
              <a:rPr lang="uk-UA" sz="3000" b="1" dirty="0">
                <a:solidFill>
                  <a:srgbClr val="FFFF00"/>
                </a:solidFill>
                <a:highlight>
                  <a:srgbClr val="000080"/>
                </a:highlight>
              </a:rPr>
              <a:t>, Жак де Моле і </a:t>
            </a:r>
            <a:r>
              <a:rPr lang="uk-UA" sz="3000" b="1" dirty="0" err="1">
                <a:solidFill>
                  <a:srgbClr val="FFFF00"/>
                </a:solidFill>
                <a:highlight>
                  <a:srgbClr val="000080"/>
                </a:highlight>
              </a:rPr>
              <a:t>Фульк</a:t>
            </a:r>
            <a:r>
              <a:rPr lang="uk-UA" sz="3000" b="1" dirty="0">
                <a:solidFill>
                  <a:srgbClr val="FFFF00"/>
                </a:solidFill>
                <a:highlight>
                  <a:srgbClr val="000080"/>
                </a:highlight>
              </a:rPr>
              <a:t> де </a:t>
            </a:r>
            <a:r>
              <a:rPr lang="uk-UA" sz="3000" b="1" dirty="0" err="1">
                <a:solidFill>
                  <a:srgbClr val="FFFF00"/>
                </a:solidFill>
                <a:highlight>
                  <a:srgbClr val="000080"/>
                </a:highlight>
              </a:rPr>
              <a:t>Вілларет</a:t>
            </a:r>
            <a:r>
              <a:rPr lang="uk-UA" sz="3000" b="1" dirty="0">
                <a:solidFill>
                  <a:srgbClr val="FFFF00"/>
                </a:solidFill>
                <a:highlight>
                  <a:srgbClr val="000080"/>
                </a:highlight>
              </a:rPr>
              <a:t>. </a:t>
            </a:r>
          </a:p>
          <a:p>
            <a:pPr marL="0" indent="0" algn="just">
              <a:buNone/>
            </a:pPr>
            <a:r>
              <a:rPr lang="uk-UA" sz="3000" b="1" dirty="0">
                <a:solidFill>
                  <a:srgbClr val="FFFF00"/>
                </a:solidFill>
                <a:highlight>
                  <a:srgbClr val="000080"/>
                </a:highlight>
              </a:rPr>
              <a:t>Друга група була представлена суто теоретичними проектами представників тогочасної політичної думки – Гійом </a:t>
            </a:r>
            <a:r>
              <a:rPr lang="uk-UA" sz="3000" b="1" dirty="0" err="1">
                <a:solidFill>
                  <a:srgbClr val="FFFF00"/>
                </a:solidFill>
                <a:highlight>
                  <a:srgbClr val="000080"/>
                </a:highlight>
              </a:rPr>
              <a:t>Ногаре</a:t>
            </a:r>
            <a:r>
              <a:rPr lang="uk-UA" sz="3000" b="1" dirty="0">
                <a:solidFill>
                  <a:srgbClr val="FFFF00"/>
                </a:solidFill>
                <a:highlight>
                  <a:srgbClr val="000080"/>
                </a:highlight>
              </a:rPr>
              <a:t>, </a:t>
            </a:r>
            <a:r>
              <a:rPr lang="uk-UA" sz="3000" b="1" dirty="0" err="1">
                <a:solidFill>
                  <a:srgbClr val="FFFF00"/>
                </a:solidFill>
                <a:highlight>
                  <a:srgbClr val="000080"/>
                </a:highlight>
              </a:rPr>
              <a:t>Гальвано</a:t>
            </a:r>
            <a:r>
              <a:rPr lang="uk-UA" sz="3000" b="1" dirty="0">
                <a:solidFill>
                  <a:srgbClr val="FFFF00"/>
                </a:solidFill>
                <a:highlight>
                  <a:srgbClr val="000080"/>
                </a:highlight>
              </a:rPr>
              <a:t> де </a:t>
            </a:r>
            <a:r>
              <a:rPr lang="uk-UA" sz="3000" b="1" dirty="0" err="1">
                <a:solidFill>
                  <a:srgbClr val="FFFF00"/>
                </a:solidFill>
                <a:highlight>
                  <a:srgbClr val="000080"/>
                </a:highlight>
              </a:rPr>
              <a:t>Леванто</a:t>
            </a:r>
            <a:r>
              <a:rPr lang="uk-UA" sz="3000" b="1" dirty="0">
                <a:solidFill>
                  <a:srgbClr val="FFFF00"/>
                </a:solidFill>
                <a:highlight>
                  <a:srgbClr val="000080"/>
                </a:highlight>
              </a:rPr>
              <a:t>, П’єр </a:t>
            </a:r>
            <a:r>
              <a:rPr lang="uk-UA" sz="3000" b="1" dirty="0" err="1">
                <a:solidFill>
                  <a:srgbClr val="FFFF00"/>
                </a:solidFill>
                <a:highlight>
                  <a:srgbClr val="000080"/>
                </a:highlight>
              </a:rPr>
              <a:t>Дюбуа</a:t>
            </a:r>
            <a:r>
              <a:rPr lang="uk-UA" sz="3000" b="1" dirty="0">
                <a:solidFill>
                  <a:srgbClr val="FFFF00"/>
                </a:solidFill>
                <a:highlight>
                  <a:srgbClr val="000080"/>
                </a:highlight>
              </a:rPr>
              <a:t>.</a:t>
            </a:r>
          </a:p>
        </p:txBody>
      </p:sp>
    </p:spTree>
    <p:extLst>
      <p:ext uri="{BB962C8B-B14F-4D97-AF65-F5344CB8AC3E}">
        <p14:creationId xmlns:p14="http://schemas.microsoft.com/office/powerpoint/2010/main" val="25063210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a:bodyPr>
          <a:lstStyle/>
          <a:p>
            <a:pPr marL="0" indent="0" algn="just">
              <a:buNone/>
            </a:pPr>
            <a:r>
              <a:rPr lang="uk-UA" sz="2800" b="1" dirty="0">
                <a:solidFill>
                  <a:srgbClr val="FFFF00"/>
                </a:solidFill>
                <a:highlight>
                  <a:srgbClr val="800000"/>
                </a:highlight>
              </a:rPr>
              <a:t>У Середньовіччя Європа поступово виробила духовну самоідентифікацію </a:t>
            </a:r>
            <a:r>
              <a:rPr lang="en-US" sz="2800" b="1" dirty="0" err="1">
                <a:solidFill>
                  <a:srgbClr val="FFFF00"/>
                </a:solidFill>
                <a:highlight>
                  <a:srgbClr val="800000"/>
                </a:highlight>
              </a:rPr>
              <a:t>Respublica</a:t>
            </a:r>
            <a:r>
              <a:rPr lang="en-US" sz="2800" b="1" dirty="0">
                <a:solidFill>
                  <a:srgbClr val="FFFF00"/>
                </a:solidFill>
                <a:highlight>
                  <a:srgbClr val="800000"/>
                </a:highlight>
              </a:rPr>
              <a:t> Cristiana — «</a:t>
            </a:r>
            <a:r>
              <a:rPr lang="uk-UA" sz="2800" b="1" dirty="0">
                <a:solidFill>
                  <a:srgbClr val="FFFF00"/>
                </a:solidFill>
                <a:highlight>
                  <a:srgbClr val="000080"/>
                </a:highlight>
              </a:rPr>
              <a:t>Християнська республіка</a:t>
            </a:r>
            <a:r>
              <a:rPr lang="uk-UA" sz="2800" b="1" dirty="0">
                <a:solidFill>
                  <a:srgbClr val="FFFF00"/>
                </a:solidFill>
                <a:highlight>
                  <a:srgbClr val="800000"/>
                </a:highlight>
              </a:rPr>
              <a:t>» і протиставила її всім народам, позбавленим «Христової благодаті». Усе поза межами цієї ойкумени було областю християнської місії. </a:t>
            </a:r>
          </a:p>
          <a:p>
            <a:pPr marL="0" indent="0" algn="just">
              <a:buNone/>
            </a:pPr>
            <a:r>
              <a:rPr lang="uk-UA" sz="2800" b="1" dirty="0">
                <a:solidFill>
                  <a:srgbClr val="FFFF00"/>
                </a:solidFill>
                <a:highlight>
                  <a:srgbClr val="800000"/>
                </a:highlight>
              </a:rPr>
              <a:t>Найвідомішими </a:t>
            </a:r>
            <a:r>
              <a:rPr lang="uk-UA" sz="2800" b="1" dirty="0" err="1">
                <a:solidFill>
                  <a:srgbClr val="FFFF00"/>
                </a:solidFill>
                <a:highlight>
                  <a:srgbClr val="800000"/>
                </a:highlight>
              </a:rPr>
              <a:t>проєктами</a:t>
            </a:r>
            <a:r>
              <a:rPr lang="uk-UA" sz="2800" b="1" dirty="0">
                <a:solidFill>
                  <a:srgbClr val="FFFF00"/>
                </a:solidFill>
                <a:highlight>
                  <a:srgbClr val="800000"/>
                </a:highlight>
              </a:rPr>
              <a:t> єдиної Європи в даний період є проєкт П’єра </a:t>
            </a:r>
            <a:r>
              <a:rPr lang="uk-UA" sz="2800" b="1" dirty="0" err="1">
                <a:solidFill>
                  <a:srgbClr val="FFFF00"/>
                </a:solidFill>
                <a:highlight>
                  <a:srgbClr val="800000"/>
                </a:highlight>
              </a:rPr>
              <a:t>Дюбуа</a:t>
            </a:r>
            <a:r>
              <a:rPr lang="uk-UA" sz="2800" b="1" dirty="0">
                <a:solidFill>
                  <a:srgbClr val="FFFF00"/>
                </a:solidFill>
                <a:highlight>
                  <a:srgbClr val="800000"/>
                </a:highlight>
              </a:rPr>
              <a:t> (1250–1321), концептуальні засади якого сформульовані у праці «Про повернення Святої Землі» та проєкт чеського короля Ірже </a:t>
            </a:r>
            <a:r>
              <a:rPr lang="uk-UA" sz="2800" b="1" dirty="0" err="1">
                <a:solidFill>
                  <a:srgbClr val="FFFF00"/>
                </a:solidFill>
                <a:highlight>
                  <a:srgbClr val="800000"/>
                </a:highlight>
              </a:rPr>
              <a:t>Подебрада</a:t>
            </a:r>
            <a:r>
              <a:rPr lang="uk-UA" sz="2800" b="1" dirty="0">
                <a:solidFill>
                  <a:srgbClr val="FFFF00"/>
                </a:solidFill>
                <a:highlight>
                  <a:srgbClr val="800000"/>
                </a:highlight>
              </a:rPr>
              <a:t>, викладений в праці «Угода про союз і федерацію». Ці та інші європейські </a:t>
            </a:r>
            <a:r>
              <a:rPr lang="uk-UA" sz="2800" b="1" dirty="0" err="1">
                <a:solidFill>
                  <a:srgbClr val="FFFF00"/>
                </a:solidFill>
                <a:highlight>
                  <a:srgbClr val="800000"/>
                </a:highlight>
              </a:rPr>
              <a:t>проєкти</a:t>
            </a:r>
            <a:r>
              <a:rPr lang="uk-UA" sz="2800" b="1" dirty="0">
                <a:solidFill>
                  <a:srgbClr val="FFFF00"/>
                </a:solidFill>
                <a:highlight>
                  <a:srgbClr val="800000"/>
                </a:highlight>
              </a:rPr>
              <a:t> Середньовіччя зводилися до </a:t>
            </a:r>
            <a:r>
              <a:rPr lang="uk-UA" sz="2800" b="1" dirty="0">
                <a:solidFill>
                  <a:srgbClr val="FFFF00"/>
                </a:solidFill>
                <a:highlight>
                  <a:srgbClr val="000080"/>
                </a:highlight>
              </a:rPr>
              <a:t>об’єднання християнських держав </a:t>
            </a:r>
            <a:r>
              <a:rPr lang="uk-UA" sz="2800" b="1" dirty="0">
                <a:solidFill>
                  <a:srgbClr val="FFFF00"/>
                </a:solidFill>
                <a:highlight>
                  <a:srgbClr val="800000"/>
                </a:highlight>
              </a:rPr>
              <a:t>для війни з «невірними».</a:t>
            </a:r>
          </a:p>
        </p:txBody>
      </p:sp>
    </p:spTree>
    <p:extLst>
      <p:ext uri="{BB962C8B-B14F-4D97-AF65-F5344CB8AC3E}">
        <p14:creationId xmlns:p14="http://schemas.microsoft.com/office/powerpoint/2010/main" val="2786875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Autofit/>
          </a:bodyPr>
          <a:lstStyle/>
          <a:p>
            <a:pPr marL="0" indent="0" algn="just">
              <a:buNone/>
            </a:pPr>
            <a:r>
              <a:rPr lang="uk-UA" sz="2700" b="1" dirty="0">
                <a:solidFill>
                  <a:srgbClr val="FFFF00"/>
                </a:solidFill>
                <a:highlight>
                  <a:srgbClr val="000080"/>
                </a:highlight>
              </a:rPr>
              <a:t>Значний інтерес становить проект французького правника, королівського радника П’єра </a:t>
            </a:r>
            <a:r>
              <a:rPr lang="uk-UA" sz="2700" b="1" dirty="0" err="1">
                <a:solidFill>
                  <a:srgbClr val="FFFF00"/>
                </a:solidFill>
                <a:highlight>
                  <a:srgbClr val="000080"/>
                </a:highlight>
              </a:rPr>
              <a:t>Дюбуа</a:t>
            </a:r>
            <a:r>
              <a:rPr lang="uk-UA" sz="2700" b="1" dirty="0">
                <a:solidFill>
                  <a:srgbClr val="FFFF00"/>
                </a:solidFill>
                <a:highlight>
                  <a:srgbClr val="000080"/>
                </a:highlight>
              </a:rPr>
              <a:t> (1250–1321), який запропонував ретельно розроблену схему повернення Святої землі, а заразом і </a:t>
            </a:r>
            <a:r>
              <a:rPr lang="uk-UA" sz="2700" b="1" u="sng" dirty="0">
                <a:solidFill>
                  <a:srgbClr val="FFFF00"/>
                </a:solidFill>
                <a:highlight>
                  <a:srgbClr val="FF0000"/>
                </a:highlight>
              </a:rPr>
              <a:t>встановлення французької гегемонії над Східною і Західною імперіями та Церквою</a:t>
            </a:r>
            <a:r>
              <a:rPr lang="uk-UA" sz="2700" b="1" dirty="0">
                <a:solidFill>
                  <a:srgbClr val="FFFF00"/>
                </a:solidFill>
                <a:highlight>
                  <a:srgbClr val="FF0000"/>
                </a:highlight>
              </a:rPr>
              <a:t>. </a:t>
            </a:r>
          </a:p>
          <a:p>
            <a:pPr marL="0" indent="0" algn="just">
              <a:buNone/>
            </a:pPr>
            <a:r>
              <a:rPr lang="uk-UA" sz="2700" b="1" dirty="0">
                <a:solidFill>
                  <a:srgbClr val="FFFF00"/>
                </a:solidFill>
                <a:highlight>
                  <a:srgbClr val="000080"/>
                </a:highlight>
              </a:rPr>
              <a:t>П. </a:t>
            </a:r>
            <a:r>
              <a:rPr lang="uk-UA" sz="2700" b="1" dirty="0" err="1">
                <a:solidFill>
                  <a:srgbClr val="FFFF00"/>
                </a:solidFill>
                <a:highlight>
                  <a:srgbClr val="000080"/>
                </a:highlight>
              </a:rPr>
              <a:t>Дюбуа</a:t>
            </a:r>
            <a:r>
              <a:rPr lang="uk-UA" sz="2700" b="1" dirty="0">
                <a:solidFill>
                  <a:srgbClr val="FFFF00"/>
                </a:solidFill>
                <a:highlight>
                  <a:srgbClr val="000080"/>
                </a:highlight>
              </a:rPr>
              <a:t> був одним із найвідоміших публіцистів свого часу. Учень Фоми Аквінського й </a:t>
            </a:r>
            <a:r>
              <a:rPr lang="uk-UA" sz="2700" b="1" dirty="0" err="1">
                <a:solidFill>
                  <a:srgbClr val="FFFF00"/>
                </a:solidFill>
                <a:highlight>
                  <a:srgbClr val="000080"/>
                </a:highlight>
              </a:rPr>
              <a:t>Сігера</a:t>
            </a:r>
            <a:r>
              <a:rPr lang="uk-UA" sz="2700" b="1" dirty="0">
                <a:solidFill>
                  <a:srgbClr val="FFFF00"/>
                </a:solidFill>
                <a:highlight>
                  <a:srgbClr val="000080"/>
                </a:highlight>
              </a:rPr>
              <a:t> </a:t>
            </a:r>
            <a:r>
              <a:rPr lang="uk-UA" sz="2700" b="1" dirty="0" err="1">
                <a:solidFill>
                  <a:srgbClr val="FFFF00"/>
                </a:solidFill>
                <a:highlight>
                  <a:srgbClr val="000080"/>
                </a:highlight>
              </a:rPr>
              <a:t>Брабантського</a:t>
            </a:r>
            <a:r>
              <a:rPr lang="uk-UA" sz="2700" b="1" dirty="0">
                <a:solidFill>
                  <a:srgbClr val="FFFF00"/>
                </a:solidFill>
                <a:highlight>
                  <a:srgbClr val="000080"/>
                </a:highlight>
              </a:rPr>
              <a:t> він мав широкий світогляд і у своїх творах висловлювався щодо всіх подій сучасного йому політичного життя, відстоюючи </a:t>
            </a:r>
            <a:r>
              <a:rPr lang="uk-UA" sz="2700" b="1" dirty="0">
                <a:solidFill>
                  <a:srgbClr val="FFFF00"/>
                </a:solidFill>
                <a:highlight>
                  <a:srgbClr val="008080"/>
                </a:highlight>
              </a:rPr>
              <a:t>ідеї сильної королівської влади й централізації французької держави</a:t>
            </a:r>
            <a:r>
              <a:rPr lang="uk-UA" sz="2700" b="1" dirty="0">
                <a:solidFill>
                  <a:srgbClr val="FFFF00"/>
                </a:solidFill>
                <a:highlight>
                  <a:srgbClr val="000080"/>
                </a:highlight>
              </a:rPr>
              <a:t>. Адвокат у королівських справах, у 1302 і 1308 рр. він був членом Генеральних Штатів, завжди цікавився проектами реформ і у своїх політичних памфлетах висував ідеї реорганізації французької монархії.</a:t>
            </a:r>
          </a:p>
        </p:txBody>
      </p:sp>
    </p:spTree>
    <p:extLst>
      <p:ext uri="{BB962C8B-B14F-4D97-AF65-F5344CB8AC3E}">
        <p14:creationId xmlns:p14="http://schemas.microsoft.com/office/powerpoint/2010/main" val="10001018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080655"/>
            <a:ext cx="12192000" cy="5777345"/>
          </a:xfrm>
        </p:spPr>
        <p:txBody>
          <a:bodyPr>
            <a:normAutofit/>
          </a:bodyPr>
          <a:lstStyle/>
          <a:p>
            <a:pPr marL="0" indent="0" algn="just">
              <a:buNone/>
            </a:pPr>
            <a:r>
              <a:rPr lang="uk-UA" sz="2900" b="1" dirty="0">
                <a:solidFill>
                  <a:srgbClr val="FFFF00"/>
                </a:solidFill>
                <a:highlight>
                  <a:srgbClr val="000080"/>
                </a:highlight>
              </a:rPr>
              <a:t>П. </a:t>
            </a:r>
            <a:r>
              <a:rPr lang="uk-UA" sz="2900" b="1" dirty="0" err="1">
                <a:solidFill>
                  <a:srgbClr val="FFFF00"/>
                </a:solidFill>
                <a:highlight>
                  <a:srgbClr val="000080"/>
                </a:highlight>
              </a:rPr>
              <a:t>Дюбуа</a:t>
            </a:r>
            <a:r>
              <a:rPr lang="uk-UA" sz="2900" b="1" dirty="0">
                <a:solidFill>
                  <a:srgbClr val="FFFF00"/>
                </a:solidFill>
                <a:highlight>
                  <a:srgbClr val="000080"/>
                </a:highlight>
              </a:rPr>
              <a:t> вважав, що мир всередині французького королівства може бути досягнутий тільки шляхом зменшення прав католицького духовенства й розширення влади короля.</a:t>
            </a:r>
          </a:p>
          <a:p>
            <a:pPr marL="0" indent="0" algn="just">
              <a:buNone/>
            </a:pPr>
            <a:r>
              <a:rPr lang="uk-UA" sz="2900" b="1" dirty="0">
                <a:solidFill>
                  <a:srgbClr val="FFFF00"/>
                </a:solidFill>
                <a:highlight>
                  <a:srgbClr val="000080"/>
                </a:highlight>
              </a:rPr>
              <a:t>У трактаті «Про припинення війн та суперечок у королівстві Франції», складеному 1300 р., П’єр </a:t>
            </a:r>
            <a:r>
              <a:rPr lang="uk-UA" sz="2900" b="1" dirty="0" err="1">
                <a:solidFill>
                  <a:srgbClr val="FFFF00"/>
                </a:solidFill>
                <a:highlight>
                  <a:srgbClr val="000080"/>
                </a:highlight>
              </a:rPr>
              <a:t>Дюбуа</a:t>
            </a:r>
            <a:r>
              <a:rPr lang="uk-UA" sz="2900" b="1" dirty="0">
                <a:solidFill>
                  <a:srgbClr val="FFFF00"/>
                </a:solidFill>
                <a:highlight>
                  <a:srgbClr val="000080"/>
                </a:highlight>
              </a:rPr>
              <a:t> розмірковував як зробити військові конфлікти й судову тяганину коротшими. Це був суто політичний памфлет, який розглядав проблему реформування французької монархії та її експансії на Сході, містив розмірковування, як Валуа могли б перебрати на себе повноваження Візантії. У цій праці немає навіть згадки про хрестовий похід.</a:t>
            </a:r>
          </a:p>
          <a:p>
            <a:pPr marL="0" indent="0" algn="just">
              <a:buNone/>
            </a:pPr>
            <a:endParaRPr lang="uk-UA" dirty="0"/>
          </a:p>
        </p:txBody>
      </p:sp>
    </p:spTree>
    <p:extLst>
      <p:ext uri="{BB962C8B-B14F-4D97-AF65-F5344CB8AC3E}">
        <p14:creationId xmlns:p14="http://schemas.microsoft.com/office/powerpoint/2010/main" val="5659243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C0778-6083-8298-18C7-BF35CDE3885F}"/>
              </a:ext>
            </a:extLst>
          </p:cNvPr>
          <p:cNvSpPr>
            <a:spLocks noGrp="1"/>
          </p:cNvSpPr>
          <p:nvPr>
            <p:ph type="title"/>
          </p:nvPr>
        </p:nvSpPr>
        <p:spPr>
          <a:xfrm>
            <a:off x="0" y="0"/>
            <a:ext cx="12192000" cy="1246909"/>
          </a:xfrm>
        </p:spPr>
        <p:txBody>
          <a:bodyPr>
            <a:normAutofit/>
          </a:bodyPr>
          <a:lstStyle/>
          <a:p>
            <a:pPr algn="ctr"/>
            <a:r>
              <a:rPr lang="uk-UA" sz="2400" b="1" dirty="0">
                <a:solidFill>
                  <a:srgbClr val="C00000"/>
                </a:solidFill>
                <a:highlight>
                  <a:srgbClr val="FFFF00"/>
                </a:highlight>
                <a:latin typeface="Bahnschrift SemiBold SemiConden" panose="020B0502040204020203" pitchFamily="34" charset="0"/>
              </a:rPr>
              <a:t>3.	Пацифізм </a:t>
            </a:r>
            <a:r>
              <a:rPr lang="en-US" sz="2400" b="1" dirty="0">
                <a:solidFill>
                  <a:srgbClr val="C00000"/>
                </a:solidFill>
                <a:highlight>
                  <a:srgbClr val="FFFF00"/>
                </a:highlight>
                <a:latin typeface="Bahnschrift SemiBold SemiConden" panose="020B0502040204020203" pitchFamily="34" charset="0"/>
              </a:rPr>
              <a:t>XIII </a:t>
            </a:r>
            <a:r>
              <a:rPr lang="uk-UA" sz="2400" b="1" dirty="0">
                <a:solidFill>
                  <a:srgbClr val="C00000"/>
                </a:solidFill>
                <a:highlight>
                  <a:srgbClr val="FFFF00"/>
                </a:highlight>
                <a:latin typeface="Bahnschrift SemiBold SemiConden" panose="020B0502040204020203" pitchFamily="34" charset="0"/>
              </a:rPr>
              <a:t>століття: націоналізм П’єра </a:t>
            </a:r>
            <a:r>
              <a:rPr lang="uk-UA" sz="2400" b="1" dirty="0" err="1">
                <a:solidFill>
                  <a:srgbClr val="C00000"/>
                </a:solidFill>
                <a:highlight>
                  <a:srgbClr val="FFFF00"/>
                </a:highlight>
                <a:latin typeface="Bahnschrift SemiBold SemiConden" panose="020B0502040204020203" pitchFamily="34" charset="0"/>
              </a:rPr>
              <a:t>Дюбуа</a:t>
            </a:r>
            <a:r>
              <a:rPr lang="uk-UA" sz="2400" b="1" dirty="0">
                <a:solidFill>
                  <a:srgbClr val="C00000"/>
                </a:solidFill>
                <a:highlight>
                  <a:srgbClr val="FFFF00"/>
                </a:highlight>
                <a:latin typeface="Bahnschrift SemiBold SemiConden" panose="020B0502040204020203" pitchFamily="34" charset="0"/>
              </a:rPr>
              <a:t> та гуманізм Данте. Італійського поет Данте Аліг’єрі і його трактат «Монархія». </a:t>
            </a:r>
            <a:r>
              <a:rPr lang="uk-UA" sz="2400" b="1" dirty="0" err="1">
                <a:solidFill>
                  <a:srgbClr val="C00000"/>
                </a:solidFill>
                <a:highlight>
                  <a:srgbClr val="FFFF00"/>
                </a:highlight>
                <a:latin typeface="Bahnschrift SemiBold SemiConden" panose="020B0502040204020203" pitchFamily="34" charset="0"/>
              </a:rPr>
              <a:t>Філософсько</a:t>
            </a:r>
            <a:r>
              <a:rPr lang="uk-UA" sz="2400" b="1" dirty="0">
                <a:solidFill>
                  <a:srgbClr val="C00000"/>
                </a:solidFill>
                <a:highlight>
                  <a:srgbClr val="FFFF00"/>
                </a:highlight>
                <a:latin typeface="Bahnschrift SemiBold SemiConden" panose="020B0502040204020203" pitchFamily="34" charset="0"/>
              </a:rPr>
              <a:t>-політична утопія Данте. Від секуляризації до європейської цивілізації: І. </a:t>
            </a:r>
            <a:r>
              <a:rPr lang="uk-UA" sz="2400" b="1" dirty="0" err="1">
                <a:solidFill>
                  <a:srgbClr val="C00000"/>
                </a:solidFill>
                <a:highlight>
                  <a:srgbClr val="FFFF00"/>
                </a:highlight>
                <a:latin typeface="Bahnschrift SemiBold SemiConden" panose="020B0502040204020203" pitchFamily="34" charset="0"/>
              </a:rPr>
              <a:t>Подебрад</a:t>
            </a:r>
            <a:r>
              <a:rPr lang="uk-UA" sz="2400" b="1" dirty="0">
                <a:solidFill>
                  <a:srgbClr val="C00000"/>
                </a:solidFill>
                <a:highlight>
                  <a:srgbClr val="FFFF00"/>
                </a:highlight>
                <a:latin typeface="Bahnschrift SemiBold SemiConden" panose="020B0502040204020203" pitchFamily="34" charset="0"/>
              </a:rPr>
              <a:t> та Е-С. </a:t>
            </a:r>
            <a:r>
              <a:rPr lang="uk-UA" sz="2400" b="1" dirty="0" err="1">
                <a:solidFill>
                  <a:srgbClr val="C00000"/>
                </a:solidFill>
                <a:highlight>
                  <a:srgbClr val="FFFF00"/>
                </a:highlight>
                <a:latin typeface="Bahnschrift SemiBold SemiConden" panose="020B0502040204020203" pitchFamily="34" charset="0"/>
              </a:rPr>
              <a:t>Пікколоміні</a:t>
            </a:r>
            <a:r>
              <a:rPr lang="uk-UA" sz="2400" b="1" dirty="0">
                <a:solidFill>
                  <a:srgbClr val="C00000"/>
                </a:solidFill>
                <a:highlight>
                  <a:srgbClr val="FFFF00"/>
                </a:highlight>
                <a:latin typeface="Bahnschrift SemiBold SemiConden" panose="020B0502040204020203" pitchFamily="34" charset="0"/>
              </a:rPr>
              <a:t>.</a:t>
            </a:r>
          </a:p>
        </p:txBody>
      </p:sp>
      <p:sp>
        <p:nvSpPr>
          <p:cNvPr id="3" name="Объект 2">
            <a:extLst>
              <a:ext uri="{FF2B5EF4-FFF2-40B4-BE49-F238E27FC236}">
                <a16:creationId xmlns:a16="http://schemas.microsoft.com/office/drawing/2014/main" id="{2D812FEC-13FF-A59F-35E6-A874D22518BD}"/>
              </a:ext>
            </a:extLst>
          </p:cNvPr>
          <p:cNvSpPr>
            <a:spLocks noGrp="1"/>
          </p:cNvSpPr>
          <p:nvPr>
            <p:ph idx="1"/>
          </p:nvPr>
        </p:nvSpPr>
        <p:spPr>
          <a:xfrm>
            <a:off x="0" y="1246910"/>
            <a:ext cx="12192000" cy="5611090"/>
          </a:xfrm>
        </p:spPr>
        <p:txBody>
          <a:bodyPr>
            <a:normAutofit lnSpcReduction="10000"/>
          </a:bodyPr>
          <a:lstStyle/>
          <a:p>
            <a:pPr marL="0" indent="0" algn="just">
              <a:buNone/>
            </a:pPr>
            <a:r>
              <a:rPr lang="uk-UA" sz="2800" b="1" dirty="0">
                <a:solidFill>
                  <a:srgbClr val="FFFF00"/>
                </a:solidFill>
                <a:highlight>
                  <a:srgbClr val="000080"/>
                </a:highlight>
              </a:rPr>
              <a:t>У 1302 р. вже в якості представника від м. </a:t>
            </a:r>
            <a:r>
              <a:rPr lang="uk-UA" sz="2800" b="1" dirty="0" err="1">
                <a:solidFill>
                  <a:srgbClr val="FFFF00"/>
                </a:solidFill>
                <a:highlight>
                  <a:srgbClr val="000080"/>
                </a:highlight>
              </a:rPr>
              <a:t>Котанс</a:t>
            </a:r>
            <a:r>
              <a:rPr lang="uk-UA" sz="2800" b="1" dirty="0">
                <a:solidFill>
                  <a:srgbClr val="FFFF00"/>
                </a:solidFill>
                <a:highlight>
                  <a:srgbClr val="000080"/>
                </a:highlight>
              </a:rPr>
              <a:t> у Генеральних Штатах, він презентував свій антиклерикальний проєкт з фанатичним захистом політики Філіпа Красивого в його протистоянні з папою Боніфацієм </a:t>
            </a:r>
            <a:r>
              <a:rPr lang="en-US" sz="2800" b="1" dirty="0">
                <a:solidFill>
                  <a:srgbClr val="FFFF00"/>
                </a:solidFill>
                <a:highlight>
                  <a:srgbClr val="000080"/>
                </a:highlight>
              </a:rPr>
              <a:t>VIII.</a:t>
            </a:r>
          </a:p>
          <a:p>
            <a:pPr marL="0" indent="0" algn="just">
              <a:buNone/>
            </a:pPr>
            <a:r>
              <a:rPr lang="uk-UA" sz="2800" b="1" dirty="0">
                <a:solidFill>
                  <a:srgbClr val="FFFF00"/>
                </a:solidFill>
                <a:highlight>
                  <a:srgbClr val="000080"/>
                </a:highlight>
              </a:rPr>
              <a:t>Його найвідоміша праця «</a:t>
            </a:r>
            <a:r>
              <a:rPr lang="uk-UA" sz="2800" b="1" dirty="0">
                <a:solidFill>
                  <a:srgbClr val="FFFF00"/>
                </a:solidFill>
                <a:highlight>
                  <a:srgbClr val="800000"/>
                </a:highlight>
              </a:rPr>
              <a:t>Про повернення Святої землі</a:t>
            </a:r>
            <a:r>
              <a:rPr lang="uk-UA" sz="2800" b="1" dirty="0">
                <a:solidFill>
                  <a:srgbClr val="FFFF00"/>
                </a:solidFill>
                <a:highlight>
                  <a:srgbClr val="000080"/>
                </a:highlight>
              </a:rPr>
              <a:t>» («</a:t>
            </a:r>
            <a:r>
              <a:rPr lang="en-US" sz="2800" b="1" dirty="0">
                <a:solidFill>
                  <a:srgbClr val="FFFF00"/>
                </a:solidFill>
                <a:highlight>
                  <a:srgbClr val="000080"/>
                </a:highlight>
              </a:rPr>
              <a:t>De </a:t>
            </a:r>
            <a:r>
              <a:rPr lang="en-US" sz="2800" b="1" dirty="0" err="1">
                <a:solidFill>
                  <a:srgbClr val="FFFF00"/>
                </a:solidFill>
                <a:highlight>
                  <a:srgbClr val="000080"/>
                </a:highlight>
              </a:rPr>
              <a:t>recuperatione</a:t>
            </a:r>
            <a:r>
              <a:rPr lang="en-US" sz="2800" b="1" dirty="0">
                <a:solidFill>
                  <a:srgbClr val="FFFF00"/>
                </a:solidFill>
                <a:highlight>
                  <a:srgbClr val="000080"/>
                </a:highlight>
              </a:rPr>
              <a:t> Terrae Sanctae») </a:t>
            </a:r>
            <a:r>
              <a:rPr lang="uk-UA" sz="2800" b="1" dirty="0">
                <a:solidFill>
                  <a:srgbClr val="FFFF00"/>
                </a:solidFill>
                <a:highlight>
                  <a:srgbClr val="000080"/>
                </a:highlight>
              </a:rPr>
              <a:t>з’явилася між 1305–1307 рр., коли він був членом парламенту в </a:t>
            </a:r>
            <a:r>
              <a:rPr lang="uk-UA" sz="2800" b="1" dirty="0" err="1">
                <a:solidFill>
                  <a:srgbClr val="FFFF00"/>
                </a:solidFill>
                <a:highlight>
                  <a:srgbClr val="000080"/>
                </a:highlight>
              </a:rPr>
              <a:t>Котанс</a:t>
            </a:r>
            <a:r>
              <a:rPr lang="uk-UA" sz="2800" b="1" dirty="0">
                <a:solidFill>
                  <a:srgbClr val="FFFF00"/>
                </a:solidFill>
                <a:highlight>
                  <a:srgbClr val="000080"/>
                </a:highlight>
              </a:rPr>
              <a:t>. У цьому трактаті він окреслив низку політичних питань, пов’язаних з повноцінним відновленням контролю християн над Палестиною, і виклав своє бачення умов, які призвели б до успіху в новому хрестовому поході. Копію трактату він особисто презентував королю в замку </a:t>
            </a:r>
            <a:r>
              <a:rPr lang="uk-UA" sz="2800" b="1" dirty="0" err="1">
                <a:solidFill>
                  <a:srgbClr val="FFFF00"/>
                </a:solidFill>
                <a:highlight>
                  <a:srgbClr val="000080"/>
                </a:highlight>
              </a:rPr>
              <a:t>Шинон</a:t>
            </a:r>
            <a:r>
              <a:rPr lang="uk-UA" sz="2800" b="1" dirty="0">
                <a:solidFill>
                  <a:srgbClr val="FFFF00"/>
                </a:solidFill>
                <a:highlight>
                  <a:srgbClr val="000080"/>
                </a:highlight>
              </a:rPr>
              <a:t> у травні 1308 р. Того ж таки року за його авторства з’явилось іще чотири праці щодо Святої Землі.</a:t>
            </a:r>
          </a:p>
          <a:p>
            <a:pPr marL="0" indent="0" algn="just">
              <a:buNone/>
            </a:pPr>
            <a:endParaRPr lang="uk-UA" dirty="0"/>
          </a:p>
        </p:txBody>
      </p:sp>
    </p:spTree>
    <p:extLst>
      <p:ext uri="{BB962C8B-B14F-4D97-AF65-F5344CB8AC3E}">
        <p14:creationId xmlns:p14="http://schemas.microsoft.com/office/powerpoint/2010/main" val="31919509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Контур</Template>
  <TotalTime>665</TotalTime>
  <Words>20547</Words>
  <Application>Microsoft Office PowerPoint</Application>
  <PresentationFormat>Широкоэкранный</PresentationFormat>
  <Paragraphs>473</Paragraphs>
  <Slides>161</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161</vt:i4>
      </vt:variant>
    </vt:vector>
  </HeadingPairs>
  <TitlesOfParts>
    <vt:vector size="170" baseType="lpstr">
      <vt:lpstr>Arial</vt:lpstr>
      <vt:lpstr>Bahnschrift SemiBold SemiConden</vt:lpstr>
      <vt:lpstr>Calibri</vt:lpstr>
      <vt:lpstr>Constantia</vt:lpstr>
      <vt:lpstr>Symbol</vt:lpstr>
      <vt:lpstr>Times New Roman</vt:lpstr>
      <vt:lpstr>Tw Cen MT</vt:lpstr>
      <vt:lpstr>Wingdings</vt:lpstr>
      <vt:lpstr>Контур</vt:lpstr>
      <vt:lpstr>Лекція 2. Середньовічні сценарії об’єднання Європи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1. Середньовічні теорії об’єднання Європи. Визначальна роль християнської релігії й церкви в усіх галузях суспільного й культурного життя. Утворення папської держави у VIII ст. Теорія нео-середньовічного Європейського Союзу Я. Зеолонки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2. Християнська імперія та інтеграційні практики Карла Великого (742/748–814). «Каролінгське відродження» чи «Каролінгський ренесанс» як основа створення «сучасної Європи».  Розподіл імперії Карла і поступове створення політичного світу сучасної Західної Європи</vt:lpstr>
      <vt:lpstr>3. Провал хрестоносного руху наприкінці XIII ст. Згасання популярності глобальної ідеї Європи як християнського світу. Пацифізм XIII століття: націоналізм Пьєра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Провал хрестоносного руху наприкінці XIII ст. Згасання популярності глобальної ідеї Європи як християнського світу. Пацифізм XIII століття: націоналізм Пьєра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Провал хрестоносного руху наприкінці XIII ст. Згасання популярності глобальної ідеї Європи як християнського світу </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Провал хрестоносного руху наприкінці XIII ст.  Згасання популярності глобальної ідеї Європи як християнського світу</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Пацифізм XIII століття: націоналізм П’єра Дюбуа та гуманізм Данте. Італійського поет Данте Аліг’єрі і його трактат «Монархія». Філософсько-політична утопія Данте.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lpstr>3. Від секуляризації до європейської цивілізації: І. Подебрад та Е-С. Пікколоміні.</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2. Середньовічні сценарії об’єднання Європи</dc:title>
  <dc:creator>admin</dc:creator>
  <cp:lastModifiedBy>admin</cp:lastModifiedBy>
  <cp:revision>26</cp:revision>
  <dcterms:created xsi:type="dcterms:W3CDTF">2024-01-19T14:19:56Z</dcterms:created>
  <dcterms:modified xsi:type="dcterms:W3CDTF">2024-02-28T12:16:33Z</dcterms:modified>
</cp:coreProperties>
</file>