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006C7E-9B74-411B-8A53-78B50F5D379A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4FB0A5-2CCB-4BCD-A3D1-E75ABBC99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11D9-88AC-4CC7-BB28-4B7B2D416B94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FB09-A8E9-4538-8C9E-C3B210D18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40A50-E7AD-461F-9022-DEBAB3EC0889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C4578-7CDC-4AD2-9CF9-6989C0A43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7881-0EE3-4F19-BC0D-BBCD3F9AC4B5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87DC-C35C-49FB-9EC0-CA4D24116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573F3-613D-45D4-92E8-FDA4A4458100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D039F3-5A61-4797-A68A-CDDC9FA2D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C9314A-4C87-4305-835F-C294F9C121F7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2CD2D2-F861-4F6C-B181-6E92E030D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6FAB01-CCD5-48CB-B577-1DDEB3888DDA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722DE6-20C6-4AF0-B1AC-1BA0A8F92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9B122-4786-4073-9BC2-C74CEA4AF69C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2F31-F7FD-4E48-8B82-5C19C2CE7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6ADF-74D3-49B6-B7F7-7E0EC9C053A6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2684C6-A041-473E-AF4F-1C20E953E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159C5-19C9-4DDE-A5E9-7B8A2CC42A4F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9656-CA74-4AAE-83DF-042C7C3C5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A2E401-C5B0-4A9D-81A0-3EC4733516DD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1D5C1B84-B226-4E65-9A60-905217795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38147-CE85-49FD-895D-07EAD4F73798}" type="datetimeFigureOut">
              <a:rPr lang="ru-RU"/>
              <a:pPr>
                <a:defRPr/>
              </a:pPr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B0C990-6BF2-4E82-8B40-35C5F1371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LEADERSHI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692150"/>
            <a:ext cx="8642350" cy="1214438"/>
          </a:xfrm>
        </p:spPr>
        <p:txBody>
          <a:bodyPr>
            <a:normAutofit/>
          </a:bodyPr>
          <a:lstStyle/>
          <a:p>
            <a:pPr algn="ctr"/>
            <a:r>
              <a:rPr lang="uk-UA" sz="4000" cap="none" smtClean="0">
                <a:solidFill>
                  <a:srgbClr val="7F7F7F"/>
                </a:solidFill>
                <a:latin typeface="Times New Roman" pitchFamily="18" charset="0"/>
              </a:rPr>
              <a:t>ЛІДЕРСТВО ТА КЕРІВНИЦТВО НА ПУБЛІЧНІЙ СЛУЖБІ</a:t>
            </a:r>
            <a:endParaRPr lang="ru-RU" sz="4000" cap="none" smtClean="0">
              <a:solidFill>
                <a:srgbClr val="7F7F7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758054009-John-C_-Maxwell-Leadership-Quot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400" b="1" smtClean="0">
                <a:latin typeface="Book Antiqua" pitchFamily="18" charset="0"/>
              </a:rPr>
              <a:t>Лідерство</a:t>
            </a:r>
            <a:r>
              <a:rPr lang="uk-UA" sz="2400" smtClean="0">
                <a:latin typeface="Book Antiqua" pitchFamily="18" charset="0"/>
              </a:rPr>
              <a:t> </a:t>
            </a:r>
            <a:r>
              <a:rPr lang="uk-UA" sz="2400" b="1" smtClean="0">
                <a:latin typeface="Book Antiqua" pitchFamily="18" charset="0"/>
              </a:rPr>
              <a:t>та керівництво</a:t>
            </a:r>
            <a:r>
              <a:rPr lang="uk-UA" sz="2400" smtClean="0">
                <a:latin typeface="Book Antiqua" pitchFamily="18" charset="0"/>
              </a:rPr>
              <a:t> являє собою соціальний феномен, різновид, складову соціального прогресу та управлінських відносин. Це різновид влади, що базується на повазі та авторитеті, специфікою якої є спрямованість зверху вниз, а також те, що її носієм виступає не більшість, а одна людина або група осіб. Це управлінський статус, соціальна позиція, пов'язана із прийняттям рішень. Це суб’єкт управління об’єктом якого є послідовник. </a:t>
            </a:r>
            <a:endParaRPr lang="ru-RU" sz="240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400" smtClean="0">
                <a:latin typeface="Book Antiqua" pitchFamily="18" charset="0"/>
              </a:rPr>
              <a:t>Навчальна дисципліна «Соціальне лідерство» включає в себе перелік лекцій з історії та теорії лідерства, семінарів, а також тренінгів і практикумів з діагностики розвитку лідерських якостей, поведінки, здібностей. </a:t>
            </a:r>
            <a:endParaRPr lang="ru-RU" sz="2400" smtClean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endParaRPr lang="ru-RU" sz="25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388" y="1589088"/>
            <a:ext cx="4316412" cy="5080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1600" b="1" smtClean="0">
                <a:latin typeface="Book Antiqua" pitchFamily="18" charset="0"/>
              </a:rPr>
              <a:t>Предметом</a:t>
            </a:r>
            <a:r>
              <a:rPr lang="uk-UA" sz="1600" smtClean="0">
                <a:latin typeface="Book Antiqua" pitchFamily="18" charset="0"/>
              </a:rPr>
              <a:t> вивчення навчальної дисципліни «Лідерство та керівництво на публічній службі» є лідерство як соціальний феномен, як специфічний різновид суб’єкта управління. що має свої детермінанти розвитку, реалізації та статусно-рольовий набір.</a:t>
            </a:r>
            <a:endParaRPr lang="ru-RU" sz="160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600" b="1" smtClean="0">
                <a:latin typeface="Book Antiqua" pitchFamily="18" charset="0"/>
              </a:rPr>
              <a:t>Метою</a:t>
            </a:r>
            <a:r>
              <a:rPr lang="uk-UA" sz="1600" smtClean="0">
                <a:latin typeface="Book Antiqua" pitchFamily="18" charset="0"/>
              </a:rPr>
              <a:t> викладання навчальної дисципліни «Соціальне лідерство» є формування усвідомленості важливості соціального лідерства як феномену та складової соціальноорієнтованої діяльності; надання студентам необхідних знань для розуміння основних теорій соціального лідерства; розкриття особливостей неформальних відкритих, публічних управлінських відносин як особливого виду соціальних взаємин; показати їхню значимість як найважливішого ресурсу сучасного соціального прогресу; сформувати уявлення про особливості та завдання соціального лідерства в ХХІ столітті.</a:t>
            </a:r>
            <a:endParaRPr lang="ru-RU" sz="160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15362" name="Содержимое 6" descr="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45050" y="2060575"/>
            <a:ext cx="3886200" cy="38163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23850" y="1628775"/>
            <a:ext cx="3168650" cy="49688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1400" b="1" smtClean="0">
                <a:solidFill>
                  <a:schemeClr val="tx1"/>
                </a:solidFill>
                <a:latin typeface="Book Antiqua" pitchFamily="18" charset="0"/>
              </a:rPr>
              <a:t>Основними завданнями вивчення дисципліни «Лідерство та керівництво на публічній службі» є:</a:t>
            </a:r>
            <a:endParaRPr lang="ru-RU" sz="1400" b="1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uk-UA" sz="1400" b="1" smtClean="0">
                <a:solidFill>
                  <a:schemeClr val="tx1"/>
                </a:solidFill>
                <a:latin typeface="Book Antiqua" pitchFamily="18" charset="0"/>
              </a:rPr>
              <a:t>вивчення традиційних та ситуаційних теорій соціального лідерства;</a:t>
            </a:r>
            <a:endParaRPr lang="ru-RU" sz="1400" b="1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uk-UA" sz="1400" b="1" smtClean="0">
                <a:solidFill>
                  <a:schemeClr val="tx1"/>
                </a:solidFill>
                <a:latin typeface="Book Antiqua" pitchFamily="18" charset="0"/>
              </a:rPr>
              <a:t>аналіз основоположних тез, постулатів і концепцій, які розкривають сутність лідерства як соціального феномену;</a:t>
            </a:r>
            <a:endParaRPr lang="ru-RU" sz="1400" b="1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uk-UA" sz="1400" b="1" smtClean="0">
                <a:solidFill>
                  <a:schemeClr val="tx1"/>
                </a:solidFill>
                <a:latin typeface="Book Antiqua" pitchFamily="18" charset="0"/>
              </a:rPr>
              <a:t>формування уявлення про типологію стилів соціального лідерства;</a:t>
            </a:r>
            <a:endParaRPr lang="ru-RU" sz="1400" b="1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uk-UA" sz="1400" b="1" smtClean="0">
                <a:solidFill>
                  <a:schemeClr val="tx1"/>
                </a:solidFill>
                <a:latin typeface="Book Antiqua" pitchFamily="18" charset="0"/>
              </a:rPr>
              <a:t>аналіз методів формування стилю соціального лідерства;</a:t>
            </a:r>
            <a:endParaRPr lang="ru-RU" sz="1400" b="1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Ø"/>
            </a:pPr>
            <a:r>
              <a:rPr lang="uk-UA" sz="1400" b="1" smtClean="0">
                <a:solidFill>
                  <a:schemeClr val="tx1"/>
                </a:solidFill>
                <a:latin typeface="Book Antiqua" pitchFamily="18" charset="0"/>
              </a:rPr>
              <a:t>аналіз основних методів мотивації особистості до цілеспрямованого усвідомленого розвитку лідерських якостей</a:t>
            </a:r>
            <a:r>
              <a:rPr lang="uk-UA" sz="1100" b="1" smtClean="0">
                <a:solidFill>
                  <a:schemeClr val="tx1"/>
                </a:solidFill>
                <a:latin typeface="Book Antiqua" pitchFamily="18" charset="0"/>
              </a:rPr>
              <a:t>. </a:t>
            </a:r>
            <a:endParaRPr lang="ru-RU" sz="1100" b="1" smtClean="0">
              <a:solidFill>
                <a:schemeClr val="tx1"/>
              </a:solidFill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endParaRPr lang="ru-RU" sz="1100" smtClean="0">
              <a:solidFill>
                <a:srgbClr val="FFFFFF"/>
              </a:solidFill>
            </a:endParaRPr>
          </a:p>
        </p:txBody>
      </p:sp>
      <p:pic>
        <p:nvPicPr>
          <p:cNvPr id="16386" name="Рисунок 7" descr="137218134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1828800"/>
            <a:ext cx="4695825" cy="4267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7" descr="1345792673_jeff-how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609600" y="620713"/>
            <a:ext cx="3886200" cy="6048375"/>
          </a:xfrm>
        </p:spPr>
        <p:txBody>
          <a:bodyPr>
            <a:normAutofit fontScale="40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uk-UA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Згідно з вимогами освітньо-професійної програми студенти повинні:</a:t>
            </a:r>
            <a:endParaRPr lang="ru-RU" sz="38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uk-UA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знати: </a:t>
            </a:r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  <a:p>
            <a:pPr lvl="3" fontAlgn="auto"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uk-UA" sz="3800" b="1" dirty="0" smtClean="0">
                <a:solidFill>
                  <a:srgbClr val="FFFF00"/>
                </a:solidFill>
                <a:latin typeface="Book Antiqua" pitchFamily="18" charset="0"/>
              </a:rPr>
              <a:t>етапи історичного розвитку теорій соціального лідерства і становлення світової управлінської парадигми;</a:t>
            </a:r>
            <a:endParaRPr lang="ru-RU" sz="38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lvl="3" fontAlgn="auto"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uk-UA" sz="3800" b="1" dirty="0" smtClean="0">
                <a:solidFill>
                  <a:srgbClr val="FFFF00"/>
                </a:solidFill>
                <a:latin typeface="Book Antiqua" pitchFamily="18" charset="0"/>
              </a:rPr>
              <a:t>основні школи соціального лідерства, напрями та парадигми, їх теоретичні основи, представників;</a:t>
            </a:r>
            <a:endParaRPr lang="ru-RU" sz="38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lvl="3" fontAlgn="auto"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uk-UA" sz="3800" b="1" dirty="0" smtClean="0">
                <a:solidFill>
                  <a:srgbClr val="FFFF00"/>
                </a:solidFill>
                <a:latin typeface="Book Antiqua" pitchFamily="18" charset="0"/>
              </a:rPr>
              <a:t>методологічні процедури та технічні прийоми розвитку якостей та поведінки соціального лідера;</a:t>
            </a:r>
            <a:endParaRPr lang="ru-RU" sz="38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lvl="3" fontAlgn="auto"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uk-UA" sz="3800" b="1" dirty="0" smtClean="0">
                <a:solidFill>
                  <a:srgbClr val="FFFF00"/>
                </a:solidFill>
                <a:latin typeface="Book Antiqua" pitchFamily="18" charset="0"/>
              </a:rPr>
              <a:t>структурні елементи соціального лідерства як системи та їх характеристику;</a:t>
            </a:r>
            <a:endParaRPr lang="ru-RU" sz="38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lvl="3" fontAlgn="auto"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uk-UA" sz="3800" b="1" dirty="0" smtClean="0">
                <a:solidFill>
                  <a:srgbClr val="FFFF00"/>
                </a:solidFill>
                <a:latin typeface="Book Antiqua" pitchFamily="18" charset="0"/>
              </a:rPr>
              <a:t>сутність неформальних публічних соціально-управлінських процесів.</a:t>
            </a:r>
            <a:endParaRPr lang="ru-RU" sz="38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845050" y="1268413"/>
            <a:ext cx="3886200" cy="4892675"/>
          </a:xfrm>
        </p:spPr>
        <p:txBody>
          <a:bodyPr>
            <a:normAutofit fontScale="40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uk-UA" sz="4000" b="1" i="1" dirty="0" smtClean="0">
                <a:solidFill>
                  <a:srgbClr val="FFFF00"/>
                </a:solidFill>
                <a:latin typeface="Book Antiqua" pitchFamily="18" charset="0"/>
              </a:rPr>
              <a:t>вміти: </a:t>
            </a:r>
            <a:endParaRPr lang="ru-RU" sz="40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uk-UA" sz="3800" b="1" dirty="0" smtClean="0">
                <a:solidFill>
                  <a:srgbClr val="FFFF00"/>
                </a:solidFill>
                <a:latin typeface="Book Antiqua" pitchFamily="18" charset="0"/>
              </a:rPr>
              <a:t>оперувати категоріальним апаратом соціального лідерства;</a:t>
            </a:r>
            <a:endParaRPr lang="ru-RU" sz="38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uk-UA" sz="3800" b="1" dirty="0" smtClean="0">
                <a:solidFill>
                  <a:srgbClr val="FFFF00"/>
                </a:solidFill>
                <a:latin typeface="Book Antiqua" pitchFamily="18" charset="0"/>
              </a:rPr>
              <a:t>розрізняти головні школи та напрямки соціального лідерства за змістом основних ідей теоретичними підходами;</a:t>
            </a:r>
            <a:endParaRPr lang="ru-RU" sz="38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uk-UA" sz="3800" b="1" dirty="0" smtClean="0">
                <a:solidFill>
                  <a:srgbClr val="FFFF00"/>
                </a:solidFill>
                <a:latin typeface="Book Antiqua" pitchFamily="18" charset="0"/>
              </a:rPr>
              <a:t>вирішувати завдання пов'язані з придбанням теоретичних знань і навичок лідерської поведінки в межах спеціалізованих тренінгів;</a:t>
            </a:r>
            <a:endParaRPr lang="ru-RU" sz="38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uk-UA" sz="3800" b="1" dirty="0" smtClean="0">
                <a:solidFill>
                  <a:srgbClr val="FFFF00"/>
                </a:solidFill>
                <a:latin typeface="Book Antiqua" pitchFamily="18" charset="0"/>
              </a:rPr>
              <a:t>застосовувати теоретичні моделі для пояснення сутності стилів соціального лідерства;</a:t>
            </a:r>
            <a:endParaRPr lang="ru-RU" sz="38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uk-UA" sz="3800" b="1" dirty="0" smtClean="0">
                <a:solidFill>
                  <a:srgbClr val="FFFF00"/>
                </a:solidFill>
                <a:latin typeface="Book Antiqua" pitchFamily="18" charset="0"/>
              </a:rPr>
              <a:t>аналізувати соціальні аспекти лідерських відносин і пропонувати траєкторію їх подальшого розвитку;</a:t>
            </a:r>
            <a:endParaRPr lang="ru-RU" sz="38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uk-UA" sz="3800" b="1" dirty="0" smtClean="0">
                <a:solidFill>
                  <a:srgbClr val="FFFF00"/>
                </a:solidFill>
                <a:latin typeface="Book Antiqua" pitchFamily="18" charset="0"/>
              </a:rPr>
              <a:t>адекватно входити в багатовимірне організаційне середовище на основі знання його закономірностей, особливостей соціально-управлінських комунікацій. </a:t>
            </a:r>
            <a:endParaRPr lang="ru-RU" sz="38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img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</TotalTime>
  <Words>360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6</vt:i4>
      </vt:variant>
    </vt:vector>
  </HeadingPairs>
  <TitlesOfParts>
    <vt:vector size="21" baseType="lpstr">
      <vt:lpstr>Calibri</vt:lpstr>
      <vt:lpstr>Arial</vt:lpstr>
      <vt:lpstr>Wingdings</vt:lpstr>
      <vt:lpstr>Wingdings 2</vt:lpstr>
      <vt:lpstr>Tw Cen MT</vt:lpstr>
      <vt:lpstr>Times New Roman</vt:lpstr>
      <vt:lpstr>Book Antiqua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ЛІДЕРСТВО ТА КЕРІВНИЦТВО НА ПУБЛІЧНІЙ СЛУЖБІ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Соціальне лідерство</dc:title>
  <dc:creator>Customer</dc:creator>
  <cp:lastModifiedBy>Admin</cp:lastModifiedBy>
  <cp:revision>4</cp:revision>
  <dcterms:created xsi:type="dcterms:W3CDTF">2016-01-25T09:45:54Z</dcterms:created>
  <dcterms:modified xsi:type="dcterms:W3CDTF">2018-02-07T19:26:09Z</dcterms:modified>
</cp:coreProperties>
</file>