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1" r:id="rId3"/>
    <p:sldId id="257" r:id="rId4"/>
    <p:sldId id="298" r:id="rId5"/>
    <p:sldId id="302" r:id="rId6"/>
    <p:sldId id="304" r:id="rId7"/>
    <p:sldId id="305" r:id="rId8"/>
    <p:sldId id="303" r:id="rId9"/>
    <p:sldId id="258" r:id="rId10"/>
    <p:sldId id="259" r:id="rId11"/>
    <p:sldId id="306" r:id="rId12"/>
    <p:sldId id="271" r:id="rId13"/>
    <p:sldId id="307" r:id="rId14"/>
    <p:sldId id="278" r:id="rId15"/>
    <p:sldId id="308" r:id="rId16"/>
    <p:sldId id="260" r:id="rId17"/>
    <p:sldId id="261" r:id="rId18"/>
    <p:sldId id="262" r:id="rId19"/>
    <p:sldId id="263" r:id="rId20"/>
    <p:sldId id="264" r:id="rId21"/>
    <p:sldId id="266" r:id="rId22"/>
    <p:sldId id="265" r:id="rId23"/>
    <p:sldId id="267" r:id="rId24"/>
    <p:sldId id="268" r:id="rId25"/>
    <p:sldId id="269" r:id="rId26"/>
    <p:sldId id="270" r:id="rId27"/>
    <p:sldId id="272" r:id="rId28"/>
    <p:sldId id="273" r:id="rId29"/>
    <p:sldId id="309" r:id="rId30"/>
    <p:sldId id="310" r:id="rId31"/>
    <p:sldId id="274" r:id="rId32"/>
    <p:sldId id="284" r:id="rId33"/>
    <p:sldId id="311" r:id="rId34"/>
    <p:sldId id="312" r:id="rId35"/>
    <p:sldId id="313" r:id="rId36"/>
    <p:sldId id="275" r:id="rId37"/>
    <p:sldId id="314" r:id="rId38"/>
    <p:sldId id="315" r:id="rId39"/>
    <p:sldId id="316" r:id="rId40"/>
    <p:sldId id="317" r:id="rId41"/>
    <p:sldId id="319" r:id="rId42"/>
    <p:sldId id="320" r:id="rId4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FF0000"/>
    <a:srgbClr val="CCFFFF"/>
    <a:srgbClr val="66FF66"/>
    <a:srgbClr val="FFCCFF"/>
    <a:srgbClr val="FF00FF"/>
    <a:srgbClr val="C256BA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564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solidFill>
            <a:srgbClr val="00B0F0"/>
          </a:solidFill>
          <a:ln>
            <a:solidFill>
              <a:srgbClr val="FFFF00"/>
            </a:solidFill>
          </a:ln>
        </p:spPr>
        <p:txBody>
          <a:bodyPr>
            <a:normAutofit fontScale="90000"/>
          </a:bodyPr>
          <a:lstStyle/>
          <a:p>
            <a:r>
              <a:rPr lang="ru-RU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4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</a:t>
            </a:r>
            <a:r>
              <a:rPr lang="ru-RU" sz="4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рганізація</a:t>
            </a:r>
            <a:r>
              <a:rPr lang="ru-RU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</a:t>
            </a:r>
            <a:r>
              <a:rPr lang="ru-RU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-</a:t>
            </a:r>
            <a:r>
              <a:rPr lang="ru-RU" sz="4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кампанії</a:t>
            </a:r>
            <a:r>
              <a:rPr lang="ru-RU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ru-RU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uk-UA" b="1" dirty="0">
                <a:solidFill>
                  <a:srgbClr val="FF0000"/>
                </a:solidFill>
              </a:rPr>
              <a:t>Т</a:t>
            </a:r>
            <a:r>
              <a:rPr lang="uk-UA" b="1" dirty="0" smtClean="0">
                <a:solidFill>
                  <a:srgbClr val="FF0000"/>
                </a:solidFill>
              </a:rPr>
              <a:t>ема </a:t>
            </a:r>
            <a:r>
              <a:rPr lang="uk-UA" b="1" dirty="0">
                <a:solidFill>
                  <a:srgbClr val="FF0000"/>
                </a:solidFill>
              </a:rPr>
              <a:t>2</a:t>
            </a:r>
            <a:endParaRPr lang="uk-UA" b="1" dirty="0" smtClean="0">
              <a:solidFill>
                <a:srgbClr val="FF0000"/>
              </a:solidFill>
            </a:endParaRPr>
          </a:p>
          <a:p>
            <a:r>
              <a:rPr lang="uk-UA" sz="4600" b="1" i="1" dirty="0" smtClean="0">
                <a:solidFill>
                  <a:srgbClr val="00B050"/>
                </a:solidFill>
              </a:rPr>
              <a:t>Класифікація кампаній в сфері </a:t>
            </a:r>
            <a:r>
              <a:rPr lang="uk-UA" sz="4600" b="1" i="1" dirty="0" err="1" smtClean="0">
                <a:solidFill>
                  <a:srgbClr val="00B050"/>
                </a:solidFill>
              </a:rPr>
              <a:t>паблік</a:t>
            </a:r>
            <a:r>
              <a:rPr lang="uk-UA" sz="4600" b="1" i="1" dirty="0" smtClean="0">
                <a:solidFill>
                  <a:srgbClr val="00B050"/>
                </a:solidFill>
              </a:rPr>
              <a:t> </a:t>
            </a:r>
            <a:r>
              <a:rPr lang="uk-UA" sz="4600" b="1" i="1" dirty="0" err="1" smtClean="0">
                <a:solidFill>
                  <a:srgbClr val="00B050"/>
                </a:solidFill>
              </a:rPr>
              <a:t>рилейшнз</a:t>
            </a:r>
            <a:r>
              <a:rPr lang="uk-UA" sz="4600" b="1" i="1" dirty="0" smtClean="0">
                <a:solidFill>
                  <a:srgbClr val="00B050"/>
                </a:solidFill>
              </a:rPr>
              <a:t> </a:t>
            </a:r>
          </a:p>
          <a:p>
            <a:r>
              <a:rPr lang="uk-UA" sz="4600" b="1" i="1" dirty="0" smtClean="0">
                <a:solidFill>
                  <a:srgbClr val="00B050"/>
                </a:solidFill>
              </a:rPr>
              <a:t>(</a:t>
            </a:r>
            <a:r>
              <a:rPr lang="uk-UA" sz="4600" b="1" i="1" dirty="0" err="1" smtClean="0">
                <a:solidFill>
                  <a:srgbClr val="00B050"/>
                </a:solidFill>
              </a:rPr>
              <a:t>зв</a:t>
            </a:r>
            <a:r>
              <a:rPr lang="en-US" sz="4600" b="1" i="1" dirty="0" smtClean="0">
                <a:solidFill>
                  <a:srgbClr val="00B050"/>
                </a:solidFill>
              </a:rPr>
              <a:t>’</a:t>
            </a:r>
            <a:r>
              <a:rPr lang="uk-UA" sz="4600" b="1" i="1" dirty="0" err="1" smtClean="0">
                <a:solidFill>
                  <a:srgbClr val="00B050"/>
                </a:solidFill>
              </a:rPr>
              <a:t>язків</a:t>
            </a:r>
            <a:r>
              <a:rPr lang="uk-UA" sz="4600" b="1" i="1" dirty="0" smtClean="0">
                <a:solidFill>
                  <a:srgbClr val="00B050"/>
                </a:solidFill>
              </a:rPr>
              <a:t> із громадськістю)</a:t>
            </a:r>
            <a:endParaRPr lang="ru-RU" sz="4600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65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>
                <a:solidFill>
                  <a:srgbClr val="0070C0"/>
                </a:solidFill>
              </a:rPr>
              <a:t>Співвідношення понять </a:t>
            </a:r>
            <a:r>
              <a:rPr lang="uk-UA" b="1" dirty="0" smtClean="0">
                <a:solidFill>
                  <a:srgbClr val="0070C0"/>
                </a:solidFill>
              </a:rPr>
              <a:t>та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uk-UA" b="1" dirty="0"/>
              <a:t>“</a:t>
            </a:r>
            <a:r>
              <a:rPr lang="uk-UA" b="1" dirty="0" smtClean="0">
                <a:solidFill>
                  <a:srgbClr val="0070C0"/>
                </a:solidFill>
              </a:rPr>
              <a:t>PR-діяльність </a:t>
            </a:r>
            <a:r>
              <a:rPr lang="uk-UA" b="1" dirty="0">
                <a:solidFill>
                  <a:srgbClr val="0070C0"/>
                </a:solidFill>
              </a:rPr>
              <a:t>організації</a:t>
            </a:r>
            <a:r>
              <a:rPr lang="uk-UA" b="1" dirty="0" smtClean="0">
                <a:solidFill>
                  <a:srgbClr val="0070C0"/>
                </a:solidFill>
              </a:rPr>
              <a:t>”</a:t>
            </a:r>
          </a:p>
          <a:p>
            <a:pPr marL="0" indent="0">
              <a:buNone/>
            </a:pPr>
            <a:r>
              <a:rPr lang="uk-UA" dirty="0"/>
              <a:t>PR-діяльність організації є більш широким </a:t>
            </a:r>
            <a:r>
              <a:rPr lang="uk-UA" dirty="0" smtClean="0"/>
              <a:t>поняттям, це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PR-</a:t>
            </a:r>
            <a:r>
              <a:rPr lang="ru-RU" dirty="0" err="1"/>
              <a:t>дій</a:t>
            </a:r>
            <a:r>
              <a:rPr lang="ru-RU" dirty="0"/>
              <a:t>, </a:t>
            </a:r>
            <a:r>
              <a:rPr lang="ru-RU" dirty="0" err="1"/>
              <a:t>пов'язаних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забезпеченням</a:t>
            </a:r>
            <a:r>
              <a:rPr lang="ru-RU" dirty="0"/>
              <a:t> </a:t>
            </a:r>
            <a:r>
              <a:rPr lang="ru-RU" dirty="0" err="1"/>
              <a:t>оптимальної</a:t>
            </a:r>
            <a:r>
              <a:rPr lang="ru-RU" dirty="0"/>
              <a:t> </a:t>
            </a:r>
            <a:r>
              <a:rPr lang="ru-RU" dirty="0" err="1"/>
              <a:t>співпраці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та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громадськості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uk-UA" b="1" dirty="0">
                <a:solidFill>
                  <a:srgbClr val="0070C0"/>
                </a:solidFill>
              </a:rPr>
              <a:t>“</a:t>
            </a:r>
            <a:r>
              <a:rPr lang="uk-UA" b="1" dirty="0" smtClean="0">
                <a:solidFill>
                  <a:srgbClr val="0070C0"/>
                </a:solidFill>
              </a:rPr>
              <a:t>PR-кампанія</a:t>
            </a:r>
            <a:r>
              <a:rPr lang="uk-UA" b="1" dirty="0">
                <a:solidFill>
                  <a:srgbClr val="0070C0"/>
                </a:solidFill>
              </a:rPr>
              <a:t>” </a:t>
            </a:r>
            <a:endParaRPr lang="uk-UA" b="1" dirty="0" smtClean="0">
              <a:solidFill>
                <a:srgbClr val="0070C0"/>
              </a:solidFill>
            </a:endParaRPr>
          </a:p>
          <a:p>
            <a:endParaRPr lang="uk-UA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uk-UA" dirty="0"/>
              <a:t>PR-кампанії є складовою частиною загального комплексу PR-діяльності організації. У рамках цього комплексу можуть реалізовуватися PR-кампанії різних типів. 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6525605" y="1196752"/>
            <a:ext cx="484632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1907704" y="1217396"/>
            <a:ext cx="484632" cy="4834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84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uk-UA" b="1" dirty="0">
                <a:solidFill>
                  <a:srgbClr val="FF0000"/>
                </a:solidFill>
              </a:rPr>
              <a:t>Види </a:t>
            </a:r>
            <a:r>
              <a:rPr lang="en-US" b="1" dirty="0">
                <a:solidFill>
                  <a:srgbClr val="FF0000"/>
                </a:solidFill>
              </a:rPr>
              <a:t>PR</a:t>
            </a:r>
            <a:r>
              <a:rPr lang="uk-UA" b="1" dirty="0" err="1">
                <a:solidFill>
                  <a:srgbClr val="FF0000"/>
                </a:solidFill>
              </a:rPr>
              <a:t>-кампаній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 smtClean="0"/>
              <a:t>PR-кампанії, що </a:t>
            </a:r>
            <a:r>
              <a:rPr lang="uk-UA" dirty="0"/>
              <a:t>спрямовані на вирішення </a:t>
            </a:r>
            <a:r>
              <a:rPr lang="uk-UA" dirty="0" smtClean="0"/>
              <a:t>будь-якого </a:t>
            </a:r>
            <a:r>
              <a:rPr lang="uk-UA" dirty="0"/>
              <a:t>конкретного завдання в структурі поточної PR-діяльності </a:t>
            </a:r>
            <a:r>
              <a:rPr lang="uk-UA" dirty="0" smtClean="0"/>
              <a:t>організації</a:t>
            </a:r>
            <a:r>
              <a:rPr lang="uk-UA" dirty="0"/>
              <a:t>,</a:t>
            </a:r>
            <a:r>
              <a:rPr lang="uk-UA" dirty="0" smtClean="0"/>
              <a:t> </a:t>
            </a:r>
            <a:r>
              <a:rPr lang="uk-UA" dirty="0"/>
              <a:t>можуть бути названі </a:t>
            </a:r>
            <a:r>
              <a:rPr lang="uk-UA" b="1" i="1" dirty="0">
                <a:solidFill>
                  <a:srgbClr val="FF0000"/>
                </a:solidFill>
              </a:rPr>
              <a:t>плановими внутрішніми кампаніями</a:t>
            </a:r>
            <a:r>
              <a:rPr lang="uk-UA" dirty="0">
                <a:solidFill>
                  <a:srgbClr val="FF0000"/>
                </a:solidFill>
              </a:rPr>
              <a:t>.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16016" y="1700808"/>
            <a:ext cx="4038600" cy="4525963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Потреба в </a:t>
            </a:r>
            <a:r>
              <a:rPr lang="ru-RU" dirty="0" err="1"/>
              <a:t>кампаніях</a:t>
            </a:r>
            <a:r>
              <a:rPr lang="ru-RU" dirty="0"/>
              <a:t> </a:t>
            </a:r>
            <a:r>
              <a:rPr lang="ru-RU" dirty="0" err="1"/>
              <a:t>іншого</a:t>
            </a:r>
            <a:r>
              <a:rPr lang="ru-RU" dirty="0"/>
              <a:t> типу </a:t>
            </a:r>
            <a:r>
              <a:rPr lang="ru-RU" dirty="0" err="1"/>
              <a:t>виникає</a:t>
            </a:r>
            <a:r>
              <a:rPr lang="ru-RU" dirty="0"/>
              <a:t> у </a:t>
            </a:r>
            <a:r>
              <a:rPr lang="ru-RU" dirty="0" err="1"/>
              <a:t>випадку</a:t>
            </a:r>
            <a:r>
              <a:rPr lang="ru-RU" dirty="0"/>
              <a:t>, коли </a:t>
            </a:r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зустрічається</a:t>
            </a:r>
            <a:r>
              <a:rPr lang="ru-RU" dirty="0"/>
              <a:t> з будь-</a:t>
            </a:r>
            <a:r>
              <a:rPr lang="ru-RU" dirty="0" err="1"/>
              <a:t>якими</a:t>
            </a:r>
            <a:r>
              <a:rPr lang="ru-RU" dirty="0"/>
              <a:t> </a:t>
            </a:r>
            <a:r>
              <a:rPr lang="ru-RU" dirty="0" err="1"/>
              <a:t>незапланованими</a:t>
            </a:r>
            <a:r>
              <a:rPr lang="ru-RU" dirty="0"/>
              <a:t> проблемами, з новою </a:t>
            </a:r>
            <a:r>
              <a:rPr lang="ru-RU" dirty="0" err="1"/>
              <a:t>ситуацією</a:t>
            </a:r>
            <a:r>
              <a:rPr lang="ru-RU" dirty="0"/>
              <a:t> на ринках, </a:t>
            </a:r>
            <a:r>
              <a:rPr lang="ru-RU" dirty="0" err="1"/>
              <a:t>кризою</a:t>
            </a:r>
            <a:r>
              <a:rPr lang="ru-RU" dirty="0"/>
              <a:t>, </a:t>
            </a:r>
            <a:r>
              <a:rPr lang="ru-RU" dirty="0" err="1"/>
              <a:t>іншими</a:t>
            </a:r>
            <a:r>
              <a:rPr lang="ru-RU" dirty="0"/>
              <a:t> форс-</a:t>
            </a:r>
            <a:r>
              <a:rPr lang="ru-RU" dirty="0" err="1"/>
              <a:t>мажорними</a:t>
            </a:r>
            <a:r>
              <a:rPr lang="ru-RU" dirty="0"/>
              <a:t> </a:t>
            </a:r>
            <a:r>
              <a:rPr lang="ru-RU" dirty="0" err="1"/>
              <a:t>обставинами</a:t>
            </a:r>
            <a:r>
              <a:rPr lang="ru-RU" dirty="0"/>
              <a:t>.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кампанії</a:t>
            </a:r>
            <a:r>
              <a:rPr lang="ru-RU" dirty="0"/>
              <a:t> </a:t>
            </a:r>
            <a:r>
              <a:rPr lang="ru-RU" dirty="0" err="1"/>
              <a:t>називаються</a:t>
            </a:r>
            <a:r>
              <a:rPr lang="ru-RU" dirty="0"/>
              <a:t> </a:t>
            </a:r>
            <a:r>
              <a:rPr lang="ru-RU" b="1" i="1" dirty="0" err="1">
                <a:solidFill>
                  <a:srgbClr val="FF0000"/>
                </a:solidFill>
              </a:rPr>
              <a:t>позаплановими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зовнішніми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кампаніями</a:t>
            </a:r>
            <a:r>
              <a:rPr lang="ru-RU" b="1" i="1" dirty="0">
                <a:solidFill>
                  <a:srgbClr val="FF0000"/>
                </a:solidFill>
              </a:rPr>
              <a:t>.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952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0070C0"/>
                </a:solidFill>
              </a:rPr>
              <a:t>Планові та позапланові </a:t>
            </a:r>
            <a:r>
              <a:rPr lang="en-US" b="1" dirty="0" smtClean="0">
                <a:solidFill>
                  <a:srgbClr val="0070C0"/>
                </a:solidFill>
              </a:rPr>
              <a:t>PR</a:t>
            </a:r>
            <a:r>
              <a:rPr lang="uk-UA" b="1" dirty="0" err="1" smtClean="0">
                <a:solidFill>
                  <a:srgbClr val="0070C0"/>
                </a:solidFill>
              </a:rPr>
              <a:t>-кампанії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4644008" y="1628800"/>
            <a:ext cx="4038600" cy="452596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3400" b="1" dirty="0" err="1">
                <a:solidFill>
                  <a:srgbClr val="0070C0"/>
                </a:solidFill>
              </a:rPr>
              <a:t>П</a:t>
            </a:r>
            <a:r>
              <a:rPr lang="ru-RU" sz="3400" b="1" dirty="0" err="1" smtClean="0">
                <a:solidFill>
                  <a:srgbClr val="0070C0"/>
                </a:solidFill>
              </a:rPr>
              <a:t>ланові</a:t>
            </a:r>
            <a:r>
              <a:rPr lang="ru-RU" sz="3400" dirty="0" smtClean="0"/>
              <a:t> </a:t>
            </a:r>
            <a:r>
              <a:rPr lang="ru-RU" sz="3400" dirty="0" err="1"/>
              <a:t>внутрішні</a:t>
            </a:r>
            <a:r>
              <a:rPr lang="ru-RU" sz="3400" dirty="0"/>
              <a:t> </a:t>
            </a:r>
            <a:r>
              <a:rPr lang="ru-RU" sz="3400" dirty="0" err="1"/>
              <a:t>кампанії</a:t>
            </a:r>
            <a:r>
              <a:rPr lang="ru-RU" sz="3400" dirty="0"/>
              <a:t> є </a:t>
            </a:r>
            <a:r>
              <a:rPr lang="ru-RU" sz="3400" dirty="0" err="1">
                <a:solidFill>
                  <a:srgbClr val="FF0000"/>
                </a:solidFill>
              </a:rPr>
              <a:t>елементом</a:t>
            </a:r>
            <a:r>
              <a:rPr lang="ru-RU" sz="3400" dirty="0">
                <a:solidFill>
                  <a:srgbClr val="FF0000"/>
                </a:solidFill>
              </a:rPr>
              <a:t> </a:t>
            </a:r>
            <a:r>
              <a:rPr lang="ru-RU" sz="3400" dirty="0" err="1">
                <a:solidFill>
                  <a:srgbClr val="FF0000"/>
                </a:solidFill>
              </a:rPr>
              <a:t>поточної</a:t>
            </a:r>
            <a:r>
              <a:rPr lang="ru-RU" sz="3400" dirty="0">
                <a:solidFill>
                  <a:srgbClr val="FF0000"/>
                </a:solidFill>
              </a:rPr>
              <a:t> PR-</a:t>
            </a:r>
            <a:r>
              <a:rPr lang="ru-RU" sz="3400" dirty="0" err="1">
                <a:solidFill>
                  <a:srgbClr val="FF0000"/>
                </a:solidFill>
              </a:rPr>
              <a:t>діяльності</a:t>
            </a:r>
            <a:r>
              <a:rPr lang="ru-RU" sz="3400" dirty="0">
                <a:solidFill>
                  <a:srgbClr val="FF0000"/>
                </a:solidFill>
              </a:rPr>
              <a:t> </a:t>
            </a:r>
            <a:r>
              <a:rPr lang="ru-RU" sz="3400" dirty="0" err="1"/>
              <a:t>організації</a:t>
            </a:r>
            <a:r>
              <a:rPr lang="ru-RU" sz="3400" dirty="0"/>
              <a:t>. </a:t>
            </a:r>
            <a:endParaRPr lang="ru-RU" sz="3400" dirty="0" smtClean="0"/>
          </a:p>
          <a:p>
            <a:pPr marL="0" indent="0" algn="just">
              <a:buNone/>
            </a:pPr>
            <a:endParaRPr lang="ru-RU" sz="3400" dirty="0" smtClean="0"/>
          </a:p>
          <a:p>
            <a:pPr algn="just"/>
            <a:r>
              <a:rPr lang="ru-RU" sz="3400" dirty="0" err="1" smtClean="0"/>
              <a:t>Зовнішні</a:t>
            </a:r>
            <a:r>
              <a:rPr lang="ru-RU" sz="3400" dirty="0" smtClean="0"/>
              <a:t> </a:t>
            </a:r>
            <a:r>
              <a:rPr lang="ru-RU" sz="3400" b="1" dirty="0" err="1">
                <a:solidFill>
                  <a:srgbClr val="0070C0"/>
                </a:solidFill>
              </a:rPr>
              <a:t>позапланові</a:t>
            </a:r>
            <a:r>
              <a:rPr lang="ru-RU" sz="3400" b="1" dirty="0">
                <a:solidFill>
                  <a:srgbClr val="0070C0"/>
                </a:solidFill>
              </a:rPr>
              <a:t> </a:t>
            </a:r>
            <a:r>
              <a:rPr lang="ru-RU" sz="3400" dirty="0" err="1"/>
              <a:t>кампанії</a:t>
            </a:r>
            <a:r>
              <a:rPr lang="ru-RU" sz="3400" dirty="0"/>
              <a:t> </a:t>
            </a:r>
            <a:r>
              <a:rPr lang="ru-RU" sz="3400" dirty="0" err="1"/>
              <a:t>виходять</a:t>
            </a:r>
            <a:r>
              <a:rPr lang="ru-RU" sz="3400" dirty="0"/>
              <a:t> за </a:t>
            </a:r>
            <a:r>
              <a:rPr lang="ru-RU" sz="3400" dirty="0" err="1"/>
              <a:t>межі</a:t>
            </a:r>
            <a:r>
              <a:rPr lang="ru-RU" sz="3400" dirty="0"/>
              <a:t> </a:t>
            </a:r>
            <a:r>
              <a:rPr lang="ru-RU" sz="3400" dirty="0" err="1"/>
              <a:t>цієї</a:t>
            </a:r>
            <a:r>
              <a:rPr lang="ru-RU" sz="3400" dirty="0"/>
              <a:t> </a:t>
            </a:r>
            <a:r>
              <a:rPr lang="ru-RU" sz="3400" dirty="0" err="1"/>
              <a:t>діяльності</a:t>
            </a:r>
            <a:r>
              <a:rPr lang="ru-RU" sz="3400" dirty="0"/>
              <a:t>, </a:t>
            </a:r>
            <a:r>
              <a:rPr lang="ru-RU" sz="3400" dirty="0" err="1"/>
              <a:t>здійснюються</a:t>
            </a:r>
            <a:r>
              <a:rPr lang="ru-RU" sz="3400" dirty="0"/>
              <a:t> </a:t>
            </a:r>
            <a:r>
              <a:rPr lang="ru-RU" sz="3400" dirty="0" err="1"/>
              <a:t>паралельно</a:t>
            </a:r>
            <a:r>
              <a:rPr lang="ru-RU" sz="3400" dirty="0"/>
              <a:t> з нею і в </a:t>
            </a:r>
            <a:r>
              <a:rPr lang="ru-RU" sz="3400" dirty="0" err="1"/>
              <a:t>окремих</a:t>
            </a:r>
            <a:r>
              <a:rPr lang="ru-RU" sz="3400" dirty="0"/>
              <a:t>, </a:t>
            </a:r>
            <a:r>
              <a:rPr lang="ru-RU" sz="3400" dirty="0" err="1"/>
              <a:t>найчастіше</a:t>
            </a:r>
            <a:r>
              <a:rPr lang="ru-RU" sz="3400" dirty="0"/>
              <a:t> </a:t>
            </a:r>
            <a:r>
              <a:rPr lang="ru-RU" sz="3400" dirty="0" err="1"/>
              <a:t>кризових</a:t>
            </a:r>
            <a:r>
              <a:rPr lang="ru-RU" sz="3400" dirty="0"/>
              <a:t>, </a:t>
            </a:r>
            <a:r>
              <a:rPr lang="ru-RU" sz="3400" dirty="0" err="1"/>
              <a:t>випадках</a:t>
            </a:r>
            <a:r>
              <a:rPr lang="ru-RU" sz="3400" dirty="0"/>
              <a:t> на </a:t>
            </a:r>
            <a:r>
              <a:rPr lang="ru-RU" sz="3400" dirty="0" err="1"/>
              <a:t>певний</a:t>
            </a:r>
            <a:r>
              <a:rPr lang="ru-RU" sz="3400" dirty="0"/>
              <a:t> </a:t>
            </a:r>
            <a:r>
              <a:rPr lang="ru-RU" sz="3400" dirty="0" err="1"/>
              <a:t>період</a:t>
            </a:r>
            <a:r>
              <a:rPr lang="ru-RU" sz="3400" dirty="0"/>
              <a:t> часу </a:t>
            </a:r>
            <a:r>
              <a:rPr lang="ru-RU" sz="3400" dirty="0" err="1">
                <a:solidFill>
                  <a:srgbClr val="FF0000"/>
                </a:solidFill>
              </a:rPr>
              <a:t>замінюють</a:t>
            </a:r>
            <a:r>
              <a:rPr lang="ru-RU" sz="3400" dirty="0">
                <a:solidFill>
                  <a:srgbClr val="FF0000"/>
                </a:solidFill>
              </a:rPr>
              <a:t> собою </a:t>
            </a:r>
            <a:r>
              <a:rPr lang="ru-RU" sz="3400" dirty="0" err="1">
                <a:solidFill>
                  <a:srgbClr val="FF0000"/>
                </a:solidFill>
              </a:rPr>
              <a:t>цю</a:t>
            </a:r>
            <a:r>
              <a:rPr lang="ru-RU" sz="3400" dirty="0">
                <a:solidFill>
                  <a:srgbClr val="FF0000"/>
                </a:solidFill>
              </a:rPr>
              <a:t> </a:t>
            </a:r>
            <a:r>
              <a:rPr lang="ru-RU" sz="3400" dirty="0" err="1">
                <a:solidFill>
                  <a:srgbClr val="FF0000"/>
                </a:solidFill>
              </a:rPr>
              <a:t>діяльність</a:t>
            </a:r>
            <a:r>
              <a:rPr lang="ru-RU" sz="3400" dirty="0"/>
              <a:t>.</a:t>
            </a:r>
          </a:p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88840"/>
            <a:ext cx="3834588" cy="2863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574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>
                <a:solidFill>
                  <a:srgbClr val="0070C0"/>
                </a:solidFill>
              </a:rPr>
              <a:t>Відмінності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>
                <a:solidFill>
                  <a:srgbClr val="0070C0"/>
                </a:solidFill>
              </a:rPr>
              <a:t>PR-</a:t>
            </a:r>
            <a:r>
              <a:rPr lang="ru-RU" dirty="0" err="1">
                <a:solidFill>
                  <a:srgbClr val="0070C0"/>
                </a:solidFill>
              </a:rPr>
              <a:t>кампаній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від</a:t>
            </a:r>
            <a:r>
              <a:rPr lang="ru-RU" dirty="0">
                <a:solidFill>
                  <a:srgbClr val="0070C0"/>
                </a:solidFill>
              </a:rPr>
              <a:t> поточного PR-</a:t>
            </a:r>
            <a:r>
              <a:rPr lang="ru-RU" dirty="0" err="1">
                <a:solidFill>
                  <a:srgbClr val="0070C0"/>
                </a:solidFill>
              </a:rPr>
              <a:t>забезпечення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ru-RU" dirty="0" err="1">
                <a:solidFill>
                  <a:srgbClr val="FF0000"/>
                </a:solidFill>
              </a:rPr>
              <a:t>Г</a:t>
            </a:r>
            <a:r>
              <a:rPr lang="ru-RU" dirty="0" err="1">
                <a:solidFill>
                  <a:srgbClr val="C00000"/>
                </a:solidFill>
              </a:rPr>
              <a:t>оловні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відмінності</a:t>
            </a:r>
            <a:r>
              <a:rPr lang="ru-RU" dirty="0">
                <a:solidFill>
                  <a:srgbClr val="C00000"/>
                </a:solidFill>
              </a:rPr>
              <a:t> PR-</a:t>
            </a:r>
            <a:r>
              <a:rPr lang="ru-RU" dirty="0" err="1">
                <a:solidFill>
                  <a:srgbClr val="C00000"/>
                </a:solidFill>
              </a:rPr>
              <a:t>кампаній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від</a:t>
            </a:r>
            <a:r>
              <a:rPr lang="ru-RU" dirty="0">
                <a:solidFill>
                  <a:srgbClr val="C00000"/>
                </a:solidFill>
              </a:rPr>
              <a:t> поточного PR-</a:t>
            </a:r>
            <a:r>
              <a:rPr lang="ru-RU" dirty="0" err="1">
                <a:solidFill>
                  <a:srgbClr val="C00000"/>
                </a:solidFill>
              </a:rPr>
              <a:t>забезпечення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діяльності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організації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полягають</a:t>
            </a:r>
            <a:r>
              <a:rPr lang="ru-RU" dirty="0">
                <a:solidFill>
                  <a:srgbClr val="C00000"/>
                </a:solidFill>
              </a:rPr>
              <a:t> в </a:t>
            </a:r>
            <a:r>
              <a:rPr lang="ru-RU" dirty="0" err="1">
                <a:solidFill>
                  <a:srgbClr val="C00000"/>
                </a:solidFill>
              </a:rPr>
              <a:t>цілях</a:t>
            </a:r>
            <a:r>
              <a:rPr lang="ru-RU" dirty="0">
                <a:solidFill>
                  <a:srgbClr val="C00000"/>
                </a:solidFill>
              </a:rPr>
              <a:t> і </a:t>
            </a:r>
            <a:r>
              <a:rPr lang="ru-RU" dirty="0" err="1">
                <a:solidFill>
                  <a:srgbClr val="C00000"/>
                </a:solidFill>
              </a:rPr>
              <a:t>характері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темпоральної</a:t>
            </a:r>
            <a:r>
              <a:rPr lang="ru-RU" dirty="0">
                <a:solidFill>
                  <a:srgbClr val="C00000"/>
                </a:solidFill>
              </a:rPr>
              <a:t> (</a:t>
            </a:r>
            <a:r>
              <a:rPr lang="ru-RU" dirty="0" err="1">
                <a:solidFill>
                  <a:srgbClr val="C00000"/>
                </a:solidFill>
              </a:rPr>
              <a:t>часової</a:t>
            </a:r>
            <a:r>
              <a:rPr lang="ru-RU" dirty="0">
                <a:solidFill>
                  <a:srgbClr val="C00000"/>
                </a:solidFill>
              </a:rPr>
              <a:t>) </a:t>
            </a:r>
            <a:r>
              <a:rPr lang="ru-RU" dirty="0" err="1">
                <a:solidFill>
                  <a:srgbClr val="C00000"/>
                </a:solidFill>
              </a:rPr>
              <a:t>організації</a:t>
            </a:r>
            <a:r>
              <a:rPr lang="ru-RU" dirty="0">
                <a:solidFill>
                  <a:srgbClr val="C00000"/>
                </a:solidFill>
              </a:rPr>
              <a:t>. </a:t>
            </a:r>
            <a:endParaRPr lang="ru-RU" dirty="0" smtClean="0">
              <a:solidFill>
                <a:srgbClr val="C00000"/>
              </a:solidFill>
            </a:endParaRPr>
          </a:p>
          <a:p>
            <a:pPr algn="just"/>
            <a:r>
              <a:rPr lang="ru-RU" b="1" dirty="0" err="1" smtClean="0">
                <a:solidFill>
                  <a:srgbClr val="0070C0"/>
                </a:solidFill>
              </a:rPr>
              <a:t>Поточна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>
                <a:solidFill>
                  <a:srgbClr val="0070C0"/>
                </a:solidFill>
              </a:rPr>
              <a:t>PR-</a:t>
            </a:r>
            <a:r>
              <a:rPr lang="ru-RU" b="1" dirty="0" err="1">
                <a:solidFill>
                  <a:srgbClr val="0070C0"/>
                </a:solidFill>
              </a:rPr>
              <a:t>діяльність</a:t>
            </a:r>
            <a:r>
              <a:rPr lang="ru-RU" b="1" dirty="0">
                <a:solidFill>
                  <a:srgbClr val="0070C0"/>
                </a:solidFill>
              </a:rPr>
              <a:t> носить </a:t>
            </a:r>
            <a:r>
              <a:rPr lang="ru-RU" b="1" dirty="0" err="1">
                <a:solidFill>
                  <a:srgbClr val="0070C0"/>
                </a:solidFill>
              </a:rPr>
              <a:t>безперервний</a:t>
            </a:r>
            <a:r>
              <a:rPr lang="ru-RU" b="1" dirty="0">
                <a:solidFill>
                  <a:srgbClr val="0070C0"/>
                </a:solidFill>
              </a:rPr>
              <a:t> характер.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мета – не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конкретної</a:t>
            </a:r>
            <a:r>
              <a:rPr lang="ru-RU" dirty="0"/>
              <a:t> </a:t>
            </a:r>
            <a:r>
              <a:rPr lang="ru-RU" dirty="0" err="1"/>
              <a:t>комунікативної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пов'язаної</a:t>
            </a:r>
            <a:r>
              <a:rPr lang="ru-RU" dirty="0"/>
              <a:t> з нею </a:t>
            </a:r>
            <a:r>
              <a:rPr lang="ru-RU" dirty="0" err="1"/>
              <a:t>проблеми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, а </a:t>
            </a:r>
            <a:r>
              <a:rPr lang="ru-RU" dirty="0" err="1"/>
              <a:t>підтримка</a:t>
            </a:r>
            <a:r>
              <a:rPr lang="ru-RU" dirty="0"/>
              <a:t> оптимального </a:t>
            </a:r>
            <a:r>
              <a:rPr lang="ru-RU" dirty="0" err="1"/>
              <a:t>іміджу</a:t>
            </a:r>
            <a:r>
              <a:rPr lang="ru-RU" dirty="0"/>
              <a:t> та </a:t>
            </a:r>
            <a:r>
              <a:rPr lang="ru-RU" dirty="0" err="1"/>
              <a:t>репутації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та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підрозділів</a:t>
            </a:r>
            <a:r>
              <a:rPr lang="ru-RU" dirty="0"/>
              <a:t> у </a:t>
            </a:r>
            <a:r>
              <a:rPr lang="ru-RU" dirty="0" err="1"/>
              <a:t>цільових</a:t>
            </a:r>
            <a:r>
              <a:rPr lang="ru-RU" dirty="0"/>
              <a:t> </a:t>
            </a:r>
            <a:r>
              <a:rPr lang="ru-RU" dirty="0" err="1"/>
              <a:t>аудиторій</a:t>
            </a:r>
            <a:r>
              <a:rPr lang="ru-RU" dirty="0"/>
              <a:t>. </a:t>
            </a:r>
            <a:endParaRPr lang="ru-RU" dirty="0" smtClean="0"/>
          </a:p>
          <a:p>
            <a:pPr algn="just"/>
            <a:endParaRPr lang="ru-RU" dirty="0"/>
          </a:p>
          <a:p>
            <a:pPr algn="just"/>
            <a:r>
              <a:rPr lang="ru-RU" b="1" dirty="0" smtClean="0">
                <a:solidFill>
                  <a:srgbClr val="0070C0"/>
                </a:solidFill>
              </a:rPr>
              <a:t>PR-</a:t>
            </a:r>
            <a:r>
              <a:rPr lang="ru-RU" b="1" dirty="0" err="1" smtClean="0">
                <a:solidFill>
                  <a:srgbClr val="0070C0"/>
                </a:solidFill>
              </a:rPr>
              <a:t>кампанія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>
                <a:solidFill>
                  <a:srgbClr val="0070C0"/>
                </a:solidFill>
              </a:rPr>
              <a:t>носить проблемно </a:t>
            </a:r>
            <a:r>
              <a:rPr lang="ru-RU" b="1" dirty="0" err="1">
                <a:solidFill>
                  <a:srgbClr val="0070C0"/>
                </a:solidFill>
              </a:rPr>
              <a:t>орієнтований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обмежений</a:t>
            </a:r>
            <a:r>
              <a:rPr lang="ru-RU" b="1" dirty="0">
                <a:solidFill>
                  <a:srgbClr val="0070C0"/>
                </a:solidFill>
              </a:rPr>
              <a:t> у </a:t>
            </a:r>
            <a:r>
              <a:rPr lang="ru-RU" b="1" dirty="0" err="1">
                <a:solidFill>
                  <a:srgbClr val="0070C0"/>
                </a:solidFill>
              </a:rPr>
              <a:t>часі</a:t>
            </a:r>
            <a:r>
              <a:rPr lang="ru-RU" b="1" dirty="0">
                <a:solidFill>
                  <a:srgbClr val="0070C0"/>
                </a:solidFill>
              </a:rPr>
              <a:t> характер. </a:t>
            </a:r>
            <a:r>
              <a:rPr lang="ru-RU" dirty="0" err="1"/>
              <a:t>Кампанія</a:t>
            </a:r>
            <a:r>
              <a:rPr lang="ru-RU" dirty="0"/>
              <a:t> </a:t>
            </a:r>
            <a:r>
              <a:rPr lang="ru-RU" dirty="0" err="1"/>
              <a:t>планується</a:t>
            </a:r>
            <a:r>
              <a:rPr lang="ru-RU" dirty="0"/>
              <a:t> для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якої-небудь</a:t>
            </a:r>
            <a:r>
              <a:rPr lang="ru-RU" dirty="0"/>
              <a:t> </a:t>
            </a:r>
            <a:r>
              <a:rPr lang="ru-RU" dirty="0" err="1"/>
              <a:t>задачі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 і </a:t>
            </a:r>
            <a:r>
              <a:rPr lang="ru-RU" dirty="0" err="1"/>
              <a:t>завершується</a:t>
            </a:r>
            <a:r>
              <a:rPr lang="ru-RU" dirty="0"/>
              <a:t> </a:t>
            </a:r>
            <a:r>
              <a:rPr lang="ru-RU" dirty="0" err="1"/>
              <a:t>тоді</a:t>
            </a:r>
            <a:r>
              <a:rPr lang="ru-RU" dirty="0"/>
              <a:t>, коли </a:t>
            </a:r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ru-RU" dirty="0" err="1"/>
              <a:t>виконане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проблема </a:t>
            </a:r>
            <a:r>
              <a:rPr lang="ru-RU" dirty="0" err="1"/>
              <a:t>знята</a:t>
            </a:r>
            <a:r>
              <a:rPr lang="ru-RU" dirty="0"/>
              <a:t>. </a:t>
            </a:r>
            <a:endParaRPr lang="ru-RU" dirty="0" smtClean="0"/>
          </a:p>
          <a:p>
            <a:pPr algn="just"/>
            <a:r>
              <a:rPr lang="ru-RU" b="1" dirty="0" err="1" smtClean="0"/>
              <a:t>Конкретні</a:t>
            </a:r>
            <a:r>
              <a:rPr lang="ru-RU" b="1" dirty="0" smtClean="0"/>
              <a:t> </a:t>
            </a:r>
            <a:r>
              <a:rPr lang="ru-RU" b="1" dirty="0"/>
              <a:t>PR-заходи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входити</a:t>
            </a:r>
            <a:r>
              <a:rPr lang="ru-RU" dirty="0"/>
              <a:t> як до </a:t>
            </a:r>
            <a:r>
              <a:rPr lang="ru-RU" dirty="0" err="1"/>
              <a:t>структури</a:t>
            </a:r>
            <a:r>
              <a:rPr lang="ru-RU" dirty="0"/>
              <a:t> </a:t>
            </a:r>
            <a:r>
              <a:rPr lang="ru-RU" dirty="0" err="1"/>
              <a:t>поточної</a:t>
            </a:r>
            <a:r>
              <a:rPr lang="ru-RU" dirty="0"/>
              <a:t> PR-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, так і в структуру PR-</a:t>
            </a:r>
            <a:r>
              <a:rPr lang="ru-RU" dirty="0" err="1"/>
              <a:t>кампанії</a:t>
            </a:r>
            <a:r>
              <a:rPr lang="ru-RU" dirty="0"/>
              <a:t>.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556792"/>
            <a:ext cx="2592288" cy="2645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7818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4800" b="1" dirty="0" smtClean="0">
                <a:solidFill>
                  <a:srgbClr val="FF0000"/>
                </a:solidFill>
              </a:rPr>
              <a:t>Що таке «технологічність </a:t>
            </a:r>
            <a:r>
              <a:rPr lang="en-US" sz="4800" b="1" dirty="0" smtClean="0">
                <a:solidFill>
                  <a:srgbClr val="FF0000"/>
                </a:solidFill>
              </a:rPr>
              <a:t>PR</a:t>
            </a:r>
            <a:r>
              <a:rPr lang="uk-UA" sz="4800" b="1" dirty="0" smtClean="0">
                <a:solidFill>
                  <a:srgbClr val="FF0000"/>
                </a:solidFill>
              </a:rPr>
              <a:t>-кампанії»?</a:t>
            </a:r>
            <a:endParaRPr lang="ru-RU" sz="48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ru-RU" sz="6000" b="1" i="1" dirty="0" err="1"/>
              <a:t>Технологічність</a:t>
            </a:r>
            <a:r>
              <a:rPr lang="ru-RU" sz="6000" b="1" i="1" dirty="0"/>
              <a:t> (структура, номенклатура і </a:t>
            </a:r>
            <a:r>
              <a:rPr lang="ru-RU" sz="6000" b="1" i="1" dirty="0" err="1"/>
              <a:t>послідовність</a:t>
            </a:r>
            <a:r>
              <a:rPr lang="ru-RU" sz="6000" b="1" i="1" dirty="0"/>
              <a:t> процедур і </a:t>
            </a:r>
            <a:r>
              <a:rPr lang="ru-RU" sz="6000" b="1" i="1" dirty="0" err="1"/>
              <a:t>операцій</a:t>
            </a:r>
            <a:r>
              <a:rPr lang="ru-RU" sz="6000" b="1" i="1" dirty="0"/>
              <a:t>).</a:t>
            </a:r>
            <a:r>
              <a:rPr lang="ru-RU" sz="6000" dirty="0"/>
              <a:t> </a:t>
            </a:r>
            <a:r>
              <a:rPr lang="ru-RU" sz="6000" dirty="0" err="1"/>
              <a:t>Сукупність</a:t>
            </a:r>
            <a:r>
              <a:rPr lang="ru-RU" sz="6000" dirty="0"/>
              <a:t> </a:t>
            </a:r>
            <a:r>
              <a:rPr lang="ru-RU" sz="6000" dirty="0" err="1"/>
              <a:t>дій</a:t>
            </a:r>
            <a:r>
              <a:rPr lang="ru-RU" sz="6000" dirty="0"/>
              <a:t> </a:t>
            </a:r>
            <a:r>
              <a:rPr lang="ru-RU" sz="6000" dirty="0" err="1"/>
              <a:t>технологічних</a:t>
            </a:r>
            <a:r>
              <a:rPr lang="ru-RU" sz="6000" dirty="0"/>
              <a:t> </a:t>
            </a:r>
            <a:r>
              <a:rPr lang="ru-RU" sz="6000" dirty="0" err="1"/>
              <a:t>суб'єктів</a:t>
            </a:r>
            <a:r>
              <a:rPr lang="ru-RU" sz="6000" dirty="0"/>
              <a:t> у </a:t>
            </a:r>
            <a:r>
              <a:rPr lang="ru-RU" sz="6000" dirty="0" err="1"/>
              <a:t>вирішенні</a:t>
            </a:r>
            <a:r>
              <a:rPr lang="ru-RU" sz="6000" dirty="0"/>
              <a:t> </a:t>
            </a:r>
            <a:r>
              <a:rPr lang="ru-RU" sz="6000" dirty="0" err="1"/>
              <a:t>проблеми</a:t>
            </a:r>
            <a:r>
              <a:rPr lang="ru-RU" sz="6000" dirty="0"/>
              <a:t> </a:t>
            </a:r>
            <a:r>
              <a:rPr lang="ru-RU" sz="6000" dirty="0" err="1"/>
              <a:t>організації</a:t>
            </a:r>
            <a:r>
              <a:rPr lang="ru-RU" sz="6000" dirty="0"/>
              <a:t> в межах PR-</a:t>
            </a:r>
            <a:r>
              <a:rPr lang="ru-RU" sz="6000" dirty="0" err="1"/>
              <a:t>кампанії</a:t>
            </a:r>
            <a:r>
              <a:rPr lang="ru-RU" sz="6000" dirty="0"/>
              <a:t> повинна бути представлена у </a:t>
            </a:r>
            <a:r>
              <a:rPr lang="ru-RU" sz="6000" dirty="0" err="1"/>
              <a:t>вигляді</a:t>
            </a:r>
            <a:r>
              <a:rPr lang="ru-RU" sz="6000" dirty="0"/>
              <a:t> </a:t>
            </a:r>
            <a:r>
              <a:rPr lang="ru-RU" sz="6000" dirty="0" err="1"/>
              <a:t>структурованої</a:t>
            </a:r>
            <a:r>
              <a:rPr lang="ru-RU" sz="6000" dirty="0"/>
              <a:t> </a:t>
            </a:r>
            <a:r>
              <a:rPr lang="ru-RU" sz="6000" dirty="0" err="1"/>
              <a:t>технологічної</a:t>
            </a:r>
            <a:r>
              <a:rPr lang="ru-RU" sz="6000" dirty="0"/>
              <a:t> </a:t>
            </a:r>
            <a:r>
              <a:rPr lang="ru-RU" sz="6000" dirty="0" err="1"/>
              <a:t>послідовності</a:t>
            </a:r>
            <a:r>
              <a:rPr lang="ru-RU" sz="6000" dirty="0"/>
              <a:t> процедур і </a:t>
            </a:r>
            <a:r>
              <a:rPr lang="ru-RU" sz="6000" dirty="0" err="1"/>
              <a:t>операцій</a:t>
            </a:r>
            <a:r>
              <a:rPr lang="ru-RU" sz="6000" dirty="0"/>
              <a:t>. </a:t>
            </a:r>
            <a:r>
              <a:rPr lang="ru-RU" sz="6000" dirty="0" err="1"/>
              <a:t>Такий</a:t>
            </a:r>
            <a:r>
              <a:rPr lang="ru-RU" sz="6000" dirty="0"/>
              <a:t> </a:t>
            </a:r>
            <a:r>
              <a:rPr lang="ru-RU" sz="6000" dirty="0" err="1"/>
              <a:t>технологічний</a:t>
            </a:r>
            <a:r>
              <a:rPr lang="ru-RU" sz="6000" dirty="0"/>
              <a:t> </a:t>
            </a:r>
            <a:r>
              <a:rPr lang="ru-RU" sz="6000" dirty="0" err="1"/>
              <a:t>ланцюжок</a:t>
            </a:r>
            <a:r>
              <a:rPr lang="ru-RU" sz="6000" dirty="0"/>
              <a:t> </a:t>
            </a:r>
            <a:r>
              <a:rPr lang="ru-RU" sz="6000" dirty="0" err="1"/>
              <a:t>називається</a:t>
            </a:r>
            <a:r>
              <a:rPr lang="ru-RU" sz="6000" dirty="0"/>
              <a:t> </a:t>
            </a:r>
            <a:r>
              <a:rPr lang="ru-RU" sz="6000" dirty="0" err="1"/>
              <a:t>технологічним</a:t>
            </a:r>
            <a:r>
              <a:rPr lang="ru-RU" sz="6000" dirty="0"/>
              <a:t> </a:t>
            </a:r>
            <a:r>
              <a:rPr lang="ru-RU" sz="6000" dirty="0" err="1"/>
              <a:t>процесом</a:t>
            </a:r>
            <a:r>
              <a:rPr lang="ru-RU" sz="6000" dirty="0"/>
              <a:t> (</a:t>
            </a:r>
            <a:r>
              <a:rPr lang="ru-RU" sz="6000" dirty="0" err="1"/>
              <a:t>або</a:t>
            </a:r>
            <a:r>
              <a:rPr lang="ru-RU" sz="6000" dirty="0"/>
              <a:t> </a:t>
            </a:r>
            <a:r>
              <a:rPr lang="ru-RU" sz="6000" dirty="0" err="1"/>
              <a:t>технологічним</a:t>
            </a:r>
            <a:r>
              <a:rPr lang="ru-RU" sz="6000" dirty="0"/>
              <a:t> </a:t>
            </a:r>
            <a:r>
              <a:rPr lang="ru-RU" sz="6000" dirty="0" err="1"/>
              <a:t>поруч</a:t>
            </a:r>
            <a:r>
              <a:rPr lang="ru-RU" sz="6000" dirty="0"/>
              <a:t>) PR-</a:t>
            </a:r>
            <a:r>
              <a:rPr lang="ru-RU" sz="6000" dirty="0" err="1"/>
              <a:t>кампанії</a:t>
            </a:r>
            <a:r>
              <a:rPr lang="ru-RU" sz="6000" dirty="0"/>
              <a:t>.</a:t>
            </a:r>
          </a:p>
          <a:p>
            <a:pPr marL="0" indent="0" algn="ctr">
              <a:buNone/>
            </a:pPr>
            <a:endParaRPr lang="uk-UA" sz="6000" b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56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>
                <a:solidFill>
                  <a:srgbClr val="00B050"/>
                </a:solidFill>
              </a:rPr>
              <a:t>Оптимізація і зворотний зв'язок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uk-UA" dirty="0" smtClean="0"/>
              <a:t>1) </a:t>
            </a:r>
            <a:r>
              <a:rPr lang="en-US" dirty="0" smtClean="0"/>
              <a:t>PR-</a:t>
            </a:r>
            <a:r>
              <a:rPr lang="uk-UA" dirty="0" smtClean="0"/>
              <a:t>кампанії, що </a:t>
            </a:r>
            <a:r>
              <a:rPr lang="uk-UA" dirty="0"/>
              <a:t>націлені на отримання заданого результату при найбільш ефективному (мінімальному) використанні ресурсів (як правило, матеріальних, фінансових і кадрових</a:t>
            </a:r>
            <a:r>
              <a:rPr lang="uk-UA" dirty="0" smtClean="0"/>
              <a:t>), називають </a:t>
            </a:r>
            <a:r>
              <a:rPr lang="uk-UA" b="1" dirty="0" err="1" smtClean="0">
                <a:solidFill>
                  <a:srgbClr val="FF0000"/>
                </a:solidFill>
              </a:rPr>
              <a:t>ресурсно</a:t>
            </a:r>
            <a:r>
              <a:rPr lang="uk-UA" b="1" dirty="0" smtClean="0">
                <a:solidFill>
                  <a:srgbClr val="FF0000"/>
                </a:solidFill>
              </a:rPr>
              <a:t> </a:t>
            </a:r>
            <a:r>
              <a:rPr lang="uk-UA" b="1" dirty="0">
                <a:solidFill>
                  <a:srgbClr val="FF0000"/>
                </a:solidFill>
              </a:rPr>
              <a:t>оптимізованими </a:t>
            </a:r>
            <a:r>
              <a:rPr lang="uk-UA" dirty="0"/>
              <a:t>PR-кампаніями.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uk-UA" dirty="0" smtClean="0"/>
              <a:t>2) </a:t>
            </a:r>
            <a:r>
              <a:rPr lang="en-US" dirty="0" smtClean="0"/>
              <a:t>PR-</a:t>
            </a:r>
            <a:r>
              <a:rPr lang="uk-UA" dirty="0"/>
              <a:t>кампанії, що </a:t>
            </a:r>
            <a:r>
              <a:rPr lang="uk-UA" dirty="0" smtClean="0"/>
              <a:t>виходять </a:t>
            </a:r>
            <a:r>
              <a:rPr lang="uk-UA" dirty="0"/>
              <a:t>з необхідності отримання максимального ефекту при заданих </a:t>
            </a:r>
            <a:r>
              <a:rPr lang="uk-UA" dirty="0" smtClean="0"/>
              <a:t>ресурсах, </a:t>
            </a:r>
            <a:r>
              <a:rPr lang="uk-UA" dirty="0"/>
              <a:t>називають </a:t>
            </a:r>
            <a:r>
              <a:rPr lang="uk-UA" b="1" dirty="0" smtClean="0">
                <a:solidFill>
                  <a:srgbClr val="FF0000"/>
                </a:solidFill>
              </a:rPr>
              <a:t>оптимізованими </a:t>
            </a:r>
            <a:r>
              <a:rPr lang="uk-UA" b="1" dirty="0">
                <a:solidFill>
                  <a:srgbClr val="FF0000"/>
                </a:solidFill>
              </a:rPr>
              <a:t>за ефектом</a:t>
            </a:r>
            <a:r>
              <a:rPr lang="uk-UA" dirty="0" smtClean="0">
                <a:solidFill>
                  <a:srgbClr val="FF0000"/>
                </a:solidFill>
              </a:rPr>
              <a:t>.</a:t>
            </a:r>
            <a:endParaRPr lang="ru-RU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uk-UA" dirty="0" smtClean="0">
                <a:solidFill>
                  <a:srgbClr val="7030A0"/>
                </a:solidFill>
              </a:rPr>
              <a:t>3)</a:t>
            </a:r>
            <a:r>
              <a:rPr lang="uk-UA" dirty="0"/>
              <a:t> </a:t>
            </a:r>
            <a:r>
              <a:rPr lang="en-US" dirty="0" smtClean="0"/>
              <a:t>PR-</a:t>
            </a:r>
            <a:r>
              <a:rPr lang="uk-UA" dirty="0"/>
              <a:t>кампанії, що</a:t>
            </a:r>
            <a:r>
              <a:rPr lang="uk-UA" dirty="0" smtClean="0"/>
              <a:t> націлені </a:t>
            </a:r>
            <a:r>
              <a:rPr lang="uk-UA" dirty="0"/>
              <a:t>на отримання необхідного ефекту при заданих ресурсах в найкоротші </a:t>
            </a:r>
            <a:r>
              <a:rPr lang="uk-UA" dirty="0" smtClean="0"/>
              <a:t>терміни, є </a:t>
            </a:r>
            <a:r>
              <a:rPr lang="uk-UA" dirty="0" err="1" smtClean="0">
                <a:solidFill>
                  <a:srgbClr val="FF0000"/>
                </a:solidFill>
              </a:rPr>
              <a:t>т</a:t>
            </a:r>
            <a:r>
              <a:rPr lang="uk-UA" b="1" dirty="0" err="1" smtClean="0">
                <a:solidFill>
                  <a:srgbClr val="FF0000"/>
                </a:solidFill>
              </a:rPr>
              <a:t>емпорально</a:t>
            </a:r>
            <a:r>
              <a:rPr lang="uk-UA" b="1" dirty="0" smtClean="0">
                <a:solidFill>
                  <a:srgbClr val="FF0000"/>
                </a:solidFill>
              </a:rPr>
              <a:t> оптимізованими </a:t>
            </a:r>
            <a:r>
              <a:rPr lang="uk-UA" dirty="0" smtClean="0"/>
              <a:t>PR-кампаніями. </a:t>
            </a:r>
            <a:endParaRPr lang="ru-RU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680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>
                <a:solidFill>
                  <a:srgbClr val="00B050"/>
                </a:solidFill>
              </a:rPr>
              <a:t>Оптимізація і зворотний зв'язок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rgbClr val="66FFFF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>
                <a:solidFill>
                  <a:srgbClr val="00B050"/>
                </a:solidFill>
              </a:rPr>
              <a:t>Кожна PR-кампанія розробляється і реалізується з урахуванням критерію оптимальності</a:t>
            </a:r>
            <a:r>
              <a:rPr lang="uk-UA" dirty="0" smtClean="0">
                <a:solidFill>
                  <a:srgbClr val="00B050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uk-UA" dirty="0">
                <a:solidFill>
                  <a:srgbClr val="00B050"/>
                </a:solidFill>
              </a:rPr>
              <a:t>Будь-яка реальна кампанія являє собою один з перерахованих видів або їх комбінацію. </a:t>
            </a:r>
            <a:r>
              <a:rPr lang="uk-UA" b="1" dirty="0">
                <a:solidFill>
                  <a:srgbClr val="00B050"/>
                </a:solidFill>
              </a:rPr>
              <a:t>Критерій оптимізації очевидно має на увазі зворотний зв'язок і оцінку ефективності PR-кампанії</a:t>
            </a:r>
            <a:endParaRPr lang="ru-RU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64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>
                <a:solidFill>
                  <a:srgbClr val="00B050"/>
                </a:solidFill>
              </a:rPr>
              <a:t>Класифікації </a:t>
            </a:r>
            <a:r>
              <a:rPr lang="uk-UA" b="1" dirty="0" smtClean="0">
                <a:solidFill>
                  <a:srgbClr val="00B050"/>
                </a:solidFill>
              </a:rPr>
              <a:t>PR-кампаній </a:t>
            </a:r>
            <a:r>
              <a:rPr lang="uk-UA" b="1" dirty="0">
                <a:solidFill>
                  <a:srgbClr val="00B050"/>
                </a:solidFill>
              </a:rPr>
              <a:t>за сферою реалізації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sz="4000" dirty="0"/>
              <a:t>За </a:t>
            </a:r>
            <a:r>
              <a:rPr lang="ru-RU" sz="4000" dirty="0" err="1"/>
              <a:t>критерієм</a:t>
            </a:r>
            <a:r>
              <a:rPr lang="ru-RU" sz="4000" dirty="0"/>
              <a:t> “сфера </a:t>
            </a:r>
            <a:r>
              <a:rPr lang="ru-RU" sz="4000" dirty="0" err="1"/>
              <a:t>реалізації</a:t>
            </a:r>
            <a:r>
              <a:rPr lang="ru-RU" sz="4000" dirty="0"/>
              <a:t>” </a:t>
            </a:r>
            <a:r>
              <a:rPr lang="ru-RU" sz="4000" dirty="0" err="1"/>
              <a:t>виділяються</a:t>
            </a:r>
            <a:r>
              <a:rPr lang="ru-RU" sz="4000" dirty="0"/>
              <a:t> PR-</a:t>
            </a:r>
            <a:r>
              <a:rPr lang="ru-RU" sz="4000" dirty="0" err="1"/>
              <a:t>діяльність</a:t>
            </a:r>
            <a:r>
              <a:rPr lang="ru-RU" sz="4000" dirty="0"/>
              <a:t>, </a:t>
            </a:r>
            <a:r>
              <a:rPr lang="ru-RU" sz="4000" dirty="0" err="1"/>
              <a:t>що</a:t>
            </a:r>
            <a:r>
              <a:rPr lang="ru-RU" sz="4000" dirty="0"/>
              <a:t> </a:t>
            </a:r>
            <a:r>
              <a:rPr lang="ru-RU" sz="4000" dirty="0" err="1"/>
              <a:t>реалізується</a:t>
            </a:r>
            <a:r>
              <a:rPr lang="ru-RU" sz="4000" dirty="0"/>
              <a:t> в </a:t>
            </a:r>
            <a:r>
              <a:rPr lang="ru-RU" sz="4000" dirty="0" err="1"/>
              <a:t>політичній</a:t>
            </a:r>
            <a:r>
              <a:rPr lang="ru-RU" sz="4000" dirty="0"/>
              <a:t>, </a:t>
            </a:r>
            <a:r>
              <a:rPr lang="ru-RU" sz="4000" dirty="0" err="1"/>
              <a:t>економічній</a:t>
            </a:r>
            <a:r>
              <a:rPr lang="ru-RU" sz="4000" dirty="0"/>
              <a:t>, </a:t>
            </a:r>
            <a:r>
              <a:rPr lang="ru-RU" sz="4000" dirty="0" err="1"/>
              <a:t>соціальній</a:t>
            </a:r>
            <a:r>
              <a:rPr lang="ru-RU" sz="4000" dirty="0"/>
              <a:t>, </a:t>
            </a:r>
            <a:r>
              <a:rPr lang="ru-RU" sz="4000" dirty="0" err="1"/>
              <a:t>культурній</a:t>
            </a:r>
            <a:r>
              <a:rPr lang="ru-RU" sz="4000" dirty="0"/>
              <a:t> та </a:t>
            </a:r>
            <a:r>
              <a:rPr lang="ru-RU" sz="4000" dirty="0" err="1"/>
              <a:t>рекреаційно-розважальній</a:t>
            </a:r>
            <a:r>
              <a:rPr lang="ru-RU" sz="4000" dirty="0"/>
              <a:t> </a:t>
            </a:r>
            <a:r>
              <a:rPr lang="ru-RU" sz="4000" dirty="0" err="1"/>
              <a:t>галузях</a:t>
            </a:r>
            <a:r>
              <a:rPr lang="ru-RU" sz="4000" dirty="0"/>
              <a:t>. У </a:t>
            </a:r>
            <a:r>
              <a:rPr lang="ru-RU" sz="4000" dirty="0" err="1"/>
              <a:t>ряді</a:t>
            </a:r>
            <a:r>
              <a:rPr lang="ru-RU" sz="4000" dirty="0"/>
              <a:t> </a:t>
            </a:r>
            <a:r>
              <a:rPr lang="ru-RU" sz="4000" dirty="0" err="1"/>
              <a:t>випадків</a:t>
            </a:r>
            <a:r>
              <a:rPr lang="ru-RU" sz="4000" dirty="0"/>
              <a:t> PR-</a:t>
            </a:r>
            <a:r>
              <a:rPr lang="ru-RU" sz="4000" dirty="0" err="1"/>
              <a:t>кампанії</a:t>
            </a:r>
            <a:r>
              <a:rPr lang="ru-RU" sz="4000" dirty="0"/>
              <a:t> в </a:t>
            </a:r>
            <a:r>
              <a:rPr lang="ru-RU" sz="4000" dirty="0" err="1"/>
              <a:t>цих</a:t>
            </a:r>
            <a:r>
              <a:rPr lang="ru-RU" sz="4000" dirty="0"/>
              <a:t> </a:t>
            </a:r>
            <a:r>
              <a:rPr lang="ru-RU" sz="4000" dirty="0" err="1"/>
              <a:t>галузях</a:t>
            </a:r>
            <a:r>
              <a:rPr lang="ru-RU" sz="4000" dirty="0"/>
              <a:t>  </a:t>
            </a:r>
            <a:r>
              <a:rPr lang="ru-RU" sz="4000" dirty="0" err="1"/>
              <a:t>називають</a:t>
            </a:r>
            <a:r>
              <a:rPr lang="ru-RU" sz="4000" dirty="0"/>
              <a:t> </a:t>
            </a:r>
            <a:r>
              <a:rPr lang="ru-RU" sz="4000" dirty="0" err="1"/>
              <a:t>відповідно</a:t>
            </a:r>
            <a:r>
              <a:rPr lang="ru-RU" sz="4000" dirty="0"/>
              <a:t> </a:t>
            </a:r>
            <a:r>
              <a:rPr lang="ru-RU" sz="4000" dirty="0" err="1"/>
              <a:t>політичними</a:t>
            </a:r>
            <a:r>
              <a:rPr lang="ru-RU" sz="4000" dirty="0"/>
              <a:t>, </a:t>
            </a:r>
            <a:r>
              <a:rPr lang="ru-RU" sz="4000" dirty="0" err="1"/>
              <a:t>економічними</a:t>
            </a:r>
            <a:r>
              <a:rPr lang="ru-RU" sz="4000" dirty="0"/>
              <a:t> і т.п. PR-</a:t>
            </a:r>
            <a:r>
              <a:rPr lang="ru-RU" sz="4000" dirty="0" err="1"/>
              <a:t>кампаніями</a:t>
            </a:r>
            <a:r>
              <a:rPr lang="ru-RU" sz="4000" dirty="0" smtClean="0"/>
              <a:t>.</a:t>
            </a:r>
          </a:p>
          <a:p>
            <a:r>
              <a:rPr lang="uk-UA" sz="4000" dirty="0"/>
              <a:t>Проте більш точним буде використовувати повні вираження – наприклад, «PR-кампанія в соціальній сфері». </a:t>
            </a:r>
            <a:endParaRPr lang="ru-RU" sz="4000" dirty="0"/>
          </a:p>
          <a:p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35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>
                <a:solidFill>
                  <a:srgbClr val="00B050"/>
                </a:solidFill>
              </a:rPr>
              <a:t>Класифікації PR-кампаній за сферою реалізації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/>
            <a:r>
              <a:rPr lang="ru-RU" dirty="0"/>
              <a:t>До числа PR-</a:t>
            </a:r>
            <a:r>
              <a:rPr lang="ru-RU" dirty="0" err="1"/>
              <a:t>кампаній</a:t>
            </a:r>
            <a:r>
              <a:rPr lang="ru-RU" dirty="0"/>
              <a:t> </a:t>
            </a:r>
            <a:r>
              <a:rPr lang="ru-RU" b="1" dirty="0">
                <a:solidFill>
                  <a:srgbClr val="FF0000"/>
                </a:solidFill>
              </a:rPr>
              <a:t>у </a:t>
            </a:r>
            <a:r>
              <a:rPr lang="ru-RU" b="1" dirty="0" err="1">
                <a:solidFill>
                  <a:srgbClr val="FF0000"/>
                </a:solidFill>
              </a:rPr>
              <a:t>політичній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галузі</a:t>
            </a:r>
            <a:r>
              <a:rPr lang="ru-RU" dirty="0"/>
              <a:t> належать,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кампанії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 і </a:t>
            </a:r>
            <a:r>
              <a:rPr lang="ru-RU" dirty="0" err="1"/>
              <a:t>просування</a:t>
            </a:r>
            <a:r>
              <a:rPr lang="ru-RU" dirty="0"/>
              <a:t> </a:t>
            </a:r>
            <a:r>
              <a:rPr lang="ru-RU" dirty="0" err="1"/>
              <a:t>іміджу</a:t>
            </a:r>
            <a:r>
              <a:rPr lang="ru-RU" dirty="0"/>
              <a:t> </a:t>
            </a:r>
            <a:r>
              <a:rPr lang="ru-RU" dirty="0" err="1"/>
              <a:t>політичного</a:t>
            </a:r>
            <a:r>
              <a:rPr lang="ru-RU" dirty="0"/>
              <a:t> </a:t>
            </a:r>
            <a:r>
              <a:rPr lang="ru-RU" dirty="0" err="1"/>
              <a:t>лідера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партії</a:t>
            </a:r>
            <a:r>
              <a:rPr lang="ru-RU" dirty="0"/>
              <a:t> у </a:t>
            </a:r>
            <a:r>
              <a:rPr lang="ru-RU" dirty="0" err="1"/>
              <a:t>ході</a:t>
            </a:r>
            <a:r>
              <a:rPr lang="ru-RU" dirty="0"/>
              <a:t> </a:t>
            </a:r>
            <a:r>
              <a:rPr lang="ru-RU" dirty="0" err="1"/>
              <a:t>виборів</a:t>
            </a:r>
            <a:r>
              <a:rPr lang="ru-RU" dirty="0"/>
              <a:t>, з </a:t>
            </a:r>
            <a:r>
              <a:rPr lang="ru-RU" dirty="0" err="1"/>
              <a:t>підтримки</a:t>
            </a:r>
            <a:r>
              <a:rPr lang="ru-RU" dirty="0"/>
              <a:t> </a:t>
            </a:r>
            <a:r>
              <a:rPr lang="ru-RU" dirty="0" err="1"/>
              <a:t>іміджу</a:t>
            </a:r>
            <a:r>
              <a:rPr lang="ru-RU" dirty="0"/>
              <a:t> </a:t>
            </a:r>
            <a:r>
              <a:rPr lang="ru-RU" dirty="0" err="1"/>
              <a:t>обраного</a:t>
            </a:r>
            <a:r>
              <a:rPr lang="ru-RU" dirty="0"/>
              <a:t> </a:t>
            </a:r>
            <a:r>
              <a:rPr lang="ru-RU" dirty="0" err="1"/>
              <a:t>політика</a:t>
            </a:r>
            <a:r>
              <a:rPr lang="ru-RU" dirty="0"/>
              <a:t>, з PR-</a:t>
            </a:r>
            <a:r>
              <a:rPr lang="ru-RU" dirty="0" err="1"/>
              <a:t>підтримки</a:t>
            </a:r>
            <a:r>
              <a:rPr lang="ru-RU" dirty="0"/>
              <a:t> та </a:t>
            </a:r>
            <a:r>
              <a:rPr lang="ru-RU" dirty="0" err="1"/>
              <a:t>просування</a:t>
            </a:r>
            <a:r>
              <a:rPr lang="ru-RU" dirty="0"/>
              <a:t> конкретного </a:t>
            </a:r>
            <a:r>
              <a:rPr lang="ru-RU" dirty="0" err="1"/>
              <a:t>політичного</a:t>
            </a:r>
            <a:r>
              <a:rPr lang="ru-RU" dirty="0"/>
              <a:t> проекту </a:t>
            </a:r>
            <a:r>
              <a:rPr lang="ru-RU" dirty="0" smtClean="0"/>
              <a:t>державного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регіонального</a:t>
            </a:r>
            <a:r>
              <a:rPr lang="ru-RU" dirty="0"/>
              <a:t> масштабу (</a:t>
            </a:r>
            <a:r>
              <a:rPr lang="ru-RU" dirty="0" err="1"/>
              <a:t>програми</a:t>
            </a:r>
            <a:r>
              <a:rPr lang="ru-RU" dirty="0"/>
              <a:t> </a:t>
            </a:r>
            <a:r>
              <a:rPr lang="ru-RU" dirty="0" err="1"/>
              <a:t>військової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судової</a:t>
            </a:r>
            <a:r>
              <a:rPr lang="ru-RU" dirty="0"/>
              <a:t> </a:t>
            </a:r>
            <a:r>
              <a:rPr lang="ru-RU" dirty="0" err="1"/>
              <a:t>реформи</a:t>
            </a:r>
            <a:r>
              <a:rPr lang="ru-RU" dirty="0"/>
              <a:t>, </a:t>
            </a:r>
            <a:r>
              <a:rPr lang="ru-RU" dirty="0" err="1"/>
              <a:t>перебудови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),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просування</a:t>
            </a:r>
            <a:r>
              <a:rPr lang="ru-RU" dirty="0"/>
              <a:t> </a:t>
            </a:r>
            <a:r>
              <a:rPr lang="ru-RU" dirty="0" err="1"/>
              <a:t>іміджу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на </a:t>
            </a:r>
            <a:r>
              <a:rPr lang="ru-RU" dirty="0" err="1"/>
              <a:t>міжнародній</a:t>
            </a:r>
            <a:r>
              <a:rPr lang="ru-RU" dirty="0"/>
              <a:t> </a:t>
            </a:r>
            <a:r>
              <a:rPr lang="ru-RU" dirty="0" err="1"/>
              <a:t>арені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.)</a:t>
            </a:r>
          </a:p>
          <a:p>
            <a:pPr algn="just"/>
            <a:endParaRPr lang="uk-UA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44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>
                <a:solidFill>
                  <a:srgbClr val="00B050"/>
                </a:solidFill>
              </a:rPr>
              <a:t>Класифікації PR-кампаній за сферою реалізації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uk-UA" sz="3600" dirty="0"/>
              <a:t>PR-кампанії у </a:t>
            </a:r>
            <a:r>
              <a:rPr lang="uk-UA" sz="3600" b="1" dirty="0">
                <a:solidFill>
                  <a:srgbClr val="FF0000"/>
                </a:solidFill>
              </a:rPr>
              <a:t>галузі економіки та бізнесу </a:t>
            </a:r>
            <a:r>
              <a:rPr lang="uk-UA" sz="3600" dirty="0"/>
              <a:t>можуть бути спрямовані на завоювання нових ринків і сегментів споживачів, на створення нових, підтримку старих брендів, </a:t>
            </a:r>
            <a:r>
              <a:rPr lang="uk-UA" sz="3600" dirty="0" err="1"/>
              <a:t>ребрендінг</a:t>
            </a:r>
            <a:r>
              <a:rPr lang="uk-UA" sz="3600" dirty="0"/>
              <a:t>, на PR-забезпечення великих </a:t>
            </a:r>
            <a:r>
              <a:rPr lang="uk-UA" sz="3600" dirty="0" smtClean="0"/>
              <a:t>бізнес-</a:t>
            </a:r>
            <a:r>
              <a:rPr lang="uk-UA" sz="3600" dirty="0"/>
              <a:t>проектів (наприклад, реструктуризація природних монополій, емісія цінних паперів, злиття чи роз'єднання великих операторів ринку і т.п.), забезпечення репутаційного менеджменту суб'єктів ринку та ін.</a:t>
            </a:r>
            <a:endParaRPr lang="ru-RU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60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таке</a:t>
            </a:r>
            <a:r>
              <a:rPr lang="ru-RU" dirty="0"/>
              <a:t> </a:t>
            </a:r>
            <a:r>
              <a:rPr lang="ru-RU" dirty="0" err="1"/>
              <a:t>піар-кампанія</a:t>
            </a:r>
            <a:r>
              <a:rPr lang="ru-RU" dirty="0"/>
              <a:t>, коли і </a:t>
            </a:r>
            <a:r>
              <a:rPr lang="ru-RU" dirty="0" err="1"/>
              <a:t>навіщо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впроваджувати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endParaRPr lang="ru-RU" sz="3600" b="1" i="1" dirty="0" smtClean="0"/>
          </a:p>
          <a:p>
            <a:pPr marL="0" indent="0" algn="ctr">
              <a:buNone/>
            </a:pPr>
            <a:r>
              <a:rPr lang="ru-RU" sz="3600" b="1" i="1" dirty="0" err="1" smtClean="0"/>
              <a:t>Це</a:t>
            </a:r>
            <a:r>
              <a:rPr lang="ru-RU" sz="3600" b="1" i="1" dirty="0" smtClean="0"/>
              <a:t> </a:t>
            </a:r>
            <a:r>
              <a:rPr lang="ru-RU" sz="3600" b="1" i="1" dirty="0"/>
              <a:t>ряд </a:t>
            </a:r>
            <a:r>
              <a:rPr lang="ru-RU" sz="3600" b="1" i="1" dirty="0" err="1"/>
              <a:t>методів</a:t>
            </a:r>
            <a:r>
              <a:rPr lang="ru-RU" sz="3600" b="1" i="1" dirty="0"/>
              <a:t>, </a:t>
            </a:r>
            <a:r>
              <a:rPr lang="ru-RU" sz="3600" b="1" i="1" dirty="0" err="1"/>
              <a:t>які</a:t>
            </a:r>
            <a:r>
              <a:rPr lang="ru-RU" sz="3600" b="1" i="1" dirty="0"/>
              <a:t> </a:t>
            </a:r>
            <a:r>
              <a:rPr lang="ru-RU" sz="3600" b="1" i="1" dirty="0" err="1"/>
              <a:t>ви</a:t>
            </a:r>
            <a:r>
              <a:rPr lang="ru-RU" sz="3600" b="1" i="1" dirty="0"/>
              <a:t> </a:t>
            </a:r>
            <a:r>
              <a:rPr lang="ru-RU" sz="3600" b="1" i="1" dirty="0" err="1"/>
              <a:t>впроваджуєте</a:t>
            </a:r>
            <a:r>
              <a:rPr lang="ru-RU" sz="3600" b="1" i="1" dirty="0"/>
              <a:t> по </a:t>
            </a:r>
            <a:r>
              <a:rPr lang="ru-RU" sz="3600" b="1" i="1" dirty="0" err="1"/>
              <a:t>вибудованій</a:t>
            </a:r>
            <a:r>
              <a:rPr lang="ru-RU" sz="3600" b="1" i="1" dirty="0"/>
              <a:t> вами </a:t>
            </a:r>
            <a:r>
              <a:rPr lang="ru-RU" sz="3600" b="1" i="1" dirty="0" err="1"/>
              <a:t>стратегії</a:t>
            </a:r>
            <a:r>
              <a:rPr lang="ru-RU" sz="3600" b="1" i="1" dirty="0"/>
              <a:t>, за </a:t>
            </a:r>
            <a:r>
              <a:rPr lang="ru-RU" sz="3600" b="1" i="1" dirty="0" err="1"/>
              <a:t>допомогою</a:t>
            </a:r>
            <a:r>
              <a:rPr lang="ru-RU" sz="3600" b="1" i="1" dirty="0"/>
              <a:t> </a:t>
            </a:r>
            <a:r>
              <a:rPr lang="ru-RU" sz="3600" b="1" i="1" dirty="0" err="1"/>
              <a:t>певних</a:t>
            </a:r>
            <a:r>
              <a:rPr lang="ru-RU" sz="3600" b="1" i="1" dirty="0"/>
              <a:t> </a:t>
            </a:r>
            <a:r>
              <a:rPr lang="ru-RU" sz="3600" b="1" i="1" dirty="0" err="1"/>
              <a:t>інструментів</a:t>
            </a:r>
            <a:r>
              <a:rPr lang="ru-RU" sz="3600" b="1" i="1" dirty="0"/>
              <a:t>, </a:t>
            </a:r>
            <a:r>
              <a:rPr lang="ru-RU" sz="3600" b="1" i="1" dirty="0" err="1"/>
              <a:t>щоб</a:t>
            </a:r>
            <a:r>
              <a:rPr lang="ru-RU" sz="3600" b="1" i="1" dirty="0"/>
              <a:t> </a:t>
            </a:r>
            <a:r>
              <a:rPr lang="ru-RU" sz="3600" b="1" i="1" dirty="0" err="1"/>
              <a:t>досягти</a:t>
            </a:r>
            <a:r>
              <a:rPr lang="ru-RU" sz="3600" b="1" i="1" dirty="0"/>
              <a:t> </a:t>
            </a:r>
            <a:r>
              <a:rPr lang="ru-RU" sz="3600" b="1" i="1" dirty="0" err="1"/>
              <a:t>конкретної</a:t>
            </a:r>
            <a:r>
              <a:rPr lang="ru-RU" sz="3600" b="1" i="1" dirty="0"/>
              <a:t> PR-</a:t>
            </a:r>
            <a:r>
              <a:rPr lang="ru-RU" sz="3600" b="1" i="1" dirty="0" err="1"/>
              <a:t>цілі</a:t>
            </a:r>
            <a:r>
              <a:rPr lang="ru-RU" sz="3600" b="1" i="1" dirty="0"/>
              <a:t>.</a:t>
            </a:r>
            <a:endParaRPr lang="uk-UA" sz="3600" b="1" i="1" dirty="0"/>
          </a:p>
          <a:p>
            <a:endParaRPr lang="uk-UA" b="1" i="1" dirty="0" smtClean="0"/>
          </a:p>
        </p:txBody>
      </p:sp>
    </p:spTree>
    <p:extLst>
      <p:ext uri="{BB962C8B-B14F-4D97-AF65-F5344CB8AC3E}">
        <p14:creationId xmlns:p14="http://schemas.microsoft.com/office/powerpoint/2010/main" val="34739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>
                <a:solidFill>
                  <a:srgbClr val="00B050"/>
                </a:solidFill>
              </a:rPr>
              <a:t>Класифікації PR-кампаній за сферою </a:t>
            </a:r>
            <a:r>
              <a:rPr lang="uk-UA" b="1" dirty="0" smtClean="0">
                <a:solidFill>
                  <a:srgbClr val="00B050"/>
                </a:solidFill>
              </a:rPr>
              <a:t>реалізації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endParaRPr lang="uk-UA" sz="46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uk-UA" sz="5100" dirty="0"/>
              <a:t>PR-кампанії </a:t>
            </a:r>
            <a:r>
              <a:rPr lang="uk-UA" sz="5100" b="1" dirty="0">
                <a:solidFill>
                  <a:srgbClr val="FF0000"/>
                </a:solidFill>
              </a:rPr>
              <a:t>в соціальній сфері </a:t>
            </a:r>
            <a:r>
              <a:rPr lang="uk-UA" sz="5100" dirty="0"/>
              <a:t>пов'язані, як правило, з проведенням соціальної політики та вирішенням соціальних проблем державного, регіонального або локального масштабу, здійснюваним як державними, так і недержавними організаціями. Такі кампанії можуть бути спрямовані на PR-підтримку значущих соціальних проектів (наприклад, проектів розвитку здорового способу життя, відмови від наркотиків, скорочення сімейного насильства та ін.), соціальних програм, на </a:t>
            </a:r>
            <a:r>
              <a:rPr lang="uk-UA" sz="5100" dirty="0" err="1"/>
              <a:t>фандрайзінг</a:t>
            </a:r>
            <a:r>
              <a:rPr lang="uk-UA" sz="5100" dirty="0"/>
              <a:t> і пошук спонсорів для об'єктів соціальної сфери, на підтримку соціально значущих ініціатив.</a:t>
            </a:r>
            <a:endParaRPr lang="uk-UA" sz="5100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34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>
                <a:solidFill>
                  <a:srgbClr val="00B050"/>
                </a:solidFill>
              </a:rPr>
              <a:t>Класифікації PR-кампаній за сферою реалізації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endParaRPr lang="uk-UA" b="1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ru-RU" sz="2800" dirty="0"/>
              <a:t>До числа PR-</a:t>
            </a:r>
            <a:r>
              <a:rPr lang="ru-RU" sz="2800" dirty="0" err="1"/>
              <a:t>кампаній</a:t>
            </a:r>
            <a:r>
              <a:rPr lang="ru-RU" sz="2800" dirty="0"/>
              <a:t> в </a:t>
            </a:r>
            <a:r>
              <a:rPr lang="ru-RU" sz="2800" b="1" dirty="0" err="1">
                <a:solidFill>
                  <a:srgbClr val="FF0000"/>
                </a:solidFill>
              </a:rPr>
              <a:t>культурній</a:t>
            </a:r>
            <a:r>
              <a:rPr lang="ru-RU" sz="2800" b="1" dirty="0">
                <a:solidFill>
                  <a:srgbClr val="FF0000"/>
                </a:solidFill>
              </a:rPr>
              <a:t> та </a:t>
            </a:r>
            <a:r>
              <a:rPr lang="ru-RU" sz="2800" b="1" dirty="0" err="1">
                <a:solidFill>
                  <a:srgbClr val="FF0000"/>
                </a:solidFill>
              </a:rPr>
              <a:t>рекреаційно-розважальній</a:t>
            </a:r>
            <a:r>
              <a:rPr lang="ru-RU" sz="2800" b="1" dirty="0">
                <a:solidFill>
                  <a:srgbClr val="FF0000"/>
                </a:solidFill>
              </a:rPr>
              <a:t> сферах </a:t>
            </a:r>
            <a:r>
              <a:rPr lang="ru-RU" sz="2800" dirty="0" err="1"/>
              <a:t>можна</a:t>
            </a:r>
            <a:r>
              <a:rPr lang="ru-RU" sz="2800" dirty="0"/>
              <a:t> </a:t>
            </a:r>
            <a:r>
              <a:rPr lang="ru-RU" sz="2800" dirty="0" err="1"/>
              <a:t>віднести</a:t>
            </a:r>
            <a:r>
              <a:rPr lang="ru-RU" sz="2800" dirty="0"/>
              <a:t> </a:t>
            </a:r>
            <a:r>
              <a:rPr lang="ru-RU" sz="2800" dirty="0" err="1"/>
              <a:t>кампанії</a:t>
            </a:r>
            <a:r>
              <a:rPr lang="ru-RU" sz="2800" dirty="0"/>
              <a:t> з </a:t>
            </a:r>
            <a:r>
              <a:rPr lang="ru-RU" sz="2800" dirty="0" err="1"/>
              <a:t>підтримки</a:t>
            </a:r>
            <a:r>
              <a:rPr lang="ru-RU" sz="2800" dirty="0"/>
              <a:t> і </a:t>
            </a:r>
            <a:r>
              <a:rPr lang="ru-RU" sz="2800" dirty="0" err="1"/>
              <a:t>просування</a:t>
            </a:r>
            <a:r>
              <a:rPr lang="ru-RU" sz="2800" dirty="0"/>
              <a:t> великих </a:t>
            </a:r>
            <a:r>
              <a:rPr lang="ru-RU" sz="2800" dirty="0" err="1"/>
              <a:t>культурних</a:t>
            </a:r>
            <a:r>
              <a:rPr lang="ru-RU" sz="2800" dirty="0"/>
              <a:t> </a:t>
            </a:r>
            <a:r>
              <a:rPr lang="ru-RU" sz="2800" dirty="0" err="1"/>
              <a:t>проектів</a:t>
            </a:r>
            <a:r>
              <a:rPr lang="ru-RU" sz="2800" dirty="0"/>
              <a:t>, </a:t>
            </a:r>
            <a:r>
              <a:rPr lang="ru-RU" sz="2800" dirty="0" err="1"/>
              <a:t>проведення</a:t>
            </a:r>
            <a:r>
              <a:rPr lang="ru-RU" sz="2800" dirty="0"/>
              <a:t> </a:t>
            </a:r>
            <a:r>
              <a:rPr lang="ru-RU" sz="2800" dirty="0" err="1"/>
              <a:t>фестивалів</a:t>
            </a:r>
            <a:r>
              <a:rPr lang="ru-RU" sz="2800" dirty="0"/>
              <a:t>, </a:t>
            </a:r>
            <a:r>
              <a:rPr lang="ru-RU" sz="2800" dirty="0" err="1"/>
              <a:t>конкурсів</a:t>
            </a:r>
            <a:r>
              <a:rPr lang="ru-RU" sz="2800" dirty="0"/>
              <a:t>, культурно-</a:t>
            </a:r>
            <a:r>
              <a:rPr lang="ru-RU" sz="2800" dirty="0" err="1"/>
              <a:t>видовищних</a:t>
            </a:r>
            <a:r>
              <a:rPr lang="ru-RU" sz="2800" dirty="0"/>
              <a:t> </a:t>
            </a:r>
            <a:r>
              <a:rPr lang="ru-RU" sz="2800" dirty="0" err="1"/>
              <a:t>заходів</a:t>
            </a:r>
            <a:r>
              <a:rPr lang="ru-RU" sz="2800" dirty="0"/>
              <a:t>, для  </a:t>
            </a:r>
            <a:r>
              <a:rPr lang="ru-RU" sz="2800" dirty="0" err="1"/>
              <a:t>пошуку</a:t>
            </a:r>
            <a:r>
              <a:rPr lang="ru-RU" sz="2800" dirty="0"/>
              <a:t> </a:t>
            </a:r>
            <a:r>
              <a:rPr lang="ru-RU" sz="2800" dirty="0" err="1"/>
              <a:t>спонсорів</a:t>
            </a:r>
            <a:r>
              <a:rPr lang="ru-RU" sz="2800" dirty="0"/>
              <a:t> для </a:t>
            </a:r>
            <a:r>
              <a:rPr lang="ru-RU" sz="2800" dirty="0" err="1"/>
              <a:t>установ</a:t>
            </a:r>
            <a:r>
              <a:rPr lang="ru-RU" sz="2800" dirty="0"/>
              <a:t> </a:t>
            </a:r>
            <a:r>
              <a:rPr lang="ru-RU" sz="2800" dirty="0" err="1"/>
              <a:t>культури</a:t>
            </a:r>
            <a:r>
              <a:rPr lang="ru-RU" sz="2800" dirty="0"/>
              <a:t> і </a:t>
            </a:r>
            <a:r>
              <a:rPr lang="ru-RU" sz="2800" dirty="0" err="1"/>
              <a:t>мистецтва</a:t>
            </a:r>
            <a:r>
              <a:rPr lang="ru-RU" sz="2800" dirty="0"/>
              <a:t>, </a:t>
            </a:r>
            <a:r>
              <a:rPr lang="ru-RU" sz="2800" dirty="0" err="1"/>
              <a:t>зі</a:t>
            </a:r>
            <a:r>
              <a:rPr lang="ru-RU" sz="2800" dirty="0"/>
              <a:t> </a:t>
            </a:r>
            <a:r>
              <a:rPr lang="ru-RU" sz="2800" dirty="0" err="1"/>
              <a:t>створення</a:t>
            </a:r>
            <a:r>
              <a:rPr lang="ru-RU" sz="2800" dirty="0"/>
              <a:t> та </a:t>
            </a:r>
            <a:r>
              <a:rPr lang="ru-RU" sz="2800" dirty="0" err="1"/>
              <a:t>просування</a:t>
            </a:r>
            <a:r>
              <a:rPr lang="ru-RU" sz="2800" dirty="0"/>
              <a:t> </a:t>
            </a:r>
            <a:r>
              <a:rPr lang="ru-RU" sz="2800" dirty="0" err="1"/>
              <a:t>брендів</a:t>
            </a:r>
            <a:r>
              <a:rPr lang="ru-RU" sz="2800" dirty="0"/>
              <a:t> у </a:t>
            </a:r>
            <a:r>
              <a:rPr lang="ru-RU" sz="2800" dirty="0" err="1"/>
              <a:t>сфері</a:t>
            </a:r>
            <a:r>
              <a:rPr lang="ru-RU" sz="2800" dirty="0"/>
              <a:t> шоу-</a:t>
            </a:r>
            <a:r>
              <a:rPr lang="ru-RU" sz="2800" dirty="0" err="1"/>
              <a:t>бізнесу</a:t>
            </a:r>
            <a:r>
              <a:rPr lang="ru-RU" sz="2800" dirty="0"/>
              <a:t>, з PR-</a:t>
            </a:r>
            <a:r>
              <a:rPr lang="ru-RU" sz="2800" dirty="0" err="1"/>
              <a:t>забезпечення</a:t>
            </a:r>
            <a:r>
              <a:rPr lang="ru-RU" sz="2800" dirty="0"/>
              <a:t> </a:t>
            </a:r>
            <a:r>
              <a:rPr lang="ru-RU" sz="2800" dirty="0" err="1"/>
              <a:t>спортивних</a:t>
            </a:r>
            <a:r>
              <a:rPr lang="ru-RU" sz="2800" dirty="0"/>
              <a:t> </a:t>
            </a:r>
            <a:r>
              <a:rPr lang="ru-RU" sz="2800" dirty="0" err="1"/>
              <a:t>заходів</a:t>
            </a:r>
            <a:r>
              <a:rPr lang="ru-RU" sz="2800" dirty="0"/>
              <a:t> </a:t>
            </a:r>
            <a:r>
              <a:rPr lang="ru-RU" sz="2800" dirty="0" err="1"/>
              <a:t>тощо</a:t>
            </a:r>
            <a:r>
              <a:rPr lang="ru-RU" sz="2800" dirty="0"/>
              <a:t>.</a:t>
            </a:r>
          </a:p>
          <a:p>
            <a:pPr marL="0" indent="0" algn="just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92359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CCFFCC"/>
          </a:solidFill>
        </p:spPr>
        <p:txBody>
          <a:bodyPr>
            <a:normAutofit fontScale="9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У залежності від масштабу PR-кампанії поділяються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 smtClean="0">
                <a:solidFill>
                  <a:srgbClr val="FF0000"/>
                </a:solidFill>
              </a:rPr>
              <a:t>на: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lvl="0"/>
            <a:r>
              <a:rPr lang="ru-RU" b="1" i="1" dirty="0" err="1"/>
              <a:t>локальні</a:t>
            </a:r>
            <a:r>
              <a:rPr lang="ru-RU" dirty="0"/>
              <a:t> (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реалізуються</a:t>
            </a:r>
            <a:r>
              <a:rPr lang="ru-RU" dirty="0"/>
              <a:t> на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спільноти</a:t>
            </a:r>
            <a:r>
              <a:rPr lang="ru-RU" dirty="0"/>
              <a:t>),</a:t>
            </a:r>
          </a:p>
          <a:p>
            <a:pPr lvl="0"/>
            <a:r>
              <a:rPr lang="ru-RU" b="1" i="1" dirty="0" err="1"/>
              <a:t>регіональні</a:t>
            </a:r>
            <a:r>
              <a:rPr lang="ru-RU" b="1" i="1" dirty="0"/>
              <a:t> </a:t>
            </a:r>
            <a:r>
              <a:rPr lang="ru-RU" dirty="0"/>
              <a:t>(на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регіонів</a:t>
            </a:r>
            <a:r>
              <a:rPr lang="ru-RU" dirty="0"/>
              <a:t>, </a:t>
            </a:r>
            <a:r>
              <a:rPr lang="ru-RU" dirty="0" err="1"/>
              <a:t>суб'єктів</a:t>
            </a:r>
            <a:r>
              <a:rPr lang="ru-RU" dirty="0"/>
              <a:t> </a:t>
            </a:r>
            <a:r>
              <a:rPr lang="ru-RU" dirty="0" err="1"/>
              <a:t>федерації</a:t>
            </a:r>
            <a:r>
              <a:rPr lang="ru-RU" dirty="0"/>
              <a:t>),</a:t>
            </a:r>
          </a:p>
          <a:p>
            <a:pPr lvl="0"/>
            <a:r>
              <a:rPr lang="ru-RU" b="1" i="1" dirty="0" err="1"/>
              <a:t>міжрегіональні</a:t>
            </a:r>
            <a:r>
              <a:rPr lang="ru-RU" dirty="0"/>
              <a:t> (на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економічних</a:t>
            </a:r>
            <a:r>
              <a:rPr lang="ru-RU" dirty="0"/>
              <a:t> </a:t>
            </a:r>
            <a:r>
              <a:rPr lang="ru-RU" dirty="0" err="1"/>
              <a:t>районів</a:t>
            </a:r>
            <a:r>
              <a:rPr lang="ru-RU" dirty="0"/>
              <a:t>, </a:t>
            </a:r>
            <a:r>
              <a:rPr lang="ru-RU" dirty="0" err="1" smtClean="0"/>
              <a:t>округів</a:t>
            </a:r>
            <a:r>
              <a:rPr lang="ru-RU" dirty="0"/>
              <a:t>),</a:t>
            </a:r>
          </a:p>
          <a:p>
            <a:pPr lvl="0"/>
            <a:r>
              <a:rPr lang="ru-RU" b="1" i="1" dirty="0" err="1"/>
              <a:t>національні</a:t>
            </a:r>
            <a:r>
              <a:rPr lang="ru-RU" dirty="0"/>
              <a:t> (на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усієї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), </a:t>
            </a:r>
            <a:endParaRPr lang="en-US" dirty="0" smtClean="0"/>
          </a:p>
          <a:p>
            <a:pPr lvl="0"/>
            <a:r>
              <a:rPr lang="uk-UA" b="1" dirty="0" smtClean="0"/>
              <a:t>міжнародні</a:t>
            </a:r>
            <a:r>
              <a:rPr lang="uk-UA" dirty="0" smtClean="0"/>
              <a:t>;</a:t>
            </a:r>
            <a:endParaRPr lang="ru-RU" dirty="0"/>
          </a:p>
          <a:p>
            <a:pPr lvl="0"/>
            <a:r>
              <a:rPr lang="ru-RU" b="1" i="1" dirty="0" err="1"/>
              <a:t>транснаціональні</a:t>
            </a:r>
            <a:r>
              <a:rPr lang="ru-RU" dirty="0"/>
              <a:t> (на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декількох</a:t>
            </a:r>
            <a:r>
              <a:rPr lang="ru-RU" dirty="0"/>
              <a:t> держав, </a:t>
            </a:r>
            <a:r>
              <a:rPr lang="ru-RU" dirty="0" err="1"/>
              <a:t>регіональних</a:t>
            </a:r>
            <a:r>
              <a:rPr lang="ru-RU" dirty="0"/>
              <a:t>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організацій</a:t>
            </a:r>
            <a:r>
              <a:rPr lang="ru-RU" dirty="0"/>
              <a:t>, таких, </a:t>
            </a:r>
            <a:r>
              <a:rPr lang="ru-RU" dirty="0" err="1"/>
              <a:t>наприклад</a:t>
            </a:r>
            <a:r>
              <a:rPr lang="ru-RU" dirty="0"/>
              <a:t>, як СНД, </a:t>
            </a:r>
            <a:r>
              <a:rPr lang="ru-RU" dirty="0" err="1"/>
              <a:t>Євросоюз</a:t>
            </a:r>
            <a:r>
              <a:rPr lang="ru-RU" dirty="0"/>
              <a:t>, НАТО і т.п.),</a:t>
            </a:r>
          </a:p>
          <a:p>
            <a:pPr lvl="0"/>
            <a:r>
              <a:rPr lang="ru-RU" b="1" i="1" dirty="0" err="1"/>
              <a:t>глобальні</a:t>
            </a:r>
            <a:r>
              <a:rPr lang="ru-RU" dirty="0"/>
              <a:t> (на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глобальних</a:t>
            </a:r>
            <a:r>
              <a:rPr lang="ru-RU" dirty="0"/>
              <a:t>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організацій</a:t>
            </a:r>
            <a:r>
              <a:rPr lang="ru-RU" dirty="0"/>
              <a:t> – ООН, ЮНЕСКО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глобальних</a:t>
            </a:r>
            <a:r>
              <a:rPr lang="ru-RU" dirty="0"/>
              <a:t> </a:t>
            </a:r>
            <a:r>
              <a:rPr lang="ru-RU" dirty="0" err="1"/>
              <a:t>міждержавних</a:t>
            </a:r>
            <a:r>
              <a:rPr lang="ru-RU" dirty="0"/>
              <a:t> </a:t>
            </a:r>
            <a:r>
              <a:rPr lang="ru-RU" dirty="0" err="1"/>
              <a:t>угод</a:t>
            </a:r>
            <a:r>
              <a:rPr lang="ru-RU" dirty="0"/>
              <a:t>).</a:t>
            </a:r>
          </a:p>
          <a:p>
            <a:pPr marL="0" indent="0" algn="just">
              <a:buNone/>
            </a:pPr>
            <a:endParaRPr lang="uk-UA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5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ru-RU" sz="4000" b="1" dirty="0" err="1" smtClean="0">
                <a:solidFill>
                  <a:srgbClr val="FF0000"/>
                </a:solidFill>
              </a:rPr>
              <a:t>Класифікації</a:t>
            </a:r>
            <a:r>
              <a:rPr lang="ru-RU" sz="4000" b="1" dirty="0" smtClean="0">
                <a:solidFill>
                  <a:srgbClr val="FF0000"/>
                </a:solidFill>
              </a:rPr>
              <a:t> PR-</a:t>
            </a:r>
            <a:r>
              <a:rPr lang="ru-RU" sz="4000" b="1" dirty="0" err="1" smtClean="0">
                <a:solidFill>
                  <a:srgbClr val="FF0000"/>
                </a:solidFill>
              </a:rPr>
              <a:t>кампаній</a:t>
            </a:r>
            <a:r>
              <a:rPr lang="ru-RU" sz="4000" b="1" dirty="0" smtClean="0">
                <a:solidFill>
                  <a:srgbClr val="FF0000"/>
                </a:solidFill>
              </a:rPr>
              <a:t> </a:t>
            </a:r>
            <a:r>
              <a:rPr lang="ru-RU" sz="4000" b="1" dirty="0">
                <a:solidFill>
                  <a:srgbClr val="FF0000"/>
                </a:solidFill>
              </a:rPr>
              <a:t>за </a:t>
            </a:r>
            <a:r>
              <a:rPr lang="ru-RU" sz="4000" b="1" dirty="0" err="1">
                <a:solidFill>
                  <a:srgbClr val="FF0000"/>
                </a:solidFill>
              </a:rPr>
              <a:t>тривалістю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ru-RU" b="1" i="1" dirty="0">
                <a:solidFill>
                  <a:srgbClr val="0070C0"/>
                </a:solidFill>
              </a:rPr>
              <a:t>За </a:t>
            </a:r>
            <a:r>
              <a:rPr lang="ru-RU" b="1" i="1" dirty="0" err="1">
                <a:solidFill>
                  <a:srgbClr val="0070C0"/>
                </a:solidFill>
              </a:rPr>
              <a:t>критерієм</a:t>
            </a:r>
            <a:r>
              <a:rPr lang="ru-RU" b="1" i="1" dirty="0">
                <a:solidFill>
                  <a:srgbClr val="0070C0"/>
                </a:solidFill>
              </a:rPr>
              <a:t> </a:t>
            </a:r>
            <a:r>
              <a:rPr lang="ru-RU" b="1" i="1" dirty="0" err="1">
                <a:solidFill>
                  <a:srgbClr val="0070C0"/>
                </a:solidFill>
              </a:rPr>
              <a:t>тривалості</a:t>
            </a:r>
            <a:r>
              <a:rPr lang="ru-RU" b="1" i="1" dirty="0">
                <a:solidFill>
                  <a:srgbClr val="0070C0"/>
                </a:solidFill>
              </a:rPr>
              <a:t> PR-</a:t>
            </a:r>
            <a:r>
              <a:rPr lang="ru-RU" b="1" i="1" dirty="0" err="1">
                <a:solidFill>
                  <a:srgbClr val="0070C0"/>
                </a:solidFill>
              </a:rPr>
              <a:t>діяльність</a:t>
            </a:r>
            <a:r>
              <a:rPr lang="ru-RU" b="1" i="1" dirty="0">
                <a:solidFill>
                  <a:srgbClr val="0070C0"/>
                </a:solidFill>
              </a:rPr>
              <a:t> </a:t>
            </a:r>
            <a:r>
              <a:rPr lang="ru-RU" b="1" i="1" dirty="0" err="1">
                <a:solidFill>
                  <a:srgbClr val="0070C0"/>
                </a:solidFill>
              </a:rPr>
              <a:t>поділяється</a:t>
            </a:r>
            <a:r>
              <a:rPr lang="ru-RU" b="1" i="1" dirty="0">
                <a:solidFill>
                  <a:srgbClr val="0070C0"/>
                </a:solidFill>
              </a:rPr>
              <a:t> на</a:t>
            </a:r>
            <a:r>
              <a:rPr lang="ru-RU" b="1" dirty="0">
                <a:solidFill>
                  <a:srgbClr val="0070C0"/>
                </a:solidFill>
              </a:rPr>
              <a:t> </a:t>
            </a:r>
          </a:p>
          <a:p>
            <a:pPr lvl="0"/>
            <a:r>
              <a:rPr lang="ru-RU" i="1" dirty="0" err="1" smtClean="0"/>
              <a:t>короткострокову</a:t>
            </a:r>
            <a:r>
              <a:rPr lang="ru-RU" i="1" dirty="0" smtClean="0"/>
              <a:t> </a:t>
            </a:r>
            <a:r>
              <a:rPr lang="ru-RU" dirty="0"/>
              <a:t>(</a:t>
            </a:r>
            <a:r>
              <a:rPr lang="ru-RU" dirty="0" err="1"/>
              <a:t>повний</a:t>
            </a:r>
            <a:r>
              <a:rPr lang="ru-RU" dirty="0"/>
              <a:t> цикл </a:t>
            </a:r>
            <a:r>
              <a:rPr lang="ru-RU" i="1" dirty="0"/>
              <a:t>PR-</a:t>
            </a:r>
            <a:r>
              <a:rPr lang="ru-RU" i="1" dirty="0" err="1"/>
              <a:t>кампанії</a:t>
            </a:r>
            <a:r>
              <a:rPr lang="ru-RU" i="1" dirty="0"/>
              <a:t> </a:t>
            </a:r>
            <a:r>
              <a:rPr lang="ru-RU" dirty="0"/>
              <a:t>до 1 </a:t>
            </a:r>
            <a:r>
              <a:rPr lang="ru-RU" dirty="0" err="1"/>
              <a:t>місяця</a:t>
            </a:r>
            <a:r>
              <a:rPr lang="ru-RU" dirty="0"/>
              <a:t>), </a:t>
            </a:r>
          </a:p>
          <a:p>
            <a:pPr lvl="0"/>
            <a:r>
              <a:rPr lang="ru-RU" i="1" dirty="0" err="1"/>
              <a:t>середньострокову</a:t>
            </a:r>
            <a:r>
              <a:rPr lang="ru-RU" i="1" dirty="0"/>
              <a:t> </a:t>
            </a:r>
            <a:r>
              <a:rPr lang="ru-RU" dirty="0"/>
              <a:t> (</a:t>
            </a:r>
            <a:r>
              <a:rPr lang="ru-RU" dirty="0" err="1"/>
              <a:t>від</a:t>
            </a:r>
            <a:r>
              <a:rPr lang="ru-RU" dirty="0"/>
              <a:t> 1 до 3 </a:t>
            </a:r>
            <a:r>
              <a:rPr lang="ru-RU" dirty="0" err="1"/>
              <a:t>місяців</a:t>
            </a:r>
            <a:r>
              <a:rPr lang="ru-RU" dirty="0"/>
              <a:t>), </a:t>
            </a:r>
          </a:p>
          <a:p>
            <a:pPr lvl="0"/>
            <a:r>
              <a:rPr lang="ru-RU" i="1" dirty="0" err="1" smtClean="0"/>
              <a:t>довгострокова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err="1"/>
              <a:t>від</a:t>
            </a:r>
            <a:r>
              <a:rPr lang="ru-RU" dirty="0"/>
              <a:t> 3 </a:t>
            </a:r>
            <a:r>
              <a:rPr lang="ru-RU" dirty="0" err="1"/>
              <a:t>місяців</a:t>
            </a:r>
            <a:r>
              <a:rPr lang="ru-RU" dirty="0"/>
              <a:t> до 1 року), </a:t>
            </a:r>
          </a:p>
          <a:p>
            <a:pPr lvl="0"/>
            <a:r>
              <a:rPr lang="ru-RU" i="1" dirty="0" err="1" smtClean="0"/>
              <a:t>наддовгострокова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err="1"/>
              <a:t>більше</a:t>
            </a:r>
            <a:r>
              <a:rPr lang="ru-RU" dirty="0"/>
              <a:t> 1 року),</a:t>
            </a:r>
          </a:p>
          <a:p>
            <a:pPr lvl="0"/>
            <a:r>
              <a:rPr lang="ru-RU" i="1" dirty="0" err="1"/>
              <a:t>стратегі</a:t>
            </a:r>
            <a:r>
              <a:rPr lang="uk-UA" i="1" dirty="0" err="1"/>
              <a:t>чн</a:t>
            </a:r>
            <a:r>
              <a:rPr lang="ru-RU" i="1" dirty="0"/>
              <a:t>у </a:t>
            </a:r>
            <a:r>
              <a:rPr lang="ru-RU" i="1" dirty="0" err="1"/>
              <a:t>діяльність</a:t>
            </a:r>
            <a:r>
              <a:rPr lang="ru-RU" i="1" dirty="0"/>
              <a:t> </a:t>
            </a:r>
            <a:r>
              <a:rPr lang="ru-RU" dirty="0"/>
              <a:t>(</a:t>
            </a:r>
            <a:r>
              <a:rPr lang="ru-RU" dirty="0" err="1"/>
              <a:t>більше</a:t>
            </a:r>
            <a:r>
              <a:rPr lang="ru-RU" dirty="0"/>
              <a:t> 5 </a:t>
            </a:r>
            <a:r>
              <a:rPr lang="ru-RU" dirty="0" err="1"/>
              <a:t>років</a:t>
            </a:r>
            <a:r>
              <a:rPr lang="ru-RU" dirty="0"/>
              <a:t>). </a:t>
            </a:r>
          </a:p>
          <a:p>
            <a:endParaRPr lang="uk-UA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125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Стратегічні</a:t>
            </a: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uk-UA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-кампанії</a:t>
            </a:r>
            <a:endParaRPr lang="ru-RU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sz="4400" dirty="0"/>
              <a:t>До числа </a:t>
            </a:r>
            <a:r>
              <a:rPr lang="ru-RU" sz="4400" dirty="0" err="1"/>
              <a:t>стратегічних</a:t>
            </a:r>
            <a:r>
              <a:rPr lang="ru-RU" sz="4400" dirty="0"/>
              <a:t> </a:t>
            </a:r>
            <a:r>
              <a:rPr lang="ru-RU" sz="4400" dirty="0" err="1" smtClean="0"/>
              <a:t>кампаній</a:t>
            </a:r>
            <a:r>
              <a:rPr lang="ru-RU" sz="4400" dirty="0" smtClean="0"/>
              <a:t> (</a:t>
            </a:r>
            <a:r>
              <a:rPr lang="ru-RU" sz="4400" dirty="0" err="1" smtClean="0"/>
              <a:t>більше</a:t>
            </a:r>
            <a:r>
              <a:rPr lang="ru-RU" sz="4400" dirty="0" smtClean="0"/>
              <a:t> 5 </a:t>
            </a:r>
            <a:r>
              <a:rPr lang="ru-RU" sz="4400" dirty="0" err="1" smtClean="0"/>
              <a:t>років</a:t>
            </a:r>
            <a:r>
              <a:rPr lang="ru-RU" sz="4400" dirty="0" smtClean="0"/>
              <a:t>) </a:t>
            </a:r>
            <a:r>
              <a:rPr lang="ru-RU" sz="4400" dirty="0" err="1"/>
              <a:t>відносяться</a:t>
            </a:r>
            <a:r>
              <a:rPr lang="ru-RU" sz="4400" dirty="0"/>
              <a:t> </a:t>
            </a:r>
            <a:r>
              <a:rPr lang="ru-RU" sz="4400" dirty="0" err="1"/>
              <a:t>такі</a:t>
            </a:r>
            <a:r>
              <a:rPr lang="ru-RU" sz="4400" dirty="0"/>
              <a:t>, </a:t>
            </a:r>
            <a:r>
              <a:rPr lang="ru-RU" sz="4400" dirty="0" err="1"/>
              <a:t>наприклад</a:t>
            </a:r>
            <a:r>
              <a:rPr lang="ru-RU" sz="4400" dirty="0"/>
              <a:t>, </a:t>
            </a:r>
            <a:r>
              <a:rPr lang="ru-RU" sz="4400" dirty="0" err="1"/>
              <a:t>кампанії</a:t>
            </a:r>
            <a:r>
              <a:rPr lang="ru-RU" sz="4400" dirty="0"/>
              <a:t>, як </a:t>
            </a:r>
            <a:r>
              <a:rPr lang="ru-RU" sz="4400" dirty="0" err="1"/>
              <a:t>національна</a:t>
            </a:r>
            <a:r>
              <a:rPr lang="ru-RU" sz="4400" dirty="0"/>
              <a:t> </a:t>
            </a:r>
            <a:r>
              <a:rPr lang="ru-RU" sz="4400" dirty="0" err="1"/>
              <a:t>програма</a:t>
            </a:r>
            <a:r>
              <a:rPr lang="ru-RU" sz="4400" dirty="0"/>
              <a:t> США </a:t>
            </a:r>
            <a:r>
              <a:rPr lang="ru-RU" sz="4400" dirty="0" err="1"/>
              <a:t>боротьби</a:t>
            </a:r>
            <a:r>
              <a:rPr lang="ru-RU" sz="4400" dirty="0"/>
              <a:t> з </a:t>
            </a:r>
            <a:r>
              <a:rPr lang="ru-RU" sz="4400" dirty="0" err="1"/>
              <a:t>палінням</a:t>
            </a:r>
            <a:r>
              <a:rPr lang="ru-RU" sz="4400" dirty="0"/>
              <a:t>, </a:t>
            </a:r>
            <a:r>
              <a:rPr lang="ru-RU" sz="4400" dirty="0" err="1"/>
              <a:t>національні</a:t>
            </a:r>
            <a:r>
              <a:rPr lang="ru-RU" sz="4400" dirty="0"/>
              <a:t> </a:t>
            </a:r>
            <a:r>
              <a:rPr lang="en-US" sz="4400" dirty="0" smtClean="0"/>
              <a:t>PR-</a:t>
            </a:r>
            <a:r>
              <a:rPr lang="ru-RU" sz="4400" dirty="0" err="1" smtClean="0"/>
              <a:t>кампанії</a:t>
            </a:r>
            <a:r>
              <a:rPr lang="ru-RU" sz="4400" dirty="0" smtClean="0"/>
              <a:t> </a:t>
            </a:r>
            <a:r>
              <a:rPr lang="ru-RU" sz="4400" dirty="0"/>
              <a:t>з </a:t>
            </a:r>
            <a:r>
              <a:rPr lang="ru-RU" sz="4400" dirty="0" err="1"/>
              <a:t>попередження</a:t>
            </a:r>
            <a:r>
              <a:rPr lang="ru-RU" sz="4400" dirty="0"/>
              <a:t> рака, </a:t>
            </a:r>
            <a:r>
              <a:rPr lang="ru-RU" sz="4400" dirty="0" err="1"/>
              <a:t>зниження</a:t>
            </a:r>
            <a:r>
              <a:rPr lang="ru-RU" sz="4400" dirty="0"/>
              <a:t> </a:t>
            </a:r>
            <a:r>
              <a:rPr lang="ru-RU" sz="4400" dirty="0" err="1"/>
              <a:t>ризику</a:t>
            </a:r>
            <a:r>
              <a:rPr lang="ru-RU" sz="4400" dirty="0"/>
              <a:t> </a:t>
            </a:r>
            <a:r>
              <a:rPr lang="ru-RU" sz="4400" dirty="0" err="1"/>
              <a:t>сердцевосудинних</a:t>
            </a:r>
            <a:r>
              <a:rPr lang="ru-RU" sz="4400" dirty="0"/>
              <a:t> </a:t>
            </a:r>
            <a:r>
              <a:rPr lang="ru-RU" sz="4400" dirty="0" err="1"/>
              <a:t>захворювань</a:t>
            </a:r>
            <a:r>
              <a:rPr lang="ru-RU" sz="4400" dirty="0"/>
              <a:t>. </a:t>
            </a:r>
            <a:r>
              <a:rPr lang="ru-RU" sz="4400" dirty="0" err="1"/>
              <a:t>Такі</a:t>
            </a:r>
            <a:r>
              <a:rPr lang="ru-RU" sz="4400" dirty="0"/>
              <a:t> </a:t>
            </a:r>
            <a:r>
              <a:rPr lang="en-US" sz="4400" dirty="0" smtClean="0"/>
              <a:t>PR-</a:t>
            </a:r>
            <a:r>
              <a:rPr lang="ru-RU" sz="4400" dirty="0" err="1" smtClean="0"/>
              <a:t>кампанії</a:t>
            </a:r>
            <a:r>
              <a:rPr lang="ru-RU" sz="4400" dirty="0" smtClean="0"/>
              <a:t> </a:t>
            </a:r>
            <a:r>
              <a:rPr lang="ru-RU" sz="4400" dirty="0"/>
              <a:t>за </a:t>
            </a:r>
            <a:r>
              <a:rPr lang="ru-RU" sz="4400" dirty="0" err="1"/>
              <a:t>своєю</a:t>
            </a:r>
            <a:r>
              <a:rPr lang="ru-RU" sz="4400" dirty="0"/>
              <a:t> </a:t>
            </a:r>
            <a:r>
              <a:rPr lang="ru-RU" sz="4400" dirty="0" err="1"/>
              <a:t>сутністю</a:t>
            </a:r>
            <a:r>
              <a:rPr lang="ru-RU" sz="4400" dirty="0"/>
              <a:t> і </a:t>
            </a:r>
            <a:r>
              <a:rPr lang="ru-RU" sz="4400" dirty="0" err="1"/>
              <a:t>змістом</a:t>
            </a:r>
            <a:r>
              <a:rPr lang="ru-RU" sz="4400" dirty="0"/>
              <a:t> уже </a:t>
            </a:r>
            <a:r>
              <a:rPr lang="ru-RU" sz="4400" dirty="0" err="1"/>
              <a:t>переходять</a:t>
            </a:r>
            <a:r>
              <a:rPr lang="ru-RU" sz="4400" dirty="0"/>
              <a:t> в </a:t>
            </a:r>
            <a:r>
              <a:rPr lang="ru-RU" sz="4400" dirty="0" err="1"/>
              <a:t>категорію</a:t>
            </a:r>
            <a:r>
              <a:rPr lang="ru-RU" sz="4400" dirty="0"/>
              <a:t> </a:t>
            </a:r>
            <a:r>
              <a:rPr lang="ru-RU" sz="4400" dirty="0" err="1"/>
              <a:t>соціально-комунікативних</a:t>
            </a:r>
            <a:r>
              <a:rPr lang="ru-RU" sz="4400" dirty="0"/>
              <a:t> </a:t>
            </a:r>
            <a:r>
              <a:rPr lang="ru-RU" sz="4400" dirty="0" err="1"/>
              <a:t>кампаній</a:t>
            </a:r>
            <a:r>
              <a:rPr lang="ru-RU" sz="4400" dirty="0"/>
              <a:t>.</a:t>
            </a:r>
          </a:p>
          <a:p>
            <a:endParaRPr lang="uk-UA" sz="4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83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4" y="332656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ru-RU" sz="2800" b="1" dirty="0" err="1">
                <a:solidFill>
                  <a:srgbClr val="FF0000"/>
                </a:solidFill>
              </a:rPr>
              <a:t>Класифікації</a:t>
            </a:r>
            <a:r>
              <a:rPr lang="ru-RU" sz="2800" b="1" dirty="0">
                <a:solidFill>
                  <a:srgbClr val="FF0000"/>
                </a:solidFill>
              </a:rPr>
              <a:t> PR-</a:t>
            </a:r>
            <a:r>
              <a:rPr lang="ru-RU" sz="2800" b="1" dirty="0" err="1">
                <a:solidFill>
                  <a:srgbClr val="FF0000"/>
                </a:solidFill>
              </a:rPr>
              <a:t>діяльності</a:t>
            </a:r>
            <a:r>
              <a:rPr lang="ru-RU" sz="2800" b="1" dirty="0">
                <a:solidFill>
                  <a:srgbClr val="FF0000"/>
                </a:solidFill>
              </a:rPr>
              <a:t> за </a:t>
            </a:r>
            <a:r>
              <a:rPr lang="ru-RU" sz="2800" b="1" dirty="0" err="1">
                <a:solidFill>
                  <a:srgbClr val="FF0000"/>
                </a:solidFill>
              </a:rPr>
              <a:t>критерієм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функціонального</a:t>
            </a:r>
            <a:r>
              <a:rPr lang="ru-RU" sz="2800" b="1" dirty="0">
                <a:solidFill>
                  <a:srgbClr val="FF0000"/>
                </a:solidFill>
              </a:rPr>
              <a:t> типу </a:t>
            </a:r>
            <a:r>
              <a:rPr lang="ru-RU" sz="2800" b="1" dirty="0" err="1">
                <a:solidFill>
                  <a:srgbClr val="FF0000"/>
                </a:solidFill>
              </a:rPr>
              <a:t>цільової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громадськості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916832"/>
            <a:ext cx="9036496" cy="445395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endParaRPr lang="uk-UA" sz="40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ru-RU" sz="4000" dirty="0"/>
              <a:t>Одним з </a:t>
            </a:r>
            <a:r>
              <a:rPr lang="ru-RU" sz="4000" dirty="0" err="1"/>
              <a:t>найважливіших</a:t>
            </a:r>
            <a:r>
              <a:rPr lang="ru-RU" sz="4000" dirty="0"/>
              <a:t> для </a:t>
            </a:r>
            <a:r>
              <a:rPr lang="ru-RU" sz="4000" dirty="0" err="1"/>
              <a:t>класифікації</a:t>
            </a:r>
            <a:r>
              <a:rPr lang="ru-RU" sz="4000" dirty="0"/>
              <a:t> PR-</a:t>
            </a:r>
            <a:r>
              <a:rPr lang="ru-RU" sz="4000" dirty="0" err="1"/>
              <a:t>кампаній</a:t>
            </a:r>
            <a:r>
              <a:rPr lang="ru-RU" sz="4000" dirty="0"/>
              <a:t> є </a:t>
            </a:r>
            <a:r>
              <a:rPr lang="ru-RU" sz="4000" dirty="0" err="1"/>
              <a:t>критерій</a:t>
            </a:r>
            <a:r>
              <a:rPr lang="ru-RU" sz="4000" dirty="0"/>
              <a:t> </a:t>
            </a:r>
            <a:r>
              <a:rPr lang="ru-RU" sz="4000" b="1" dirty="0">
                <a:solidFill>
                  <a:srgbClr val="00B0F0"/>
                </a:solidFill>
              </a:rPr>
              <a:t>характеру </a:t>
            </a:r>
            <a:r>
              <a:rPr lang="ru-RU" sz="4000" b="1" dirty="0" err="1">
                <a:solidFill>
                  <a:srgbClr val="00B0F0"/>
                </a:solidFill>
              </a:rPr>
              <a:t>цільової</a:t>
            </a:r>
            <a:r>
              <a:rPr lang="ru-RU" sz="4000" b="1" dirty="0">
                <a:solidFill>
                  <a:srgbClr val="00B0F0"/>
                </a:solidFill>
              </a:rPr>
              <a:t> </a:t>
            </a:r>
            <a:r>
              <a:rPr lang="ru-RU" sz="4000" b="1" dirty="0" err="1">
                <a:solidFill>
                  <a:srgbClr val="00B0F0"/>
                </a:solidFill>
              </a:rPr>
              <a:t>громадськості</a:t>
            </a:r>
            <a:r>
              <a:rPr lang="ru-RU" sz="4000" b="1" dirty="0">
                <a:solidFill>
                  <a:srgbClr val="00B0F0"/>
                </a:solidFill>
              </a:rPr>
              <a:t>, </a:t>
            </a:r>
            <a:r>
              <a:rPr lang="ru-RU" sz="4000" dirty="0"/>
              <a:t>на яку </a:t>
            </a:r>
            <a:r>
              <a:rPr lang="ru-RU" sz="4000" dirty="0" err="1"/>
              <a:t>спрямована</a:t>
            </a:r>
            <a:r>
              <a:rPr lang="ru-RU" sz="4000" dirty="0"/>
              <a:t> </a:t>
            </a:r>
            <a:r>
              <a:rPr lang="ru-RU" sz="4000" dirty="0" err="1"/>
              <a:t>сукупність</a:t>
            </a:r>
            <a:r>
              <a:rPr lang="ru-RU" sz="4000" dirty="0"/>
              <a:t> </a:t>
            </a:r>
            <a:r>
              <a:rPr lang="ru-RU" sz="4000" dirty="0" err="1"/>
              <a:t>складових</a:t>
            </a:r>
            <a:r>
              <a:rPr lang="ru-RU" sz="4000" dirty="0"/>
              <a:t> </a:t>
            </a:r>
            <a:r>
              <a:rPr lang="ru-RU" sz="4000" dirty="0" err="1"/>
              <a:t>кампанії</a:t>
            </a:r>
            <a:r>
              <a:rPr lang="ru-RU" sz="4000" dirty="0"/>
              <a:t> PR-</a:t>
            </a:r>
            <a:r>
              <a:rPr lang="ru-RU" sz="4000" dirty="0" err="1"/>
              <a:t>операцій</a:t>
            </a:r>
            <a:r>
              <a:rPr lang="ru-RU" sz="4000" dirty="0"/>
              <a:t> та </a:t>
            </a:r>
            <a:r>
              <a:rPr lang="ru-RU" sz="4000" dirty="0" err="1"/>
              <a:t>заходів</a:t>
            </a:r>
            <a:r>
              <a:rPr lang="ru-RU" sz="4000" dirty="0"/>
              <a:t>. </a:t>
            </a:r>
            <a:endParaRPr lang="ru-RU" sz="4000" dirty="0" smtClean="0"/>
          </a:p>
          <a:p>
            <a:pPr marL="0" indent="0" algn="just">
              <a:buNone/>
            </a:pPr>
            <a:r>
              <a:rPr lang="ru-RU" sz="4000" dirty="0" err="1" smtClean="0"/>
              <a:t>Якщо</a:t>
            </a:r>
            <a:r>
              <a:rPr lang="ru-RU" sz="4000" dirty="0" smtClean="0"/>
              <a:t> </a:t>
            </a:r>
            <a:r>
              <a:rPr lang="ru-RU" sz="4000" dirty="0" err="1"/>
              <a:t>кампанія</a:t>
            </a:r>
            <a:r>
              <a:rPr lang="ru-RU" sz="4000" dirty="0"/>
              <a:t> </a:t>
            </a:r>
            <a:r>
              <a:rPr lang="ru-RU" sz="4000" dirty="0" err="1"/>
              <a:t>націлена</a:t>
            </a:r>
            <a:r>
              <a:rPr lang="ru-RU" sz="4000" dirty="0"/>
              <a:t> </a:t>
            </a:r>
            <a:r>
              <a:rPr lang="ru-RU" sz="4000" dirty="0">
                <a:solidFill>
                  <a:srgbClr val="002060"/>
                </a:solidFill>
              </a:rPr>
              <a:t>на </a:t>
            </a:r>
            <a:r>
              <a:rPr lang="ru-RU" sz="4000" dirty="0" err="1">
                <a:solidFill>
                  <a:srgbClr val="002060"/>
                </a:solidFill>
              </a:rPr>
              <a:t>зовнішню</a:t>
            </a:r>
            <a:r>
              <a:rPr lang="ru-RU" sz="4000" dirty="0">
                <a:solidFill>
                  <a:srgbClr val="002060"/>
                </a:solidFill>
              </a:rPr>
              <a:t> для </a:t>
            </a:r>
            <a:r>
              <a:rPr lang="ru-RU" sz="4000" dirty="0" err="1">
                <a:solidFill>
                  <a:srgbClr val="002060"/>
                </a:solidFill>
              </a:rPr>
              <a:t>організації</a:t>
            </a:r>
            <a:r>
              <a:rPr lang="ru-RU" sz="4000" dirty="0">
                <a:solidFill>
                  <a:srgbClr val="002060"/>
                </a:solidFill>
              </a:rPr>
              <a:t> </a:t>
            </a:r>
            <a:r>
              <a:rPr lang="ru-RU" sz="4000" dirty="0" err="1">
                <a:solidFill>
                  <a:srgbClr val="002060"/>
                </a:solidFill>
              </a:rPr>
              <a:t>громадськість</a:t>
            </a:r>
            <a:r>
              <a:rPr lang="ru-RU" sz="4000" dirty="0">
                <a:solidFill>
                  <a:srgbClr val="002060"/>
                </a:solidFill>
              </a:rPr>
              <a:t>  – </a:t>
            </a:r>
            <a:r>
              <a:rPr lang="ru-RU" sz="4000" dirty="0" err="1">
                <a:solidFill>
                  <a:srgbClr val="002060"/>
                </a:solidFill>
              </a:rPr>
              <a:t>реальних</a:t>
            </a:r>
            <a:r>
              <a:rPr lang="ru-RU" sz="4000" dirty="0">
                <a:solidFill>
                  <a:srgbClr val="002060"/>
                </a:solidFill>
              </a:rPr>
              <a:t> і </a:t>
            </a:r>
            <a:r>
              <a:rPr lang="ru-RU" sz="4000" dirty="0" err="1">
                <a:solidFill>
                  <a:srgbClr val="002060"/>
                </a:solidFill>
              </a:rPr>
              <a:t>потенційних</a:t>
            </a:r>
            <a:r>
              <a:rPr lang="ru-RU" sz="4000" dirty="0">
                <a:solidFill>
                  <a:srgbClr val="002060"/>
                </a:solidFill>
              </a:rPr>
              <a:t> </a:t>
            </a:r>
            <a:r>
              <a:rPr lang="ru-RU" sz="4000" dirty="0" err="1">
                <a:solidFill>
                  <a:srgbClr val="002060"/>
                </a:solidFill>
              </a:rPr>
              <a:t>споживачів</a:t>
            </a:r>
            <a:r>
              <a:rPr lang="ru-RU" sz="4000" dirty="0">
                <a:solidFill>
                  <a:srgbClr val="002060"/>
                </a:solidFill>
              </a:rPr>
              <a:t> товару </a:t>
            </a:r>
            <a:r>
              <a:rPr lang="ru-RU" sz="4000" dirty="0" err="1">
                <a:solidFill>
                  <a:srgbClr val="002060"/>
                </a:solidFill>
              </a:rPr>
              <a:t>або</a:t>
            </a:r>
            <a:r>
              <a:rPr lang="ru-RU" sz="4000" dirty="0">
                <a:solidFill>
                  <a:srgbClr val="002060"/>
                </a:solidFill>
              </a:rPr>
              <a:t> </a:t>
            </a:r>
            <a:r>
              <a:rPr lang="ru-RU" sz="4000" dirty="0" err="1">
                <a:solidFill>
                  <a:srgbClr val="002060"/>
                </a:solidFill>
              </a:rPr>
              <a:t>послуги</a:t>
            </a:r>
            <a:r>
              <a:rPr lang="ru-RU" sz="4000" dirty="0">
                <a:solidFill>
                  <a:srgbClr val="002060"/>
                </a:solidFill>
              </a:rPr>
              <a:t>, </a:t>
            </a:r>
            <a:r>
              <a:rPr lang="ru-RU" sz="4000" dirty="0" err="1">
                <a:solidFill>
                  <a:srgbClr val="002060"/>
                </a:solidFill>
              </a:rPr>
              <a:t>ділових</a:t>
            </a:r>
            <a:r>
              <a:rPr lang="ru-RU" sz="4000" dirty="0">
                <a:solidFill>
                  <a:srgbClr val="002060"/>
                </a:solidFill>
              </a:rPr>
              <a:t> </a:t>
            </a:r>
            <a:r>
              <a:rPr lang="ru-RU" sz="4000" dirty="0" err="1">
                <a:solidFill>
                  <a:srgbClr val="002060"/>
                </a:solidFill>
              </a:rPr>
              <a:t>партнерів</a:t>
            </a:r>
            <a:r>
              <a:rPr lang="ru-RU" sz="4000" dirty="0">
                <a:solidFill>
                  <a:srgbClr val="002060"/>
                </a:solidFill>
              </a:rPr>
              <a:t>, </a:t>
            </a:r>
            <a:r>
              <a:rPr lang="ru-RU" sz="4000" dirty="0" err="1">
                <a:solidFill>
                  <a:srgbClr val="002060"/>
                </a:solidFill>
              </a:rPr>
              <a:t>благодійні</a:t>
            </a:r>
            <a:r>
              <a:rPr lang="ru-RU" sz="4000" dirty="0">
                <a:solidFill>
                  <a:srgbClr val="002060"/>
                </a:solidFill>
              </a:rPr>
              <a:t> </a:t>
            </a:r>
            <a:r>
              <a:rPr lang="ru-RU" sz="4000" dirty="0" err="1"/>
              <a:t>фонди</a:t>
            </a:r>
            <a:r>
              <a:rPr lang="ru-RU" sz="4000" dirty="0"/>
              <a:t>, </a:t>
            </a:r>
            <a:r>
              <a:rPr lang="ru-RU" sz="4000" dirty="0" err="1"/>
              <a:t>урядові</a:t>
            </a:r>
            <a:r>
              <a:rPr lang="ru-RU" sz="4000" dirty="0"/>
              <a:t> </a:t>
            </a:r>
            <a:r>
              <a:rPr lang="ru-RU" sz="4000" dirty="0" err="1"/>
              <a:t>інститути</a:t>
            </a:r>
            <a:r>
              <a:rPr lang="ru-RU" sz="4000" dirty="0"/>
              <a:t> і т.п., то ми </a:t>
            </a:r>
            <a:r>
              <a:rPr lang="ru-RU" sz="4000" dirty="0" err="1"/>
              <a:t>маємо</a:t>
            </a:r>
            <a:r>
              <a:rPr lang="ru-RU" sz="4000" dirty="0"/>
              <a:t> справу </a:t>
            </a:r>
            <a:r>
              <a:rPr lang="ru-RU" sz="4000" dirty="0" err="1"/>
              <a:t>із</a:t>
            </a:r>
            <a:r>
              <a:rPr lang="ru-RU" sz="4000" dirty="0"/>
              <a:t> </a:t>
            </a:r>
            <a:r>
              <a:rPr lang="ru-RU" sz="4000" b="1" dirty="0" err="1">
                <a:solidFill>
                  <a:srgbClr val="FF0000"/>
                </a:solidFill>
              </a:rPr>
              <a:t>зовнішньою</a:t>
            </a:r>
            <a:r>
              <a:rPr lang="ru-RU" sz="4000" b="1" dirty="0">
                <a:solidFill>
                  <a:srgbClr val="FF0000"/>
                </a:solidFill>
              </a:rPr>
              <a:t> PR-</a:t>
            </a:r>
            <a:r>
              <a:rPr lang="ru-RU" sz="4000" b="1" dirty="0" err="1">
                <a:solidFill>
                  <a:srgbClr val="FF0000"/>
                </a:solidFill>
              </a:rPr>
              <a:t>кампанією</a:t>
            </a:r>
            <a:r>
              <a:rPr lang="ru-RU" sz="4000" b="1" dirty="0">
                <a:solidFill>
                  <a:srgbClr val="FF0000"/>
                </a:solidFill>
              </a:rPr>
              <a:t>. </a:t>
            </a:r>
            <a:endParaRPr lang="ru-RU" sz="4000" b="1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ru-RU" sz="4000" dirty="0" err="1" smtClean="0"/>
              <a:t>Якщо</a:t>
            </a:r>
            <a:r>
              <a:rPr lang="ru-RU" sz="4000" dirty="0" smtClean="0"/>
              <a:t> </a:t>
            </a:r>
            <a:r>
              <a:rPr lang="ru-RU" sz="4000" dirty="0"/>
              <a:t>ж </a:t>
            </a:r>
            <a:r>
              <a:rPr lang="ru-RU" sz="4000" dirty="0" err="1"/>
              <a:t>вибудовується</a:t>
            </a:r>
            <a:r>
              <a:rPr lang="ru-RU" sz="4000" dirty="0"/>
              <a:t> й </a:t>
            </a:r>
            <a:r>
              <a:rPr lang="ru-RU" sz="4000" dirty="0" err="1"/>
              <a:t>оптимізується</a:t>
            </a:r>
            <a:r>
              <a:rPr lang="ru-RU" sz="4000" dirty="0"/>
              <a:t> </a:t>
            </a:r>
            <a:r>
              <a:rPr lang="ru-RU" sz="4000" dirty="0" err="1"/>
              <a:t>комунікація</a:t>
            </a:r>
            <a:r>
              <a:rPr lang="ru-RU" sz="4000" dirty="0"/>
              <a:t> </a:t>
            </a:r>
            <a:r>
              <a:rPr lang="ru-RU" sz="4000" dirty="0" err="1"/>
              <a:t>із</a:t>
            </a:r>
            <a:r>
              <a:rPr lang="ru-RU" sz="4000" dirty="0"/>
              <a:t> </a:t>
            </a:r>
            <a:r>
              <a:rPr lang="ru-RU" sz="4000" dirty="0" err="1"/>
              <a:t>внутрішньою</a:t>
            </a:r>
            <a:r>
              <a:rPr lang="ru-RU" sz="4000" dirty="0"/>
              <a:t> </a:t>
            </a:r>
            <a:r>
              <a:rPr lang="ru-RU" sz="4000" dirty="0" err="1"/>
              <a:t>громадськістю</a:t>
            </a:r>
            <a:r>
              <a:rPr lang="ru-RU" sz="4000" dirty="0"/>
              <a:t> – </a:t>
            </a:r>
            <a:r>
              <a:rPr lang="ru-RU" sz="4000" dirty="0" err="1"/>
              <a:t>трудовим</a:t>
            </a:r>
            <a:r>
              <a:rPr lang="ru-RU" sz="4000" dirty="0"/>
              <a:t> </a:t>
            </a:r>
            <a:r>
              <a:rPr lang="ru-RU" sz="4000" dirty="0" err="1"/>
              <a:t>колективом</a:t>
            </a:r>
            <a:r>
              <a:rPr lang="ru-RU" sz="4000" dirty="0"/>
              <a:t>, </a:t>
            </a:r>
            <a:r>
              <a:rPr lang="ru-RU" sz="4000" dirty="0" err="1"/>
              <a:t>рядовими</a:t>
            </a:r>
            <a:r>
              <a:rPr lang="ru-RU" sz="4000" dirty="0"/>
              <a:t> </a:t>
            </a:r>
            <a:r>
              <a:rPr lang="ru-RU" sz="4000" dirty="0" err="1"/>
              <a:t>робітниками</a:t>
            </a:r>
            <a:r>
              <a:rPr lang="ru-RU" sz="4000" dirty="0"/>
              <a:t>, </a:t>
            </a:r>
            <a:r>
              <a:rPr lang="ru-RU" sz="4000" dirty="0" err="1"/>
              <a:t>керівниками</a:t>
            </a:r>
            <a:r>
              <a:rPr lang="ru-RU" sz="4000" dirty="0"/>
              <a:t> </a:t>
            </a:r>
            <a:r>
              <a:rPr lang="ru-RU" sz="4000" dirty="0" err="1"/>
              <a:t>середньої</a:t>
            </a:r>
            <a:r>
              <a:rPr lang="ru-RU" sz="4000" dirty="0"/>
              <a:t> ланки, менеджментом, </a:t>
            </a:r>
            <a:r>
              <a:rPr lang="ru-RU" sz="4000" dirty="0" err="1"/>
              <a:t>наявна</a:t>
            </a:r>
            <a:r>
              <a:rPr lang="ru-RU" sz="4000" dirty="0"/>
              <a:t> </a:t>
            </a:r>
            <a:r>
              <a:rPr lang="ru-RU" sz="4000" b="1" dirty="0" err="1">
                <a:solidFill>
                  <a:srgbClr val="FF0000"/>
                </a:solidFill>
              </a:rPr>
              <a:t>внутрішня</a:t>
            </a:r>
            <a:r>
              <a:rPr lang="ru-RU" sz="4000" b="1" dirty="0">
                <a:solidFill>
                  <a:srgbClr val="FF0000"/>
                </a:solidFill>
              </a:rPr>
              <a:t> PR-</a:t>
            </a:r>
            <a:r>
              <a:rPr lang="ru-RU" sz="4000" b="1" dirty="0" err="1">
                <a:solidFill>
                  <a:srgbClr val="FF0000"/>
                </a:solidFill>
              </a:rPr>
              <a:t>кампанія</a:t>
            </a:r>
            <a:r>
              <a:rPr lang="ru-RU" sz="4000" b="1" dirty="0">
                <a:solidFill>
                  <a:srgbClr val="FF0000"/>
                </a:solidFill>
              </a:rPr>
              <a:t>.</a:t>
            </a:r>
          </a:p>
          <a:p>
            <a:pPr marL="0" indent="0" algn="just">
              <a:buNone/>
            </a:pPr>
            <a:endParaRPr lang="uk-UA" sz="40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uk-UA" dirty="0" smtClean="0"/>
          </a:p>
          <a:p>
            <a:pPr marL="0" indent="0" algn="just">
              <a:buNone/>
            </a:pPr>
            <a:endParaRPr lang="uk-UA" dirty="0"/>
          </a:p>
          <a:p>
            <a:pPr marL="0" indent="0" algn="just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1720840"/>
            <a:ext cx="78488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340006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Autofit/>
          </a:bodyPr>
          <a:lstStyle/>
          <a:p>
            <a:r>
              <a:rPr lang="uk-UA" sz="3200" dirty="0">
                <a:solidFill>
                  <a:srgbClr val="00B0F0"/>
                </a:solidFill>
              </a:rPr>
              <a:t>Т</a:t>
            </a:r>
            <a:r>
              <a:rPr lang="uk-UA" sz="3200" dirty="0" smtClean="0">
                <a:solidFill>
                  <a:srgbClr val="00B0F0"/>
                </a:solidFill>
              </a:rPr>
              <a:t>ипологія </a:t>
            </a:r>
            <a:r>
              <a:rPr lang="uk-UA" sz="3200" dirty="0">
                <a:solidFill>
                  <a:srgbClr val="00B0F0"/>
                </a:solidFill>
              </a:rPr>
              <a:t>PR-кампаній за критерієм функціонального типу цільової громадськості.</a:t>
            </a:r>
            <a:endParaRPr lang="ru-RU" sz="3200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/>
              <a:t>Існують</a:t>
            </a:r>
            <a:r>
              <a:rPr lang="ru-RU" dirty="0"/>
              <a:t> PR-</a:t>
            </a:r>
            <a:r>
              <a:rPr lang="ru-RU" dirty="0" err="1"/>
              <a:t>кампанії</a:t>
            </a:r>
            <a:r>
              <a:rPr lang="ru-RU" dirty="0"/>
              <a:t>, </a:t>
            </a:r>
            <a:r>
              <a:rPr lang="ru-RU" dirty="0" err="1"/>
              <a:t>спрямовані</a:t>
            </a:r>
            <a:r>
              <a:rPr lang="ru-RU" dirty="0"/>
              <a:t> на </a:t>
            </a:r>
            <a:r>
              <a:rPr lang="ru-RU" dirty="0" err="1"/>
              <a:t>клієнтів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,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партнерів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конкурентів</a:t>
            </a:r>
            <a:r>
              <a:rPr lang="ru-RU" dirty="0"/>
              <a:t>, </a:t>
            </a:r>
            <a:r>
              <a:rPr lang="ru-RU" dirty="0" err="1"/>
              <a:t>спонсорів</a:t>
            </a:r>
            <a:r>
              <a:rPr lang="ru-RU" dirty="0"/>
              <a:t>,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, </a:t>
            </a:r>
            <a:r>
              <a:rPr lang="ru-RU" dirty="0" err="1"/>
              <a:t>урядові</a:t>
            </a:r>
            <a:r>
              <a:rPr lang="ru-RU" dirty="0"/>
              <a:t> та </a:t>
            </a:r>
            <a:r>
              <a:rPr lang="ru-RU" dirty="0" err="1"/>
              <a:t>політичні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і т.д., і т.п.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кампанія</a:t>
            </a:r>
            <a:r>
              <a:rPr lang="ru-RU" dirty="0"/>
              <a:t> </a:t>
            </a:r>
            <a:r>
              <a:rPr lang="ru-RU" dirty="0" err="1"/>
              <a:t>спрямована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на один тип </a:t>
            </a:r>
            <a:r>
              <a:rPr lang="ru-RU" dirty="0" err="1"/>
              <a:t>цільової</a:t>
            </a:r>
            <a:r>
              <a:rPr lang="ru-RU" dirty="0"/>
              <a:t> </a:t>
            </a:r>
            <a:r>
              <a:rPr lang="ru-RU" dirty="0" err="1"/>
              <a:t>громадськості</a:t>
            </a:r>
            <a:r>
              <a:rPr lang="ru-RU" dirty="0"/>
              <a:t>, то </a:t>
            </a:r>
            <a:r>
              <a:rPr lang="ru-RU" dirty="0" err="1"/>
              <a:t>це</a:t>
            </a:r>
            <a:r>
              <a:rPr lang="ru-RU" dirty="0"/>
              <a:t> – </a:t>
            </a:r>
            <a:r>
              <a:rPr lang="ru-RU" b="1" i="1" dirty="0" err="1"/>
              <a:t>монооб’єктна</a:t>
            </a:r>
            <a:r>
              <a:rPr lang="ru-RU" b="1" i="1" dirty="0"/>
              <a:t> PR-</a:t>
            </a:r>
            <a:r>
              <a:rPr lang="ru-RU" b="1" i="1" dirty="0" err="1"/>
              <a:t>кампанія</a:t>
            </a:r>
            <a:r>
              <a:rPr lang="ru-RU" b="1" i="1" dirty="0"/>
              <a:t>,</a:t>
            </a:r>
            <a:r>
              <a:rPr lang="ru-RU" dirty="0"/>
              <a:t> </a:t>
            </a:r>
            <a:r>
              <a:rPr lang="ru-RU" dirty="0" err="1"/>
              <a:t>якщо</a:t>
            </a:r>
            <a:r>
              <a:rPr lang="ru-RU" dirty="0"/>
              <a:t> на </a:t>
            </a:r>
            <a:r>
              <a:rPr lang="ru-RU" dirty="0" err="1"/>
              <a:t>декілька</a:t>
            </a:r>
            <a:r>
              <a:rPr lang="ru-RU" dirty="0"/>
              <a:t> </a:t>
            </a:r>
            <a:r>
              <a:rPr lang="ru-RU" dirty="0" err="1"/>
              <a:t>типів</a:t>
            </a:r>
            <a:r>
              <a:rPr lang="ru-RU" dirty="0"/>
              <a:t>, </a:t>
            </a:r>
            <a:r>
              <a:rPr lang="ru-RU" dirty="0" err="1"/>
              <a:t>це</a:t>
            </a:r>
            <a:r>
              <a:rPr lang="ru-RU" dirty="0"/>
              <a:t> – </a:t>
            </a:r>
            <a:r>
              <a:rPr lang="ru-RU" b="1" i="1" dirty="0" err="1"/>
              <a:t>поліоб’єктна</a:t>
            </a:r>
            <a:r>
              <a:rPr lang="ru-RU" b="1" i="1" dirty="0"/>
              <a:t> PR-</a:t>
            </a:r>
            <a:r>
              <a:rPr lang="ru-RU" b="1" i="1" dirty="0" err="1"/>
              <a:t>кампанія</a:t>
            </a:r>
            <a:r>
              <a:rPr lang="ru-RU" b="1" i="1" dirty="0"/>
              <a:t>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172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uk-UA" sz="3600" b="1" dirty="0">
                <a:solidFill>
                  <a:srgbClr val="92D050"/>
                </a:solidFill>
              </a:rPr>
              <a:t>За критерієм обраної стратегії і характером реалізованих PR-операцій</a:t>
            </a:r>
            <a:endParaRPr lang="ru-RU" sz="3600" b="1" dirty="0">
              <a:solidFill>
                <a:srgbClr val="92D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  <a:solidFill>
            <a:srgbClr val="66FF66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800" dirty="0"/>
              <a:t>PR-кампанії розділяється на </a:t>
            </a:r>
            <a:r>
              <a:rPr lang="uk-UA" sz="2800" i="1" dirty="0"/>
              <a:t>високо інтенсивні</a:t>
            </a:r>
            <a:r>
              <a:rPr lang="uk-UA" sz="2800" dirty="0"/>
              <a:t> і </a:t>
            </a:r>
            <a:r>
              <a:rPr lang="uk-UA" sz="2800" i="1" dirty="0" err="1"/>
              <a:t>низькоінтенсивні</a:t>
            </a:r>
            <a:r>
              <a:rPr lang="uk-UA" sz="2800" i="1" dirty="0"/>
              <a:t>.</a:t>
            </a:r>
            <a:r>
              <a:rPr lang="uk-UA" sz="2800" dirty="0"/>
              <a:t> У ряді випадків їх називають інтенсивними і неінтенсивними PR-кампаніями або </a:t>
            </a:r>
            <a:r>
              <a:rPr lang="uk-UA" sz="2800" b="1" dirty="0"/>
              <a:t>жорсткими і </a:t>
            </a:r>
            <a:r>
              <a:rPr lang="uk-UA" sz="2800" b="1" dirty="0" smtClean="0"/>
              <a:t>м’якими </a:t>
            </a:r>
            <a:r>
              <a:rPr lang="uk-UA" sz="2800" dirty="0"/>
              <a:t>PR-кампаніями</a:t>
            </a:r>
            <a:r>
              <a:rPr lang="uk-UA" sz="2800" dirty="0" smtClean="0"/>
              <a:t>.</a:t>
            </a:r>
          </a:p>
          <a:p>
            <a:pPr marL="0" indent="0" algn="just">
              <a:buNone/>
            </a:pPr>
            <a:endParaRPr lang="uk-UA" sz="2800" dirty="0" smtClean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429000"/>
            <a:ext cx="2232248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550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uk-UA" b="1" dirty="0">
                <a:solidFill>
                  <a:srgbClr val="C256BA"/>
                </a:solidFill>
              </a:rPr>
              <a:t>О</a:t>
            </a:r>
            <a:r>
              <a:rPr lang="uk-UA" b="1" dirty="0" smtClean="0">
                <a:solidFill>
                  <a:srgbClr val="C256BA"/>
                </a:solidFill>
              </a:rPr>
              <a:t>дносторонні </a:t>
            </a:r>
            <a:r>
              <a:rPr lang="uk-UA" b="1" dirty="0">
                <a:solidFill>
                  <a:srgbClr val="C256BA"/>
                </a:solidFill>
              </a:rPr>
              <a:t>та двосторонні PR-кампанії</a:t>
            </a:r>
            <a:endParaRPr lang="ru-RU" b="1" dirty="0">
              <a:solidFill>
                <a:srgbClr val="C256BA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rgbClr val="FF00FF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/>
              <a:t>За </a:t>
            </a:r>
            <a:r>
              <a:rPr lang="ru-RU" dirty="0" err="1"/>
              <a:t>критерієм</a:t>
            </a:r>
            <a:r>
              <a:rPr lang="ru-RU" dirty="0"/>
              <a:t> типу </a:t>
            </a:r>
            <a:r>
              <a:rPr lang="ru-RU" dirty="0" err="1"/>
              <a:t>використаної</a:t>
            </a:r>
            <a:r>
              <a:rPr lang="ru-RU" dirty="0"/>
              <a:t> </a:t>
            </a:r>
            <a:r>
              <a:rPr lang="ru-RU" dirty="0" err="1"/>
              <a:t>базової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 PR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виділити</a:t>
            </a:r>
            <a:r>
              <a:rPr lang="ru-RU" dirty="0"/>
              <a:t> </a:t>
            </a:r>
            <a:r>
              <a:rPr lang="ru-RU" i="1" dirty="0" err="1"/>
              <a:t>односторонні</a:t>
            </a:r>
            <a:r>
              <a:rPr lang="ru-RU" dirty="0"/>
              <a:t> та </a:t>
            </a:r>
            <a:r>
              <a:rPr lang="ru-RU" i="1" dirty="0" err="1"/>
              <a:t>двосторонні</a:t>
            </a:r>
            <a:r>
              <a:rPr lang="ru-RU" dirty="0"/>
              <a:t> PR-</a:t>
            </a:r>
            <a:r>
              <a:rPr lang="ru-RU" dirty="0" err="1"/>
              <a:t>кампанії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i="1" dirty="0" err="1"/>
              <a:t>симетричні</a:t>
            </a:r>
            <a:r>
              <a:rPr lang="ru-RU" dirty="0"/>
              <a:t> і </a:t>
            </a:r>
            <a:r>
              <a:rPr lang="ru-RU" i="1" dirty="0" err="1"/>
              <a:t>асиметричні</a:t>
            </a:r>
            <a:r>
              <a:rPr lang="ru-RU" dirty="0"/>
              <a:t> PR-</a:t>
            </a:r>
            <a:r>
              <a:rPr lang="ru-RU" dirty="0" err="1"/>
              <a:t>кампанії</a:t>
            </a:r>
            <a:r>
              <a:rPr lang="ru-RU" dirty="0"/>
              <a:t>.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/>
              <a:t>спирається</a:t>
            </a:r>
            <a:r>
              <a:rPr lang="ru-RU" dirty="0"/>
              <a:t> на </a:t>
            </a:r>
            <a:r>
              <a:rPr lang="ru-RU" dirty="0" err="1"/>
              <a:t>типологію</a:t>
            </a:r>
            <a:r>
              <a:rPr lang="ru-RU" dirty="0"/>
              <a:t> моделей PR, </a:t>
            </a:r>
            <a:r>
              <a:rPr lang="ru-RU" dirty="0" err="1"/>
              <a:t>запропоновану</a:t>
            </a:r>
            <a:r>
              <a:rPr lang="ru-RU" dirty="0"/>
              <a:t> Дж. </a:t>
            </a:r>
            <a:r>
              <a:rPr lang="ru-RU" dirty="0" err="1"/>
              <a:t>Грюнігом</a:t>
            </a:r>
            <a:r>
              <a:rPr lang="ru-RU" dirty="0"/>
              <a:t>.</a:t>
            </a:r>
          </a:p>
          <a:p>
            <a:r>
              <a:rPr lang="ru-RU" dirty="0"/>
              <a:t>Тут </a:t>
            </a:r>
            <a:r>
              <a:rPr lang="ru-RU" dirty="0" err="1"/>
              <a:t>можливі</a:t>
            </a:r>
            <a:r>
              <a:rPr lang="ru-RU" dirty="0"/>
              <a:t> два </a:t>
            </a:r>
            <a:r>
              <a:rPr lang="ru-RU" dirty="0" err="1"/>
              <a:t>внутрішніх</a:t>
            </a:r>
            <a:r>
              <a:rPr lang="ru-RU" dirty="0"/>
              <a:t> </a:t>
            </a:r>
            <a:r>
              <a:rPr lang="ru-RU" dirty="0" err="1"/>
              <a:t>класифікаційних</a:t>
            </a:r>
            <a:r>
              <a:rPr lang="ru-RU" dirty="0"/>
              <a:t> </a:t>
            </a:r>
            <a:r>
              <a:rPr lang="ru-RU" dirty="0" err="1"/>
              <a:t>підходи</a:t>
            </a:r>
            <a:r>
              <a:rPr lang="ru-RU" dirty="0" smtClean="0"/>
              <a:t>.</a:t>
            </a:r>
            <a:r>
              <a:rPr lang="ru-RU" dirty="0"/>
              <a:t> 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51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>
                <a:solidFill>
                  <a:srgbClr val="C256BA"/>
                </a:solidFill>
              </a:rPr>
              <a:t>Односторонні та двосторонні PR-кампанії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Перший </a:t>
            </a:r>
            <a:r>
              <a:rPr lang="ru-RU" dirty="0" err="1"/>
              <a:t>внутрішній</a:t>
            </a:r>
            <a:r>
              <a:rPr lang="ru-RU" dirty="0"/>
              <a:t> </a:t>
            </a:r>
            <a:r>
              <a:rPr lang="ru-RU" dirty="0" err="1"/>
              <a:t>класифікаційний</a:t>
            </a:r>
            <a:r>
              <a:rPr lang="ru-RU" dirty="0"/>
              <a:t> </a:t>
            </a:r>
            <a:r>
              <a:rPr lang="ru-RU" dirty="0" err="1"/>
              <a:t>підхід</a:t>
            </a:r>
            <a:r>
              <a:rPr lang="ru-RU" dirty="0"/>
              <a:t> </a:t>
            </a:r>
            <a:r>
              <a:rPr lang="ru-RU" dirty="0" err="1"/>
              <a:t>спирається</a:t>
            </a:r>
            <a:r>
              <a:rPr lang="ru-RU" dirty="0"/>
              <a:t> на </a:t>
            </a:r>
            <a:r>
              <a:rPr lang="ru-RU" b="1" dirty="0" err="1">
                <a:solidFill>
                  <a:srgbClr val="C256BA"/>
                </a:solidFill>
              </a:rPr>
              <a:t>критерій</a:t>
            </a:r>
            <a:r>
              <a:rPr lang="ru-RU" b="1" dirty="0">
                <a:solidFill>
                  <a:srgbClr val="C256BA"/>
                </a:solidFill>
              </a:rPr>
              <a:t> </a:t>
            </a:r>
            <a:r>
              <a:rPr lang="ru-RU" b="1" dirty="0" err="1">
                <a:solidFill>
                  <a:srgbClr val="C256BA"/>
                </a:solidFill>
              </a:rPr>
              <a:t>наявності</a:t>
            </a:r>
            <a:r>
              <a:rPr lang="ru-RU" b="1" dirty="0">
                <a:solidFill>
                  <a:srgbClr val="C256BA"/>
                </a:solidFill>
              </a:rPr>
              <a:t> </a:t>
            </a:r>
            <a:r>
              <a:rPr lang="ru-RU" b="1" dirty="0" err="1">
                <a:solidFill>
                  <a:srgbClr val="C256BA"/>
                </a:solidFill>
              </a:rPr>
              <a:t>зворотного</a:t>
            </a:r>
            <a:r>
              <a:rPr lang="ru-RU" b="1" dirty="0">
                <a:solidFill>
                  <a:srgbClr val="C256BA"/>
                </a:solidFill>
              </a:rPr>
              <a:t> </a:t>
            </a:r>
            <a:r>
              <a:rPr lang="ru-RU" b="1" dirty="0" err="1">
                <a:solidFill>
                  <a:srgbClr val="C256BA"/>
                </a:solidFill>
              </a:rPr>
              <a:t>зв’язку</a:t>
            </a:r>
            <a:r>
              <a:rPr lang="ru-RU" b="1" dirty="0">
                <a:solidFill>
                  <a:srgbClr val="C256BA"/>
                </a:solidFill>
              </a:rPr>
              <a:t>  </a:t>
            </a:r>
            <a:r>
              <a:rPr lang="ru-RU" b="1" dirty="0" err="1">
                <a:solidFill>
                  <a:srgbClr val="C256BA"/>
                </a:solidFill>
              </a:rPr>
              <a:t>між</a:t>
            </a:r>
            <a:r>
              <a:rPr lang="ru-RU" b="1" dirty="0">
                <a:solidFill>
                  <a:srgbClr val="C256BA"/>
                </a:solidFill>
              </a:rPr>
              <a:t> </a:t>
            </a:r>
            <a:r>
              <a:rPr lang="ru-RU" b="1" dirty="0" err="1">
                <a:solidFill>
                  <a:srgbClr val="C256BA"/>
                </a:solidFill>
              </a:rPr>
              <a:t>організацією</a:t>
            </a:r>
            <a:r>
              <a:rPr lang="ru-RU" b="1" dirty="0">
                <a:solidFill>
                  <a:srgbClr val="C256BA"/>
                </a:solidFill>
              </a:rPr>
              <a:t> та </a:t>
            </a:r>
            <a:r>
              <a:rPr lang="ru-RU" b="1" dirty="0" err="1">
                <a:solidFill>
                  <a:srgbClr val="C256BA"/>
                </a:solidFill>
              </a:rPr>
              <a:t>її</a:t>
            </a:r>
            <a:r>
              <a:rPr lang="ru-RU" b="1" dirty="0">
                <a:solidFill>
                  <a:srgbClr val="C256BA"/>
                </a:solidFill>
              </a:rPr>
              <a:t> </a:t>
            </a:r>
            <a:r>
              <a:rPr lang="ru-RU" b="1" dirty="0" err="1">
                <a:solidFill>
                  <a:srgbClr val="C256BA"/>
                </a:solidFill>
              </a:rPr>
              <a:t>громадськістю</a:t>
            </a:r>
            <a:r>
              <a:rPr lang="ru-RU" b="1" dirty="0">
                <a:solidFill>
                  <a:srgbClr val="C256BA"/>
                </a:solidFill>
              </a:rPr>
              <a:t>. </a:t>
            </a:r>
            <a:r>
              <a:rPr lang="ru-RU" dirty="0"/>
              <a:t>За </a:t>
            </a:r>
            <a:r>
              <a:rPr lang="ru-RU" dirty="0" err="1"/>
              <a:t>цим</a:t>
            </a:r>
            <a:r>
              <a:rPr lang="ru-RU" dirty="0"/>
              <a:t> </a:t>
            </a:r>
            <a:r>
              <a:rPr lang="ru-RU" dirty="0" err="1"/>
              <a:t>критерієм</a:t>
            </a:r>
            <a:r>
              <a:rPr lang="ru-RU" dirty="0"/>
              <a:t> </a:t>
            </a:r>
            <a:r>
              <a:rPr lang="ru-RU" dirty="0" err="1"/>
              <a:t>виділяються</a:t>
            </a:r>
            <a:r>
              <a:rPr lang="ru-RU" dirty="0"/>
              <a:t> </a:t>
            </a:r>
            <a:r>
              <a:rPr lang="ru-RU" dirty="0" err="1"/>
              <a:t>односторонні</a:t>
            </a:r>
            <a:r>
              <a:rPr lang="ru-RU" dirty="0"/>
              <a:t> та </a:t>
            </a:r>
            <a:r>
              <a:rPr lang="ru-RU" dirty="0" err="1"/>
              <a:t>двосторонні</a:t>
            </a:r>
            <a:r>
              <a:rPr lang="ru-RU" dirty="0"/>
              <a:t> PR-</a:t>
            </a:r>
            <a:r>
              <a:rPr lang="ru-RU" dirty="0" err="1"/>
              <a:t>кампанії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реалізують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</a:t>
            </a:r>
            <a:r>
              <a:rPr lang="ru-RU" dirty="0" err="1"/>
              <a:t>односторонню</a:t>
            </a:r>
            <a:r>
              <a:rPr lang="ru-RU" dirty="0"/>
              <a:t> (без </a:t>
            </a:r>
            <a:r>
              <a:rPr lang="ru-RU" dirty="0" err="1"/>
              <a:t>зворотного</a:t>
            </a:r>
            <a:r>
              <a:rPr lang="ru-RU" dirty="0"/>
              <a:t> </a:t>
            </a:r>
            <a:r>
              <a:rPr lang="ru-RU" dirty="0" err="1"/>
              <a:t>зв’язку</a:t>
            </a:r>
            <a:r>
              <a:rPr lang="ru-RU" dirty="0"/>
              <a:t>) і </a:t>
            </a:r>
            <a:r>
              <a:rPr lang="ru-RU" dirty="0" err="1"/>
              <a:t>двосторонню</a:t>
            </a:r>
            <a:r>
              <a:rPr lang="ru-RU" dirty="0"/>
              <a:t> (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зворотним</a:t>
            </a:r>
            <a:r>
              <a:rPr lang="ru-RU" dirty="0"/>
              <a:t> </a:t>
            </a:r>
            <a:r>
              <a:rPr lang="ru-RU" dirty="0" err="1"/>
              <a:t>зв’язком</a:t>
            </a:r>
            <a:r>
              <a:rPr lang="ru-RU" dirty="0"/>
              <a:t>) PR-</a:t>
            </a:r>
            <a:r>
              <a:rPr lang="ru-RU" dirty="0" err="1"/>
              <a:t>комунікації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err="1"/>
              <a:t>Другий</a:t>
            </a:r>
            <a:r>
              <a:rPr lang="ru-RU" dirty="0"/>
              <a:t> </a:t>
            </a:r>
            <a:r>
              <a:rPr lang="ru-RU" dirty="0" err="1"/>
              <a:t>внутрішній</a:t>
            </a:r>
            <a:r>
              <a:rPr lang="ru-RU" dirty="0"/>
              <a:t> </a:t>
            </a:r>
            <a:r>
              <a:rPr lang="ru-RU" dirty="0" err="1"/>
              <a:t>класифікаційний</a:t>
            </a:r>
            <a:r>
              <a:rPr lang="ru-RU" dirty="0"/>
              <a:t> </a:t>
            </a:r>
            <a:r>
              <a:rPr lang="ru-RU" dirty="0" err="1"/>
              <a:t>підхід</a:t>
            </a:r>
            <a:r>
              <a:rPr lang="ru-RU" dirty="0"/>
              <a:t> </a:t>
            </a:r>
            <a:r>
              <a:rPr lang="ru-RU" dirty="0" err="1"/>
              <a:t>спирається</a:t>
            </a:r>
            <a:r>
              <a:rPr lang="ru-RU" dirty="0"/>
              <a:t> на </a:t>
            </a:r>
            <a:r>
              <a:rPr lang="ru-RU" dirty="0" err="1"/>
              <a:t>критерій</a:t>
            </a:r>
            <a:r>
              <a:rPr lang="ru-RU" dirty="0"/>
              <a:t> </a:t>
            </a:r>
            <a:r>
              <a:rPr lang="ru-RU" b="1" dirty="0">
                <a:solidFill>
                  <a:srgbClr val="C256BA"/>
                </a:solidFill>
              </a:rPr>
              <a:t>характеру </a:t>
            </a:r>
            <a:r>
              <a:rPr lang="ru-RU" b="1" dirty="0" err="1">
                <a:solidFill>
                  <a:srgbClr val="C256BA"/>
                </a:solidFill>
              </a:rPr>
              <a:t>взаємодії</a:t>
            </a:r>
            <a:r>
              <a:rPr lang="ru-RU" b="1" dirty="0">
                <a:solidFill>
                  <a:srgbClr val="C256BA"/>
                </a:solidFill>
              </a:rPr>
              <a:t> </a:t>
            </a:r>
            <a:r>
              <a:rPr lang="ru-RU" b="1" dirty="0" err="1">
                <a:solidFill>
                  <a:srgbClr val="C256BA"/>
                </a:solidFill>
              </a:rPr>
              <a:t>між</a:t>
            </a:r>
            <a:r>
              <a:rPr lang="ru-RU" b="1" dirty="0">
                <a:solidFill>
                  <a:srgbClr val="C256BA"/>
                </a:solidFill>
              </a:rPr>
              <a:t> </a:t>
            </a:r>
            <a:r>
              <a:rPr lang="ru-RU" b="1" dirty="0" err="1">
                <a:solidFill>
                  <a:srgbClr val="C256BA"/>
                </a:solidFill>
              </a:rPr>
              <a:t>організацією</a:t>
            </a:r>
            <a:r>
              <a:rPr lang="ru-RU" b="1" dirty="0">
                <a:solidFill>
                  <a:srgbClr val="C256BA"/>
                </a:solidFill>
              </a:rPr>
              <a:t> та </a:t>
            </a:r>
            <a:r>
              <a:rPr lang="ru-RU" b="1" dirty="0" err="1">
                <a:solidFill>
                  <a:srgbClr val="C256BA"/>
                </a:solidFill>
              </a:rPr>
              <a:t>її</a:t>
            </a:r>
            <a:r>
              <a:rPr lang="ru-RU" b="1" dirty="0">
                <a:solidFill>
                  <a:srgbClr val="C256BA"/>
                </a:solidFill>
              </a:rPr>
              <a:t> </a:t>
            </a:r>
            <a:r>
              <a:rPr lang="ru-RU" b="1" dirty="0" err="1">
                <a:solidFill>
                  <a:srgbClr val="C256BA"/>
                </a:solidFill>
              </a:rPr>
              <a:t>громадськістю</a:t>
            </a:r>
            <a:r>
              <a:rPr lang="ru-RU" b="1" dirty="0">
                <a:solidFill>
                  <a:srgbClr val="C256BA"/>
                </a:solidFill>
              </a:rPr>
              <a:t>. </a:t>
            </a:r>
            <a:r>
              <a:rPr lang="ru-RU" dirty="0" err="1"/>
              <a:t>Під</a:t>
            </a:r>
            <a:r>
              <a:rPr lang="ru-RU" dirty="0"/>
              <a:t> характером </a:t>
            </a:r>
            <a:r>
              <a:rPr lang="ru-RU" dirty="0" err="1"/>
              <a:t>взаємодії</a:t>
            </a:r>
            <a:r>
              <a:rPr lang="ru-RU" dirty="0"/>
              <a:t> в </a:t>
            </a:r>
            <a:r>
              <a:rPr lang="ru-RU" dirty="0" err="1"/>
              <a:t>даному</a:t>
            </a:r>
            <a:r>
              <a:rPr lang="ru-RU" dirty="0"/>
              <a:t> </a:t>
            </a:r>
            <a:r>
              <a:rPr lang="ru-RU" dirty="0" err="1"/>
              <a:t>контексті</a:t>
            </a:r>
            <a:r>
              <a:rPr lang="ru-RU" dirty="0"/>
              <a:t> </a:t>
            </a:r>
            <a:r>
              <a:rPr lang="ru-RU" dirty="0" err="1"/>
              <a:t>розуміється</a:t>
            </a:r>
            <a:r>
              <a:rPr lang="ru-RU" dirty="0"/>
              <a:t> </a:t>
            </a:r>
            <a:r>
              <a:rPr lang="ru-RU" dirty="0" err="1"/>
              <a:t>відповідність</a:t>
            </a:r>
            <a:r>
              <a:rPr lang="ru-RU" dirty="0"/>
              <a:t> </a:t>
            </a:r>
            <a:r>
              <a:rPr lang="ru-RU" dirty="0" err="1"/>
              <a:t>можливостей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та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громадськості</a:t>
            </a:r>
            <a:r>
              <a:rPr lang="ru-RU" dirty="0"/>
              <a:t> </a:t>
            </a:r>
            <a:r>
              <a:rPr lang="ru-RU" dirty="0" err="1"/>
              <a:t>одне</a:t>
            </a:r>
            <a:r>
              <a:rPr lang="ru-RU" dirty="0"/>
              <a:t> на одного.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носять</a:t>
            </a:r>
            <a:r>
              <a:rPr lang="ru-RU" dirty="0"/>
              <a:t> </a:t>
            </a:r>
            <a:r>
              <a:rPr lang="ru-RU" dirty="0" err="1"/>
              <a:t>рівновеликий</a:t>
            </a:r>
            <a:r>
              <a:rPr lang="ru-RU" dirty="0"/>
              <a:t> характер, то </a:t>
            </a:r>
            <a:r>
              <a:rPr lang="ru-RU" dirty="0" err="1"/>
              <a:t>йдеться</a:t>
            </a:r>
            <a:r>
              <a:rPr lang="ru-RU" dirty="0"/>
              <a:t> про </a:t>
            </a:r>
            <a:r>
              <a:rPr lang="ru-RU" dirty="0" err="1"/>
              <a:t>симетричну</a:t>
            </a:r>
            <a:r>
              <a:rPr lang="ru-RU" dirty="0"/>
              <a:t> </a:t>
            </a:r>
            <a:r>
              <a:rPr lang="ru-RU" dirty="0" err="1"/>
              <a:t>комунікацію</a:t>
            </a:r>
            <a:r>
              <a:rPr lang="ru-RU" dirty="0"/>
              <a:t> та </a:t>
            </a:r>
            <a:r>
              <a:rPr lang="ru-RU" dirty="0" err="1"/>
              <a:t>симетричну</a:t>
            </a:r>
            <a:r>
              <a:rPr lang="ru-RU" dirty="0"/>
              <a:t> PR-</a:t>
            </a:r>
            <a:r>
              <a:rPr lang="ru-RU" dirty="0" err="1"/>
              <a:t>кампанію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один з </a:t>
            </a:r>
            <a:r>
              <a:rPr lang="ru-RU" dirty="0" err="1"/>
              <a:t>учасників</a:t>
            </a:r>
            <a:r>
              <a:rPr lang="ru-RU" dirty="0"/>
              <a:t> PR-</a:t>
            </a:r>
            <a:r>
              <a:rPr lang="ru-RU" dirty="0" err="1"/>
              <a:t>взаємодії</a:t>
            </a:r>
            <a:r>
              <a:rPr lang="ru-RU" dirty="0"/>
              <a:t> (</a:t>
            </a:r>
            <a:r>
              <a:rPr lang="ru-RU" dirty="0" err="1"/>
              <a:t>організація</a:t>
            </a:r>
            <a:r>
              <a:rPr lang="ru-RU" dirty="0"/>
              <a:t>, </a:t>
            </a:r>
            <a:r>
              <a:rPr lang="ru-RU" dirty="0" err="1"/>
              <a:t>цільова</a:t>
            </a:r>
            <a:r>
              <a:rPr lang="ru-RU" dirty="0"/>
              <a:t> </a:t>
            </a:r>
            <a:r>
              <a:rPr lang="ru-RU" dirty="0" err="1"/>
              <a:t>громадськість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який-небудь</a:t>
            </a:r>
            <a:r>
              <a:rPr lang="ru-RU" dirty="0"/>
              <a:t> сегмент </a:t>
            </a:r>
            <a:r>
              <a:rPr lang="ru-RU" dirty="0" err="1"/>
              <a:t>цільової</a:t>
            </a:r>
            <a:r>
              <a:rPr lang="ru-RU" dirty="0"/>
              <a:t> </a:t>
            </a:r>
            <a:r>
              <a:rPr lang="ru-RU" dirty="0" err="1"/>
              <a:t>громадськості</a:t>
            </a:r>
            <a:r>
              <a:rPr lang="ru-RU" dirty="0"/>
              <a:t>) у </a:t>
            </a:r>
            <a:r>
              <a:rPr lang="ru-RU" dirty="0" err="1"/>
              <a:t>ході</a:t>
            </a:r>
            <a:r>
              <a:rPr lang="ru-RU" dirty="0"/>
              <a:t> </a:t>
            </a:r>
            <a:r>
              <a:rPr lang="ru-RU" dirty="0" err="1"/>
              <a:t>кампанії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переваги</a:t>
            </a:r>
            <a:r>
              <a:rPr lang="ru-RU" dirty="0"/>
              <a:t> у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на </a:t>
            </a:r>
            <a:r>
              <a:rPr lang="ru-RU" dirty="0" err="1"/>
              <a:t>іншого</a:t>
            </a:r>
            <a:r>
              <a:rPr lang="ru-RU" dirty="0"/>
              <a:t> </a:t>
            </a:r>
            <a:r>
              <a:rPr lang="ru-RU" dirty="0" err="1"/>
              <a:t>учасника</a:t>
            </a:r>
            <a:r>
              <a:rPr lang="ru-RU" dirty="0"/>
              <a:t>, то </a:t>
            </a:r>
            <a:r>
              <a:rPr lang="ru-RU" dirty="0" err="1"/>
              <a:t>тоді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асиметрична</a:t>
            </a:r>
            <a:r>
              <a:rPr lang="ru-RU" dirty="0"/>
              <a:t> PR-</a:t>
            </a:r>
            <a:r>
              <a:rPr lang="ru-RU" dirty="0" err="1"/>
              <a:t>кампанія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9" y="4509120"/>
            <a:ext cx="2791758" cy="1563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846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ru-RU" b="1" dirty="0" err="1">
                <a:solidFill>
                  <a:srgbClr val="FF0000"/>
                </a:solidFill>
              </a:rPr>
              <a:t>Які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цілі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Public Relations?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ы\AppData\Local\Microsoft\Windows\Temporary Internet Files\Content.IE5\TONOWFGN\silhouette-279758_960_720[1]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87624" y="4437112"/>
            <a:ext cx="2886472" cy="1623640"/>
          </a:xfrm>
          <a:prstGeom prst="rect">
            <a:avLst/>
          </a:prstGeom>
          <a:noFill/>
          <a:ln>
            <a:solidFill>
              <a:srgbClr val="00B05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dirty="0" err="1" smtClean="0">
                <a:solidFill>
                  <a:srgbClr val="FF0000"/>
                </a:solidFill>
              </a:rPr>
              <a:t>Позиціонування</a:t>
            </a:r>
            <a:r>
              <a:rPr lang="ru-RU" dirty="0">
                <a:solidFill>
                  <a:srgbClr val="FF0000"/>
                </a:solidFill>
              </a:rPr>
              <a:t>. </a:t>
            </a:r>
            <a:r>
              <a:rPr lang="ru-RU" dirty="0"/>
              <a:t>Так само як </a:t>
            </a:r>
            <a:r>
              <a:rPr lang="ru-RU" dirty="0" err="1"/>
              <a:t>впровадження</a:t>
            </a:r>
            <a:r>
              <a:rPr lang="ru-RU" dirty="0"/>
              <a:t> в </a:t>
            </a:r>
            <a:r>
              <a:rPr lang="ru-RU" dirty="0" err="1"/>
              <a:t>свідомість</a:t>
            </a:r>
            <a:r>
              <a:rPr lang="ru-RU" dirty="0"/>
              <a:t> людей </a:t>
            </a: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err="1"/>
              <a:t>іміджу</a:t>
            </a:r>
            <a:r>
              <a:rPr lang="ru-RU" dirty="0"/>
              <a:t> і образу </a:t>
            </a:r>
            <a:r>
              <a:rPr lang="ru-RU" dirty="0" err="1"/>
              <a:t>компанії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err="1" smtClean="0">
                <a:solidFill>
                  <a:srgbClr val="FF0000"/>
                </a:solidFill>
              </a:rPr>
              <a:t>Піднесення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іміджу</a:t>
            </a:r>
            <a:r>
              <a:rPr lang="ru-RU" dirty="0" smtClean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підтримка</a:t>
            </a:r>
            <a:r>
              <a:rPr lang="ru-RU" dirty="0"/>
              <a:t> і </a:t>
            </a:r>
            <a:r>
              <a:rPr lang="ru-RU" dirty="0" err="1"/>
              <a:t>вдосконалення</a:t>
            </a:r>
            <a:r>
              <a:rPr lang="ru-RU" dirty="0"/>
              <a:t> </a:t>
            </a:r>
            <a:r>
              <a:rPr lang="ru-RU" dirty="0" err="1" smtClean="0"/>
              <a:t>переваг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>
                <a:solidFill>
                  <a:srgbClr val="FF0000"/>
                </a:solidFill>
              </a:rPr>
              <a:t>Антиреклама</a:t>
            </a:r>
            <a:r>
              <a:rPr lang="ru-RU" dirty="0">
                <a:solidFill>
                  <a:srgbClr val="FF0000"/>
                </a:solidFill>
              </a:rPr>
              <a:t>. </a:t>
            </a:r>
            <a:r>
              <a:rPr lang="ru-RU" dirty="0" err="1" smtClean="0"/>
              <a:t>Зниження</a:t>
            </a:r>
            <a:r>
              <a:rPr lang="ru-RU" dirty="0" smtClean="0"/>
              <a:t> </a:t>
            </a:r>
            <a:r>
              <a:rPr lang="ru-RU" dirty="0" err="1"/>
              <a:t>іміджу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 для того,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зменшити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 smtClean="0"/>
              <a:t>привабливість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err="1" smtClean="0">
                <a:solidFill>
                  <a:srgbClr val="FF0000"/>
                </a:solidFill>
              </a:rPr>
              <a:t>Відбудова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від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конкурентів</a:t>
            </a:r>
            <a:r>
              <a:rPr lang="ru-RU" dirty="0" smtClean="0">
                <a:solidFill>
                  <a:srgbClr val="FF0000"/>
                </a:solidFill>
              </a:rPr>
              <a:t>. </a:t>
            </a:r>
            <a:r>
              <a:rPr lang="ru-RU" dirty="0" err="1" smtClean="0"/>
              <a:t>Позиціонування</a:t>
            </a:r>
            <a:r>
              <a:rPr lang="ru-RU" dirty="0" smtClean="0"/>
              <a:t> </a:t>
            </a:r>
            <a:r>
              <a:rPr lang="ru-RU" dirty="0" err="1"/>
              <a:t>свого</a:t>
            </a:r>
            <a:r>
              <a:rPr lang="ru-RU" dirty="0"/>
              <a:t> продукту на </a:t>
            </a:r>
            <a:r>
              <a:rPr lang="ru-RU" dirty="0" err="1"/>
              <a:t>загальному</a:t>
            </a:r>
            <a:r>
              <a:rPr lang="ru-RU" dirty="0"/>
              <a:t> </a:t>
            </a:r>
            <a:r>
              <a:rPr lang="ru-RU" dirty="0" err="1"/>
              <a:t>тлі</a:t>
            </a:r>
            <a:r>
              <a:rPr lang="ru-RU" dirty="0"/>
              <a:t> </a:t>
            </a:r>
            <a:r>
              <a:rPr lang="ru-RU" dirty="0" err="1"/>
              <a:t>конкурентних</a:t>
            </a:r>
            <a:r>
              <a:rPr lang="ru-RU" dirty="0"/>
              <a:t> </a:t>
            </a:r>
            <a:r>
              <a:rPr lang="ru-RU" dirty="0" err="1" smtClean="0"/>
              <a:t>організацій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err="1" smtClean="0">
                <a:solidFill>
                  <a:srgbClr val="FF0000"/>
                </a:solidFill>
              </a:rPr>
              <a:t>Контрреклама</a:t>
            </a:r>
            <a:r>
              <a:rPr lang="ru-RU" dirty="0">
                <a:solidFill>
                  <a:srgbClr val="FF0000"/>
                </a:solidFill>
              </a:rPr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відновлення</a:t>
            </a:r>
            <a:r>
              <a:rPr lang="ru-RU" dirty="0"/>
              <a:t> </a:t>
            </a:r>
            <a:r>
              <a:rPr lang="ru-RU" dirty="0" err="1"/>
              <a:t>довіри</a:t>
            </a:r>
            <a:r>
              <a:rPr lang="ru-RU" dirty="0"/>
              <a:t> </a:t>
            </a:r>
            <a:r>
              <a:rPr lang="ru-RU" dirty="0" err="1"/>
              <a:t>аудиторії</a:t>
            </a:r>
            <a:r>
              <a:rPr lang="ru-RU" dirty="0"/>
              <a:t> до </a:t>
            </a:r>
            <a:r>
              <a:rPr lang="ru-RU" dirty="0" err="1"/>
              <a:t>рекламованого</a:t>
            </a:r>
            <a:r>
              <a:rPr lang="ru-RU" dirty="0"/>
              <a:t> продукту.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00112"/>
            <a:ext cx="3960440" cy="2550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189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uk-UA" dirty="0">
                <a:solidFill>
                  <a:schemeClr val="bg1"/>
                </a:solidFill>
              </a:rPr>
              <a:t>А</a:t>
            </a:r>
            <a:r>
              <a:rPr lang="uk-UA" dirty="0" smtClean="0">
                <a:solidFill>
                  <a:schemeClr val="bg1"/>
                </a:solidFill>
              </a:rPr>
              <a:t>симетрична </a:t>
            </a:r>
            <a:r>
              <a:rPr lang="uk-UA" dirty="0">
                <a:solidFill>
                  <a:schemeClr val="bg1"/>
                </a:solidFill>
              </a:rPr>
              <a:t>і </a:t>
            </a:r>
            <a:r>
              <a:rPr lang="uk-UA" dirty="0" smtClean="0">
                <a:solidFill>
                  <a:schemeClr val="bg1"/>
                </a:solidFill>
              </a:rPr>
              <a:t>симетрична </a:t>
            </a:r>
            <a:r>
              <a:rPr lang="uk-UA" dirty="0">
                <a:solidFill>
                  <a:schemeClr val="bg1"/>
                </a:solidFill>
              </a:rPr>
              <a:t>PR-кампанії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i="1" dirty="0" err="1">
                <a:solidFill>
                  <a:srgbClr val="FF0000"/>
                </a:solidFill>
              </a:rPr>
              <a:t>Асиметрична</a:t>
            </a:r>
            <a:r>
              <a:rPr lang="ru-RU" b="1" i="1" dirty="0">
                <a:solidFill>
                  <a:srgbClr val="FF0000"/>
                </a:solidFill>
              </a:rPr>
              <a:t> PR-</a:t>
            </a:r>
            <a:r>
              <a:rPr lang="ru-RU" b="1" i="1" dirty="0" err="1">
                <a:solidFill>
                  <a:srgbClr val="FF0000"/>
                </a:solidFill>
              </a:rPr>
              <a:t>кампанія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dirty="0"/>
              <a:t>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кампанія</a:t>
            </a:r>
            <a:r>
              <a:rPr lang="ru-RU" dirty="0"/>
              <a:t>, у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переваги</a:t>
            </a:r>
            <a:r>
              <a:rPr lang="ru-RU" dirty="0"/>
              <a:t> у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впливати</a:t>
            </a:r>
            <a:r>
              <a:rPr lang="ru-RU" dirty="0"/>
              <a:t> на </a:t>
            </a:r>
            <a:r>
              <a:rPr lang="ru-RU" dirty="0" err="1"/>
              <a:t>свідомість</a:t>
            </a:r>
            <a:r>
              <a:rPr lang="ru-RU" dirty="0"/>
              <a:t> і </a:t>
            </a:r>
            <a:r>
              <a:rPr lang="ru-RU" dirty="0" err="1"/>
              <a:t>поведінку</a:t>
            </a:r>
            <a:r>
              <a:rPr lang="ru-RU" dirty="0"/>
              <a:t> </a:t>
            </a:r>
            <a:r>
              <a:rPr lang="ru-RU" dirty="0" err="1"/>
              <a:t>цільової</a:t>
            </a:r>
            <a:r>
              <a:rPr lang="ru-RU" dirty="0"/>
              <a:t> </a:t>
            </a:r>
            <a:r>
              <a:rPr lang="ru-RU" dirty="0" err="1"/>
              <a:t>громадськості</a:t>
            </a:r>
            <a:r>
              <a:rPr lang="ru-RU" dirty="0"/>
              <a:t> і </a:t>
            </a:r>
            <a:r>
              <a:rPr lang="ru-RU" dirty="0" err="1"/>
              <a:t>використовує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в </a:t>
            </a:r>
            <a:r>
              <a:rPr lang="ru-RU" dirty="0" err="1"/>
              <a:t>ході</a:t>
            </a:r>
            <a:r>
              <a:rPr lang="ru-RU" dirty="0"/>
              <a:t> </a:t>
            </a:r>
            <a:r>
              <a:rPr lang="ru-RU" dirty="0" err="1"/>
              <a:t>взаємодії</a:t>
            </a:r>
            <a:r>
              <a:rPr lang="ru-RU" dirty="0"/>
              <a:t>, а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громадськості</a:t>
            </a:r>
            <a:r>
              <a:rPr lang="ru-RU" dirty="0"/>
              <a:t> </a:t>
            </a:r>
            <a:r>
              <a:rPr lang="ru-RU" dirty="0" err="1"/>
              <a:t>впливати</a:t>
            </a:r>
            <a:r>
              <a:rPr lang="ru-RU" dirty="0"/>
              <a:t> на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набагато</a:t>
            </a:r>
            <a:r>
              <a:rPr lang="ru-RU" dirty="0"/>
              <a:t> </a:t>
            </a:r>
            <a:r>
              <a:rPr lang="ru-RU" dirty="0" err="1"/>
              <a:t>менше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в </a:t>
            </a:r>
            <a:r>
              <a:rPr lang="ru-RU" dirty="0" err="1"/>
              <a:t>принципі</a:t>
            </a:r>
            <a:r>
              <a:rPr lang="ru-RU" dirty="0"/>
              <a:t> </a:t>
            </a:r>
            <a:r>
              <a:rPr lang="ru-RU" dirty="0" err="1"/>
              <a:t>відсутні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i="1" dirty="0" err="1">
                <a:solidFill>
                  <a:srgbClr val="FF0000"/>
                </a:solidFill>
              </a:rPr>
              <a:t>Симетрична</a:t>
            </a:r>
            <a:r>
              <a:rPr lang="ru-RU" b="1" i="1" dirty="0">
                <a:solidFill>
                  <a:srgbClr val="FF0000"/>
                </a:solidFill>
              </a:rPr>
              <a:t> PR-</a:t>
            </a:r>
            <a:r>
              <a:rPr lang="ru-RU" b="1" i="1" dirty="0" err="1">
                <a:solidFill>
                  <a:srgbClr val="FF0000"/>
                </a:solidFill>
              </a:rPr>
              <a:t>кампанія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dirty="0"/>
              <a:t>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кампанія</a:t>
            </a:r>
            <a:r>
              <a:rPr lang="ru-RU" dirty="0"/>
              <a:t> </a:t>
            </a:r>
            <a:r>
              <a:rPr lang="ru-RU" dirty="0" err="1"/>
              <a:t>приблизно</a:t>
            </a:r>
            <a:r>
              <a:rPr lang="ru-RU" dirty="0"/>
              <a:t> </a:t>
            </a:r>
            <a:r>
              <a:rPr lang="ru-RU" dirty="0" smtClean="0"/>
              <a:t>з </a:t>
            </a:r>
            <a:r>
              <a:rPr lang="ru-RU" dirty="0" err="1" smtClean="0"/>
              <a:t>рівним</a:t>
            </a:r>
            <a:r>
              <a:rPr lang="ru-RU" dirty="0" smtClean="0"/>
              <a:t> </a:t>
            </a:r>
            <a:r>
              <a:rPr lang="ru-RU" dirty="0" err="1"/>
              <a:t>впливом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та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громадськості</a:t>
            </a:r>
            <a:r>
              <a:rPr lang="ru-RU" dirty="0"/>
              <a:t> </a:t>
            </a:r>
            <a:r>
              <a:rPr lang="ru-RU" dirty="0" err="1"/>
              <a:t>одне</a:t>
            </a:r>
            <a:r>
              <a:rPr lang="ru-RU" dirty="0"/>
              <a:t> на одного.</a:t>
            </a:r>
          </a:p>
          <a:p>
            <a:endParaRPr lang="ru-R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933056"/>
            <a:ext cx="3372966" cy="1665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223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00FF"/>
          </a:solidFill>
        </p:spPr>
        <p:txBody>
          <a:bodyPr>
            <a:normAutofit fontScale="90000"/>
          </a:bodyPr>
          <a:lstStyle/>
          <a:p>
            <a:r>
              <a:rPr lang="uk-UA" b="1" dirty="0">
                <a:solidFill>
                  <a:srgbClr val="C256BA"/>
                </a:solidFill>
              </a:rPr>
              <a:t>Односторонні та двосторонні PR-кампанії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i="1" dirty="0" smtClean="0">
                <a:solidFill>
                  <a:srgbClr val="C256BA"/>
                </a:solidFill>
              </a:rPr>
              <a:t>Одностороння </a:t>
            </a:r>
            <a:r>
              <a:rPr lang="ru-RU" i="1" dirty="0">
                <a:solidFill>
                  <a:srgbClr val="C256BA"/>
                </a:solidFill>
              </a:rPr>
              <a:t>PR-</a:t>
            </a:r>
            <a:r>
              <a:rPr lang="ru-RU" i="1" dirty="0" err="1">
                <a:solidFill>
                  <a:srgbClr val="C256BA"/>
                </a:solidFill>
              </a:rPr>
              <a:t>кампанія</a:t>
            </a:r>
            <a:r>
              <a:rPr lang="ru-RU" dirty="0">
                <a:solidFill>
                  <a:srgbClr val="C256BA"/>
                </a:solidFill>
              </a:rPr>
              <a:t> </a:t>
            </a:r>
            <a:r>
              <a:rPr lang="ru-RU" dirty="0"/>
              <a:t>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кампанія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спирається</a:t>
            </a:r>
            <a:r>
              <a:rPr lang="ru-RU" dirty="0"/>
              <a:t> на </a:t>
            </a:r>
            <a:r>
              <a:rPr lang="ru-RU" dirty="0" err="1"/>
              <a:t>відношення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організацією</a:t>
            </a:r>
            <a:r>
              <a:rPr lang="ru-RU" dirty="0"/>
              <a:t> і </a:t>
            </a:r>
            <a:r>
              <a:rPr lang="ru-RU" dirty="0" err="1"/>
              <a:t>цільовою</a:t>
            </a:r>
            <a:r>
              <a:rPr lang="ru-RU" dirty="0"/>
              <a:t> </a:t>
            </a:r>
            <a:r>
              <a:rPr lang="ru-RU" dirty="0" err="1"/>
              <a:t>громадськістю</a:t>
            </a:r>
            <a:r>
              <a:rPr lang="ru-RU" dirty="0"/>
              <a:t> </a:t>
            </a:r>
            <a:r>
              <a:rPr lang="ru-RU" dirty="0" err="1"/>
              <a:t>суб’єкт-об’єктного</a:t>
            </a:r>
            <a:r>
              <a:rPr lang="ru-RU" dirty="0"/>
              <a:t> типу,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виключає</a:t>
            </a:r>
            <a:r>
              <a:rPr lang="ru-RU" dirty="0"/>
              <a:t> </a:t>
            </a:r>
            <a:r>
              <a:rPr lang="ru-RU" dirty="0" err="1"/>
              <a:t>зворотній</a:t>
            </a:r>
            <a:r>
              <a:rPr lang="ru-RU" dirty="0"/>
              <a:t> </a:t>
            </a:r>
            <a:r>
              <a:rPr lang="ru-RU" dirty="0" err="1"/>
              <a:t>зв'язок</a:t>
            </a:r>
            <a:r>
              <a:rPr lang="ru-RU" dirty="0"/>
              <a:t> і </a:t>
            </a:r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цільової</a:t>
            </a:r>
            <a:r>
              <a:rPr lang="ru-RU" dirty="0"/>
              <a:t> </a:t>
            </a:r>
            <a:r>
              <a:rPr lang="ru-RU" dirty="0" err="1"/>
              <a:t>громадськості</a:t>
            </a:r>
            <a:r>
              <a:rPr lang="ru-RU" dirty="0"/>
              <a:t> на </a:t>
            </a:r>
            <a:r>
              <a:rPr lang="ru-RU" dirty="0" err="1"/>
              <a:t>організацію</a:t>
            </a:r>
            <a:r>
              <a:rPr lang="ru-RU" dirty="0"/>
              <a:t>.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i="1" dirty="0" err="1">
                <a:solidFill>
                  <a:srgbClr val="C256BA"/>
                </a:solidFill>
              </a:rPr>
              <a:t>Двостороння</a:t>
            </a:r>
            <a:r>
              <a:rPr lang="ru-RU" i="1" dirty="0">
                <a:solidFill>
                  <a:srgbClr val="C256BA"/>
                </a:solidFill>
              </a:rPr>
              <a:t> PR-</a:t>
            </a:r>
            <a:r>
              <a:rPr lang="ru-RU" i="1" dirty="0" err="1">
                <a:solidFill>
                  <a:srgbClr val="C256BA"/>
                </a:solidFill>
              </a:rPr>
              <a:t>кампанія</a:t>
            </a:r>
            <a:r>
              <a:rPr lang="ru-RU" i="1" dirty="0">
                <a:solidFill>
                  <a:srgbClr val="C256BA"/>
                </a:solidFill>
              </a:rPr>
              <a:t> </a:t>
            </a:r>
            <a:r>
              <a:rPr lang="ru-RU" dirty="0"/>
              <a:t>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кампанія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спирається</a:t>
            </a:r>
            <a:r>
              <a:rPr lang="ru-RU" dirty="0"/>
              <a:t> на </a:t>
            </a:r>
            <a:r>
              <a:rPr lang="ru-RU" dirty="0" err="1"/>
              <a:t>відношення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організацією</a:t>
            </a:r>
            <a:r>
              <a:rPr lang="ru-RU" dirty="0"/>
              <a:t> і </a:t>
            </a:r>
            <a:r>
              <a:rPr lang="ru-RU" dirty="0" err="1"/>
              <a:t>цільової</a:t>
            </a:r>
            <a:r>
              <a:rPr lang="ru-RU" dirty="0"/>
              <a:t> </a:t>
            </a:r>
            <a:r>
              <a:rPr lang="ru-RU" dirty="0" err="1"/>
              <a:t>громадськості</a:t>
            </a:r>
            <a:r>
              <a:rPr lang="ru-RU" dirty="0"/>
              <a:t> </a:t>
            </a:r>
            <a:r>
              <a:rPr lang="ru-RU" dirty="0" err="1"/>
              <a:t>суб’єкт-об’єктного</a:t>
            </a:r>
            <a:r>
              <a:rPr lang="ru-RU" dirty="0"/>
              <a:t> типу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зворотнім</a:t>
            </a:r>
            <a:r>
              <a:rPr lang="ru-RU" dirty="0"/>
              <a:t> </a:t>
            </a:r>
            <a:r>
              <a:rPr lang="ru-RU" dirty="0" err="1"/>
              <a:t>зв’язком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цільової</a:t>
            </a:r>
            <a:r>
              <a:rPr lang="ru-RU" dirty="0"/>
              <a:t> </a:t>
            </a:r>
            <a:r>
              <a:rPr lang="ru-RU" dirty="0" err="1"/>
              <a:t>громадськості</a:t>
            </a:r>
            <a:r>
              <a:rPr lang="ru-RU" dirty="0"/>
              <a:t> на </a:t>
            </a:r>
            <a:r>
              <a:rPr lang="ru-RU" dirty="0" err="1"/>
              <a:t>комунікації</a:t>
            </a:r>
            <a:r>
              <a:rPr lang="ru-RU" dirty="0"/>
              <a:t> та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351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B050"/>
                </a:solidFill>
              </a:rPr>
              <a:t>PR</a:t>
            </a:r>
            <a:r>
              <a:rPr lang="uk-UA" b="1" dirty="0">
                <a:solidFill>
                  <a:srgbClr val="00B050"/>
                </a:solidFill>
              </a:rPr>
              <a:t> як управління репутацією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uk-UA" sz="4400" dirty="0">
                <a:solidFill>
                  <a:srgbClr val="FF0000"/>
                </a:solidFill>
              </a:rPr>
              <a:t>PR</a:t>
            </a:r>
            <a:r>
              <a:rPr lang="uk-UA" dirty="0"/>
              <a:t> </a:t>
            </a:r>
            <a:r>
              <a:rPr lang="uk-UA" sz="3600" dirty="0">
                <a:solidFill>
                  <a:srgbClr val="0070C0"/>
                </a:solidFill>
              </a:rPr>
              <a:t>опікуються репутацією задля здобуття обізнаності та підтримки з боку громадськості, впливу на її погляди та поведінку.</a:t>
            </a:r>
          </a:p>
          <a:p>
            <a:endParaRPr lang="ru-RU" dirty="0">
              <a:solidFill>
                <a:srgbClr val="0070C0"/>
              </a:solidFill>
            </a:endParaRPr>
          </a:p>
          <a:p>
            <a:pPr marL="0" indent="0" algn="r">
              <a:buNone/>
            </a:pPr>
            <a:r>
              <a:rPr lang="uk-UA" dirty="0"/>
              <a:t>(визначення Асоціації зв’язків з громадськістю країн Близького Сходу (</a:t>
            </a:r>
            <a:r>
              <a:rPr lang="uk-UA" dirty="0" err="1"/>
              <a:t>Middle</a:t>
            </a:r>
            <a:r>
              <a:rPr lang="uk-UA" dirty="0"/>
              <a:t> </a:t>
            </a:r>
            <a:r>
              <a:rPr lang="uk-UA" dirty="0" err="1"/>
              <a:t>East</a:t>
            </a:r>
            <a:r>
              <a:rPr lang="uk-UA" dirty="0"/>
              <a:t> </a:t>
            </a:r>
            <a:r>
              <a:rPr lang="uk-UA" dirty="0" err="1"/>
              <a:t>Public</a:t>
            </a:r>
            <a:r>
              <a:rPr lang="uk-UA" dirty="0"/>
              <a:t> </a:t>
            </a:r>
            <a:r>
              <a:rPr lang="uk-UA" dirty="0" err="1"/>
              <a:t>Relations</a:t>
            </a:r>
            <a:r>
              <a:rPr lang="uk-UA" dirty="0"/>
              <a:t> </a:t>
            </a:r>
            <a:r>
              <a:rPr lang="uk-UA" dirty="0" err="1"/>
              <a:t>Association</a:t>
            </a:r>
            <a:r>
              <a:rPr lang="uk-UA" dirty="0"/>
              <a:t> – MEPRA)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349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rgbClr val="FF00FF"/>
          </a:solidFill>
        </p:spPr>
        <p:txBody>
          <a:bodyPr>
            <a:normAutofit/>
          </a:bodyPr>
          <a:lstStyle/>
          <a:p>
            <a:r>
              <a:rPr lang="uk-UA" sz="3200" b="1" dirty="0" smtClean="0">
                <a:solidFill>
                  <a:schemeClr val="bg1"/>
                </a:solidFill>
              </a:rPr>
              <a:t>За критерієм стратегічної цілі виділяються PR-кампанії, що націлені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i="1" dirty="0" smtClean="0">
                <a:solidFill>
                  <a:srgbClr val="00B050"/>
                </a:solidFill>
              </a:rPr>
              <a:t>на </a:t>
            </a:r>
            <a:r>
              <a:rPr lang="ru-RU" sz="3600" i="1" dirty="0" err="1">
                <a:solidFill>
                  <a:srgbClr val="00B050"/>
                </a:solidFill>
              </a:rPr>
              <a:t>інформування</a:t>
            </a:r>
            <a:r>
              <a:rPr lang="ru-RU" sz="3600" i="1" dirty="0" smtClean="0">
                <a:solidFill>
                  <a:srgbClr val="00B050"/>
                </a:solidFill>
              </a:rPr>
              <a:t>,</a:t>
            </a:r>
          </a:p>
          <a:p>
            <a:r>
              <a:rPr lang="ru-RU" sz="3600" i="1" dirty="0" smtClean="0">
                <a:solidFill>
                  <a:srgbClr val="00B050"/>
                </a:solidFill>
              </a:rPr>
              <a:t> </a:t>
            </a:r>
            <a:r>
              <a:rPr lang="ru-RU" sz="3600" i="1" dirty="0">
                <a:solidFill>
                  <a:srgbClr val="00B050"/>
                </a:solidFill>
              </a:rPr>
              <a:t>на </a:t>
            </a:r>
            <a:r>
              <a:rPr lang="ru-RU" sz="3600" i="1" dirty="0" err="1">
                <a:solidFill>
                  <a:srgbClr val="00B050"/>
                </a:solidFill>
              </a:rPr>
              <a:t>переконання</a:t>
            </a:r>
            <a:r>
              <a:rPr lang="ru-RU" sz="3600" i="1" dirty="0">
                <a:solidFill>
                  <a:srgbClr val="00B050"/>
                </a:solidFill>
              </a:rPr>
              <a:t> </a:t>
            </a:r>
            <a:endParaRPr lang="ru-RU" sz="3600" i="1" dirty="0" smtClean="0">
              <a:solidFill>
                <a:srgbClr val="00B050"/>
              </a:solidFill>
            </a:endParaRPr>
          </a:p>
          <a:p>
            <a:r>
              <a:rPr lang="ru-RU" sz="3600" i="1" dirty="0" smtClean="0">
                <a:solidFill>
                  <a:srgbClr val="00B050"/>
                </a:solidFill>
              </a:rPr>
              <a:t>на </a:t>
            </a:r>
            <a:r>
              <a:rPr lang="ru-RU" sz="3600" i="1" dirty="0" err="1">
                <a:solidFill>
                  <a:srgbClr val="00B050"/>
                </a:solidFill>
              </a:rPr>
              <a:t>вимірювання</a:t>
            </a:r>
            <a:r>
              <a:rPr lang="ru-RU" sz="3600" i="1" dirty="0">
                <a:solidFill>
                  <a:srgbClr val="00B050"/>
                </a:solidFill>
              </a:rPr>
              <a:t> </a:t>
            </a:r>
            <a:r>
              <a:rPr lang="ru-RU" sz="3600" i="1" dirty="0" err="1">
                <a:solidFill>
                  <a:srgbClr val="00B050"/>
                </a:solidFill>
              </a:rPr>
              <a:t>поведінки</a:t>
            </a:r>
            <a:r>
              <a:rPr lang="ru-RU" sz="3600" i="1" dirty="0">
                <a:solidFill>
                  <a:srgbClr val="00B050"/>
                </a:solidFill>
              </a:rPr>
              <a:t> </a:t>
            </a:r>
            <a:r>
              <a:rPr lang="ru-RU" sz="3600" i="1" dirty="0" err="1">
                <a:solidFill>
                  <a:srgbClr val="00B050"/>
                </a:solidFill>
              </a:rPr>
              <a:t>цільової</a:t>
            </a:r>
            <a:r>
              <a:rPr lang="ru-RU" sz="3600" i="1" dirty="0">
                <a:solidFill>
                  <a:srgbClr val="00B050"/>
                </a:solidFill>
              </a:rPr>
              <a:t> </a:t>
            </a:r>
            <a:r>
              <a:rPr lang="ru-RU" sz="3600" i="1" dirty="0" err="1">
                <a:solidFill>
                  <a:srgbClr val="00B050"/>
                </a:solidFill>
              </a:rPr>
              <a:t>громадськості</a:t>
            </a:r>
            <a:r>
              <a:rPr lang="ru-RU" sz="3600" i="1" dirty="0" smtClean="0"/>
              <a:t>.</a:t>
            </a:r>
          </a:p>
          <a:p>
            <a:pPr marL="0" indent="0">
              <a:buNone/>
            </a:pPr>
            <a:endParaRPr lang="ru-RU" sz="36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365104"/>
            <a:ext cx="3960440" cy="1593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907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1412777"/>
            <a:ext cx="352839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>
                <a:solidFill>
                  <a:srgbClr val="FF0000"/>
                </a:solidFill>
              </a:rPr>
              <a:t>PR-</a:t>
            </a:r>
            <a:r>
              <a:rPr lang="ru-RU" sz="2000" b="1" i="1" dirty="0" err="1">
                <a:solidFill>
                  <a:srgbClr val="FF0000"/>
                </a:solidFill>
              </a:rPr>
              <a:t>кампанії</a:t>
            </a:r>
            <a:r>
              <a:rPr lang="ru-RU" sz="2000" b="1" i="1" dirty="0">
                <a:solidFill>
                  <a:srgbClr val="FF0000"/>
                </a:solidFill>
              </a:rPr>
              <a:t>, </a:t>
            </a:r>
            <a:r>
              <a:rPr lang="ru-RU" sz="2000" b="1" i="1" dirty="0" err="1" smtClean="0">
                <a:solidFill>
                  <a:srgbClr val="FF0000"/>
                </a:solidFill>
              </a:rPr>
              <a:t>що</a:t>
            </a:r>
            <a:r>
              <a:rPr lang="ru-RU" sz="2000" b="1" i="1" dirty="0" smtClean="0">
                <a:solidFill>
                  <a:srgbClr val="FF0000"/>
                </a:solidFill>
              </a:rPr>
              <a:t> </a:t>
            </a:r>
            <a:r>
              <a:rPr lang="ru-RU" sz="2000" b="1" i="1" dirty="0" err="1" smtClean="0">
                <a:solidFill>
                  <a:srgbClr val="FF0000"/>
                </a:solidFill>
              </a:rPr>
              <a:t>спрямовані</a:t>
            </a:r>
            <a:r>
              <a:rPr lang="ru-RU" sz="2000" b="1" i="1" dirty="0" smtClean="0">
                <a:solidFill>
                  <a:srgbClr val="FF0000"/>
                </a:solidFill>
              </a:rPr>
              <a:t> </a:t>
            </a:r>
            <a:r>
              <a:rPr lang="ru-RU" sz="2000" b="1" i="1" dirty="0">
                <a:solidFill>
                  <a:srgbClr val="FF0000"/>
                </a:solidFill>
              </a:rPr>
              <a:t>на </a:t>
            </a:r>
            <a:r>
              <a:rPr lang="ru-RU" sz="2000" b="1" i="1" dirty="0" err="1">
                <a:solidFill>
                  <a:srgbClr val="FF0000"/>
                </a:solidFill>
              </a:rPr>
              <a:t>інформування</a:t>
            </a:r>
            <a:r>
              <a:rPr lang="ru-RU" sz="2000" b="1" i="1" dirty="0">
                <a:solidFill>
                  <a:srgbClr val="FF0000"/>
                </a:solidFill>
              </a:rPr>
              <a:t> </a:t>
            </a:r>
            <a:r>
              <a:rPr lang="ru-RU" sz="2000" b="1" i="1" dirty="0" err="1">
                <a:solidFill>
                  <a:srgbClr val="FF0000"/>
                </a:solidFill>
              </a:rPr>
              <a:t>громадськості</a:t>
            </a:r>
            <a:r>
              <a:rPr lang="ru-RU" sz="2000" i="1" dirty="0"/>
              <a:t>,</a:t>
            </a:r>
            <a:r>
              <a:rPr lang="ru-RU" sz="2000" dirty="0"/>
              <a:t> </a:t>
            </a:r>
            <a:r>
              <a:rPr lang="ru-RU" sz="2000" dirty="0" err="1"/>
              <a:t>зазвичай</a:t>
            </a:r>
            <a:r>
              <a:rPr lang="ru-RU" sz="2000" dirty="0"/>
              <a:t> </a:t>
            </a:r>
            <a:r>
              <a:rPr lang="ru-RU" sz="2000" dirty="0" err="1"/>
              <a:t>тяжіють</a:t>
            </a:r>
            <a:r>
              <a:rPr lang="ru-RU" sz="2000" dirty="0"/>
              <a:t> до </a:t>
            </a:r>
            <a:r>
              <a:rPr lang="ru-RU" sz="2000" dirty="0" err="1"/>
              <a:t>певного</a:t>
            </a:r>
            <a:r>
              <a:rPr lang="ru-RU" sz="2000" dirty="0"/>
              <a:t> </a:t>
            </a:r>
            <a:r>
              <a:rPr lang="ru-RU" sz="2000" dirty="0" err="1"/>
              <a:t>діапазону</a:t>
            </a:r>
            <a:r>
              <a:rPr lang="ru-RU" sz="2000" dirty="0"/>
              <a:t> </a:t>
            </a:r>
            <a:r>
              <a:rPr lang="ru-RU" sz="2000" dirty="0" err="1"/>
              <a:t>конкретних</a:t>
            </a:r>
            <a:r>
              <a:rPr lang="ru-RU" sz="2000" dirty="0"/>
              <a:t> задач і </a:t>
            </a:r>
            <a:r>
              <a:rPr lang="ru-RU" sz="2000" dirty="0" err="1"/>
              <a:t>результатів</a:t>
            </a:r>
            <a:r>
              <a:rPr lang="ru-RU" sz="2000" dirty="0"/>
              <a:t>: </a:t>
            </a:r>
            <a:r>
              <a:rPr lang="ru-RU" sz="2000" dirty="0" err="1"/>
              <a:t>підвищенню</a:t>
            </a:r>
            <a:r>
              <a:rPr lang="ru-RU" sz="2000" dirty="0"/>
              <a:t> </a:t>
            </a:r>
            <a:r>
              <a:rPr lang="ru-RU" sz="2000" dirty="0" err="1"/>
              <a:t>рівня</a:t>
            </a:r>
            <a:r>
              <a:rPr lang="ru-RU" sz="2000" dirty="0"/>
              <a:t> </a:t>
            </a:r>
            <a:r>
              <a:rPr lang="ru-RU" sz="2000" dirty="0" err="1"/>
              <a:t>знань</a:t>
            </a:r>
            <a:r>
              <a:rPr lang="ru-RU" sz="2000" dirty="0"/>
              <a:t>, </a:t>
            </a:r>
            <a:r>
              <a:rPr lang="ru-RU" sz="2000" dirty="0" err="1"/>
              <a:t>зростання</a:t>
            </a:r>
            <a:r>
              <a:rPr lang="ru-RU" sz="2000" dirty="0"/>
              <a:t> </a:t>
            </a:r>
            <a:r>
              <a:rPr lang="ru-RU" sz="2000" dirty="0" err="1"/>
              <a:t>усвідомлення</a:t>
            </a:r>
            <a:r>
              <a:rPr lang="ru-RU" sz="2000" dirty="0"/>
              <a:t> </a:t>
            </a:r>
            <a:r>
              <a:rPr lang="ru-RU" sz="2000" dirty="0" err="1"/>
              <a:t>можливих</a:t>
            </a:r>
            <a:r>
              <a:rPr lang="ru-RU" sz="2000" dirty="0"/>
              <a:t> </a:t>
            </a:r>
            <a:r>
              <a:rPr lang="ru-RU" sz="2000" dirty="0" err="1"/>
              <a:t>наслідків</a:t>
            </a:r>
            <a:r>
              <a:rPr lang="ru-RU" sz="2000" dirty="0"/>
              <a:t>, альтернатив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доступної</a:t>
            </a:r>
            <a:r>
              <a:rPr lang="ru-RU" sz="2000" dirty="0"/>
              <a:t> </a:t>
            </a:r>
            <a:r>
              <a:rPr lang="ru-RU" sz="2000" dirty="0" err="1"/>
              <a:t>допомоги</a:t>
            </a:r>
            <a:r>
              <a:rPr lang="ru-RU" sz="2000" dirty="0"/>
              <a:t>, а </a:t>
            </a:r>
            <a:r>
              <a:rPr lang="ru-RU" sz="2000" dirty="0" err="1"/>
              <a:t>також</a:t>
            </a:r>
            <a:r>
              <a:rPr lang="ru-RU" sz="2000" dirty="0"/>
              <a:t> </a:t>
            </a:r>
            <a:r>
              <a:rPr lang="ru-RU" sz="2000" dirty="0" err="1"/>
              <a:t>зростанню</a:t>
            </a:r>
            <a:r>
              <a:rPr lang="ru-RU" sz="2000" dirty="0"/>
              <a:t> </a:t>
            </a:r>
            <a:r>
              <a:rPr lang="ru-RU" sz="2000" dirty="0" err="1"/>
              <a:t>розуміння</a:t>
            </a:r>
            <a:r>
              <a:rPr lang="ru-RU" sz="2000" dirty="0"/>
              <a:t> </a:t>
            </a:r>
            <a:r>
              <a:rPr lang="ru-RU" sz="2000" dirty="0" err="1"/>
              <a:t>важливості</a:t>
            </a:r>
            <a:r>
              <a:rPr lang="ru-RU" sz="2000" dirty="0"/>
              <a:t> </a:t>
            </a:r>
            <a:r>
              <a:rPr lang="ru-RU" sz="2000" dirty="0" err="1"/>
              <a:t>тієї</a:t>
            </a:r>
            <a:r>
              <a:rPr lang="ru-RU" sz="2000" dirty="0"/>
              <a:t> </a:t>
            </a:r>
            <a:r>
              <a:rPr lang="ru-RU" sz="2000" dirty="0" err="1"/>
              <a:t>чи</a:t>
            </a:r>
            <a:r>
              <a:rPr lang="ru-RU" sz="2000" dirty="0"/>
              <a:t> </a:t>
            </a:r>
            <a:r>
              <a:rPr lang="ru-RU" sz="2000" dirty="0" err="1"/>
              <a:t>іншої</a:t>
            </a:r>
            <a:r>
              <a:rPr lang="ru-RU" sz="2000" dirty="0"/>
              <a:t> </a:t>
            </a:r>
            <a:r>
              <a:rPr lang="ru-RU" sz="2000" dirty="0" err="1"/>
              <a:t>ідеї</a:t>
            </a:r>
            <a:r>
              <a:rPr lang="ru-RU" sz="2000" dirty="0"/>
              <a:t> у </a:t>
            </a:r>
            <a:r>
              <a:rPr lang="ru-RU" sz="2000" dirty="0" err="1"/>
              <a:t>членів</a:t>
            </a:r>
            <a:r>
              <a:rPr lang="ru-RU" sz="2000" dirty="0"/>
              <a:t> </a:t>
            </a:r>
            <a:r>
              <a:rPr lang="ru-RU" sz="2000" dirty="0" err="1"/>
              <a:t>цільових</a:t>
            </a:r>
            <a:r>
              <a:rPr lang="ru-RU" sz="2000" dirty="0"/>
              <a:t> </a:t>
            </a:r>
            <a:r>
              <a:rPr lang="ru-RU" sz="2000" dirty="0" err="1"/>
              <a:t>аудиторій</a:t>
            </a:r>
            <a:r>
              <a:rPr lang="ru-RU" sz="2000" dirty="0"/>
              <a:t>.</a:t>
            </a: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4101" y="1556792"/>
            <a:ext cx="4032448" cy="299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208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340768"/>
            <a:ext cx="482453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err="1">
                <a:solidFill>
                  <a:srgbClr val="FF0000"/>
                </a:solidFill>
              </a:rPr>
              <a:t>Кампанії</a:t>
            </a:r>
            <a:r>
              <a:rPr lang="ru-RU" b="1" i="1" dirty="0">
                <a:solidFill>
                  <a:srgbClr val="FF0000"/>
                </a:solidFill>
              </a:rPr>
              <a:t>, </a:t>
            </a:r>
            <a:r>
              <a:rPr lang="ru-RU" b="1" i="1" dirty="0" err="1" smtClean="0">
                <a:solidFill>
                  <a:srgbClr val="FF0000"/>
                </a:solidFill>
              </a:rPr>
              <a:t>що</a:t>
            </a:r>
            <a:r>
              <a:rPr lang="ru-RU" b="1" i="1" dirty="0" smtClean="0">
                <a:solidFill>
                  <a:srgbClr val="FF0000"/>
                </a:solidFill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</a:rPr>
              <a:t>націлені</a:t>
            </a:r>
            <a:r>
              <a:rPr lang="ru-RU" b="1" i="1" dirty="0" smtClean="0">
                <a:solidFill>
                  <a:srgbClr val="FF0000"/>
                </a:solidFill>
              </a:rPr>
              <a:t> </a:t>
            </a:r>
            <a:r>
              <a:rPr lang="ru-RU" b="1" i="1" dirty="0">
                <a:solidFill>
                  <a:srgbClr val="FF0000"/>
                </a:solidFill>
              </a:rPr>
              <a:t>на </a:t>
            </a:r>
            <a:r>
              <a:rPr lang="ru-RU" b="1" i="1" dirty="0" err="1">
                <a:solidFill>
                  <a:srgbClr val="FF0000"/>
                </a:solidFill>
              </a:rPr>
              <a:t>переконання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громадськості</a:t>
            </a:r>
            <a:r>
              <a:rPr lang="ru-RU" b="1" i="1" dirty="0">
                <a:solidFill>
                  <a:srgbClr val="FF0000"/>
                </a:solidFill>
              </a:rPr>
              <a:t>,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 smtClean="0"/>
              <a:t>самі</a:t>
            </a:r>
            <a:r>
              <a:rPr lang="ru-RU" dirty="0" smtClean="0"/>
              <a:t> і </a:t>
            </a:r>
            <a:r>
              <a:rPr lang="ru-RU" dirty="0" err="1" smtClean="0"/>
              <a:t>інформативні</a:t>
            </a:r>
            <a:r>
              <a:rPr lang="ru-RU" dirty="0" smtClean="0"/>
              <a:t>  </a:t>
            </a:r>
            <a:r>
              <a:rPr lang="ru-RU" dirty="0" err="1"/>
              <a:t>задачі</a:t>
            </a:r>
            <a:r>
              <a:rPr lang="ru-RU" dirty="0"/>
              <a:t>, але, </a:t>
            </a:r>
            <a:r>
              <a:rPr lang="ru-RU" dirty="0" err="1"/>
              <a:t>крім</a:t>
            </a:r>
            <a:r>
              <a:rPr lang="ru-RU" dirty="0"/>
              <a:t> того, вони </a:t>
            </a:r>
            <a:r>
              <a:rPr lang="ru-RU" dirty="0" err="1"/>
              <a:t>намагаються</a:t>
            </a:r>
            <a:r>
              <a:rPr lang="ru-RU" dirty="0"/>
              <a:t> </a:t>
            </a:r>
            <a:r>
              <a:rPr lang="ru-RU" dirty="0" err="1"/>
              <a:t>створити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стереотипи</a:t>
            </a:r>
            <a:r>
              <a:rPr lang="ru-RU" dirty="0"/>
              <a:t> </a:t>
            </a:r>
            <a:r>
              <a:rPr lang="ru-RU" dirty="0" err="1"/>
              <a:t>відношень</a:t>
            </a:r>
            <a:r>
              <a:rPr lang="ru-RU" dirty="0"/>
              <a:t> і </a:t>
            </a:r>
            <a:r>
              <a:rPr lang="ru-RU" dirty="0" err="1"/>
              <a:t>поведінки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ж </a:t>
            </a:r>
            <a:r>
              <a:rPr lang="ru-RU" dirty="0" err="1"/>
              <a:t>змінити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 smtClean="0"/>
              <a:t>усталені</a:t>
            </a:r>
            <a:r>
              <a:rPr lang="ru-RU" dirty="0" smtClean="0"/>
              <a:t> </a:t>
            </a:r>
            <a:r>
              <a:rPr lang="ru-RU" dirty="0" err="1" smtClean="0"/>
              <a:t>стереотипи</a:t>
            </a:r>
            <a:r>
              <a:rPr lang="ru-RU" dirty="0" smtClean="0"/>
              <a:t> </a:t>
            </a:r>
            <a:r>
              <a:rPr lang="ru-RU" dirty="0"/>
              <a:t>у </a:t>
            </a:r>
            <a:r>
              <a:rPr lang="ru-RU" dirty="0" err="1"/>
              <a:t>членів</a:t>
            </a:r>
            <a:r>
              <a:rPr lang="ru-RU" dirty="0"/>
              <a:t> </a:t>
            </a:r>
            <a:r>
              <a:rPr lang="ru-RU" dirty="0" err="1"/>
              <a:t>цільових</a:t>
            </a:r>
            <a:r>
              <a:rPr lang="ru-RU" dirty="0"/>
              <a:t> </a:t>
            </a:r>
            <a:r>
              <a:rPr lang="ru-RU" dirty="0" err="1"/>
              <a:t>аудиторій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b="1" i="1" dirty="0" err="1">
                <a:solidFill>
                  <a:srgbClr val="FF0000"/>
                </a:solidFill>
              </a:rPr>
              <a:t>Мобілізаційні</a:t>
            </a:r>
            <a:r>
              <a:rPr lang="ru-RU" b="1" i="1" dirty="0">
                <a:solidFill>
                  <a:srgbClr val="FF0000"/>
                </a:solidFill>
              </a:rPr>
              <a:t> PR-</a:t>
            </a:r>
            <a:r>
              <a:rPr lang="ru-RU" b="1" i="1" dirty="0" err="1">
                <a:solidFill>
                  <a:srgbClr val="FF0000"/>
                </a:solidFill>
              </a:rPr>
              <a:t>кампанії</a:t>
            </a:r>
            <a:r>
              <a:rPr lang="ru-RU" i="1" dirty="0"/>
              <a:t>,</a:t>
            </a:r>
            <a:r>
              <a:rPr lang="ru-RU" dirty="0"/>
              <a:t> </a:t>
            </a:r>
            <a:r>
              <a:rPr lang="ru-RU" dirty="0" err="1"/>
              <a:t>що</a:t>
            </a:r>
            <a:r>
              <a:rPr lang="ru-RU" dirty="0"/>
              <a:t> стоять на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високому</a:t>
            </a:r>
            <a:r>
              <a:rPr lang="ru-RU" dirty="0"/>
              <a:t> </a:t>
            </a:r>
            <a:r>
              <a:rPr lang="ru-RU" dirty="0" err="1"/>
              <a:t>цільовому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, </a:t>
            </a:r>
            <a:r>
              <a:rPr lang="ru-RU" dirty="0" err="1"/>
              <a:t>спираються</a:t>
            </a:r>
            <a:r>
              <a:rPr lang="ru-RU" dirty="0"/>
              <a:t> на </a:t>
            </a:r>
            <a:r>
              <a:rPr lang="ru-RU" dirty="0" err="1"/>
              <a:t>нижні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комунікаційної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smtClean="0"/>
              <a:t>з метою </a:t>
            </a:r>
            <a:r>
              <a:rPr lang="ru-RU" dirty="0" err="1"/>
              <a:t>сприяти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 </a:t>
            </a:r>
            <a:r>
              <a:rPr lang="ru-RU" dirty="0" err="1"/>
              <a:t>перешкоджати</a:t>
            </a:r>
            <a:r>
              <a:rPr lang="ru-RU" dirty="0"/>
              <a:t> </a:t>
            </a:r>
            <a:r>
              <a:rPr lang="ru-RU" dirty="0" err="1" smtClean="0"/>
              <a:t>впровадженню</a:t>
            </a:r>
            <a:r>
              <a:rPr lang="ru-RU" dirty="0" smtClean="0"/>
              <a:t> </a:t>
            </a:r>
            <a:r>
              <a:rPr lang="ru-RU" dirty="0" err="1" smtClean="0"/>
              <a:t>поведінкового</a:t>
            </a:r>
            <a:r>
              <a:rPr lang="ru-RU" dirty="0" smtClean="0"/>
              <a:t> </a:t>
            </a:r>
            <a:r>
              <a:rPr lang="ru-RU" dirty="0"/>
              <a:t>стереотипу. </a:t>
            </a:r>
            <a:r>
              <a:rPr lang="ru-RU" dirty="0" err="1"/>
              <a:t>Конкретні</a:t>
            </a:r>
            <a:r>
              <a:rPr lang="ru-RU" dirty="0"/>
              <a:t> 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включати</a:t>
            </a:r>
            <a:r>
              <a:rPr lang="ru-RU" dirty="0"/>
              <a:t> в себе </a:t>
            </a:r>
            <a:r>
              <a:rPr lang="ru-RU" dirty="0" err="1"/>
              <a:t>прояв</a:t>
            </a:r>
            <a:r>
              <a:rPr lang="ru-RU" dirty="0"/>
              <a:t> </a:t>
            </a:r>
            <a:r>
              <a:rPr lang="ru-RU" dirty="0" err="1"/>
              <a:t>нової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, участь у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 smtClean="0"/>
              <a:t>певної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введення</a:t>
            </a:r>
            <a:r>
              <a:rPr lang="ru-RU" dirty="0"/>
              <a:t> в </a:t>
            </a:r>
            <a:r>
              <a:rPr lang="ru-RU" dirty="0" err="1"/>
              <a:t>дію</a:t>
            </a:r>
            <a:r>
              <a:rPr lang="ru-RU" dirty="0"/>
              <a:t> </a:t>
            </a:r>
            <a:r>
              <a:rPr lang="ru-RU" dirty="0" err="1"/>
              <a:t>міжособистісних</a:t>
            </a:r>
            <a:r>
              <a:rPr lang="ru-RU" dirty="0"/>
              <a:t> </a:t>
            </a:r>
            <a:r>
              <a:rPr lang="ru-RU" dirty="0" err="1"/>
              <a:t>каналів</a:t>
            </a:r>
            <a:r>
              <a:rPr lang="ru-RU" dirty="0"/>
              <a:t> </a:t>
            </a:r>
            <a:r>
              <a:rPr lang="ru-RU" dirty="0" err="1"/>
              <a:t>спілкування</a:t>
            </a:r>
            <a:r>
              <a:rPr lang="ru-RU" dirty="0"/>
              <a:t>. В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явна </a:t>
            </a:r>
            <a:r>
              <a:rPr lang="ru-RU" dirty="0" err="1"/>
              <a:t>зміна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.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5736" y="2231483"/>
            <a:ext cx="3657178" cy="2742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550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err="1">
                <a:solidFill>
                  <a:srgbClr val="FF0000"/>
                </a:solidFill>
              </a:rPr>
              <a:t>Критерій</a:t>
            </a:r>
            <a:r>
              <a:rPr lang="ru-RU" sz="2400" b="1" dirty="0">
                <a:solidFill>
                  <a:srgbClr val="FF0000"/>
                </a:solidFill>
              </a:rPr>
              <a:t> характеру </a:t>
            </a:r>
            <a:r>
              <a:rPr lang="ru-RU" sz="2400" b="1" dirty="0" err="1">
                <a:solidFill>
                  <a:srgbClr val="FF0000"/>
                </a:solidFill>
              </a:rPr>
              <a:t>вирішуваної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технологічної</a:t>
            </a:r>
            <a:r>
              <a:rPr lang="ru-RU" sz="2400" b="1" dirty="0">
                <a:solidFill>
                  <a:srgbClr val="FF0000"/>
                </a:solidFill>
              </a:rPr>
              <a:t> PR-</a:t>
            </a:r>
            <a:r>
              <a:rPr lang="ru-RU" sz="2400" b="1" dirty="0" err="1">
                <a:solidFill>
                  <a:srgbClr val="FF0000"/>
                </a:solidFill>
              </a:rPr>
              <a:t>задачі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дає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підстави</a:t>
            </a:r>
            <a:r>
              <a:rPr lang="ru-RU" sz="2400" b="1" dirty="0">
                <a:solidFill>
                  <a:srgbClr val="FF0000"/>
                </a:solidFill>
              </a:rPr>
              <a:t> для </a:t>
            </a:r>
            <a:r>
              <a:rPr lang="ru-RU" sz="2400" b="1" dirty="0" err="1">
                <a:solidFill>
                  <a:srgbClr val="FF0000"/>
                </a:solidFill>
              </a:rPr>
              <a:t>виділення</a:t>
            </a:r>
            <a:r>
              <a:rPr lang="ru-RU" sz="2400" b="1" dirty="0">
                <a:solidFill>
                  <a:srgbClr val="FF0000"/>
                </a:solidFill>
              </a:rPr>
              <a:t> PR-</a:t>
            </a:r>
            <a:r>
              <a:rPr lang="ru-RU" sz="2400" b="1" dirty="0" err="1">
                <a:solidFill>
                  <a:srgbClr val="FF0000"/>
                </a:solidFill>
              </a:rPr>
              <a:t>кампаній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наступних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видів</a:t>
            </a:r>
            <a:r>
              <a:rPr lang="ru-RU" sz="2400" b="1" dirty="0">
                <a:solidFill>
                  <a:srgbClr val="FF0000"/>
                </a:solidFill>
              </a:rPr>
              <a:t>:</a:t>
            </a:r>
            <a:br>
              <a:rPr lang="ru-RU" sz="2400" b="1" dirty="0">
                <a:solidFill>
                  <a:srgbClr val="FF0000"/>
                </a:solidFill>
              </a:rPr>
            </a:b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lvl="0"/>
            <a:r>
              <a:rPr lang="ru-RU" dirty="0" err="1">
                <a:solidFill>
                  <a:srgbClr val="00B050"/>
                </a:solidFill>
              </a:rPr>
              <a:t>кампанія</a:t>
            </a:r>
            <a:r>
              <a:rPr lang="ru-RU" dirty="0">
                <a:solidFill>
                  <a:srgbClr val="00B050"/>
                </a:solidFill>
              </a:rPr>
              <a:t>, </a:t>
            </a:r>
            <a:r>
              <a:rPr lang="ru-RU" dirty="0" err="1">
                <a:solidFill>
                  <a:srgbClr val="00B050"/>
                </a:solidFill>
              </a:rPr>
              <a:t>спрямована</a:t>
            </a:r>
            <a:r>
              <a:rPr lang="ru-RU" dirty="0">
                <a:solidFill>
                  <a:srgbClr val="00B050"/>
                </a:solidFill>
              </a:rPr>
              <a:t> на </a:t>
            </a:r>
            <a:r>
              <a:rPr lang="ru-RU" dirty="0" err="1">
                <a:solidFill>
                  <a:srgbClr val="00B050"/>
                </a:solidFill>
              </a:rPr>
              <a:t>позиціонування</a:t>
            </a:r>
            <a:r>
              <a:rPr lang="ru-RU" dirty="0">
                <a:solidFill>
                  <a:srgbClr val="00B050"/>
                </a:solidFill>
              </a:rPr>
              <a:t> базисного </a:t>
            </a:r>
            <a:r>
              <a:rPr lang="ru-RU" dirty="0" err="1">
                <a:solidFill>
                  <a:srgbClr val="00B050"/>
                </a:solidFill>
              </a:rPr>
              <a:t>суб'єкта</a:t>
            </a:r>
            <a:r>
              <a:rPr lang="ru-RU" dirty="0">
                <a:solidFill>
                  <a:srgbClr val="00B050"/>
                </a:solidFill>
              </a:rPr>
              <a:t> PR;</a:t>
            </a:r>
          </a:p>
          <a:p>
            <a:pPr lvl="0"/>
            <a:r>
              <a:rPr lang="ru-RU" dirty="0" err="1">
                <a:solidFill>
                  <a:srgbClr val="00B050"/>
                </a:solidFill>
              </a:rPr>
              <a:t>кампанія</a:t>
            </a:r>
            <a:r>
              <a:rPr lang="ru-RU" dirty="0">
                <a:solidFill>
                  <a:srgbClr val="00B050"/>
                </a:solidFill>
              </a:rPr>
              <a:t>, </a:t>
            </a:r>
            <a:r>
              <a:rPr lang="ru-RU" dirty="0" err="1">
                <a:solidFill>
                  <a:srgbClr val="00B050"/>
                </a:solidFill>
              </a:rPr>
              <a:t>спрямована</a:t>
            </a:r>
            <a:r>
              <a:rPr lang="ru-RU" dirty="0">
                <a:solidFill>
                  <a:srgbClr val="00B050"/>
                </a:solidFill>
              </a:rPr>
              <a:t> на </a:t>
            </a:r>
            <a:r>
              <a:rPr lang="ru-RU" dirty="0" err="1">
                <a:solidFill>
                  <a:srgbClr val="00B050"/>
                </a:solidFill>
              </a:rPr>
              <a:t>піднесення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іміджу</a:t>
            </a:r>
            <a:r>
              <a:rPr lang="ru-RU" dirty="0">
                <a:solidFill>
                  <a:srgbClr val="00B050"/>
                </a:solidFill>
              </a:rPr>
              <a:t> базисного </a:t>
            </a:r>
            <a:r>
              <a:rPr lang="ru-RU" dirty="0" err="1">
                <a:solidFill>
                  <a:srgbClr val="00B050"/>
                </a:solidFill>
              </a:rPr>
              <a:t>суб'єкта</a:t>
            </a:r>
            <a:r>
              <a:rPr lang="ru-RU" dirty="0">
                <a:solidFill>
                  <a:srgbClr val="00B050"/>
                </a:solidFill>
              </a:rPr>
              <a:t> PR;</a:t>
            </a:r>
          </a:p>
          <a:p>
            <a:pPr lvl="0"/>
            <a:r>
              <a:rPr lang="ru-RU" dirty="0" err="1">
                <a:solidFill>
                  <a:srgbClr val="00B050"/>
                </a:solidFill>
              </a:rPr>
              <a:t>кампанія</a:t>
            </a:r>
            <a:r>
              <a:rPr lang="ru-RU" dirty="0">
                <a:solidFill>
                  <a:srgbClr val="00B050"/>
                </a:solidFill>
              </a:rPr>
              <a:t>, </a:t>
            </a:r>
            <a:r>
              <a:rPr lang="ru-RU" dirty="0" err="1">
                <a:solidFill>
                  <a:srgbClr val="00B050"/>
                </a:solidFill>
              </a:rPr>
              <a:t>спрямована</a:t>
            </a:r>
            <a:r>
              <a:rPr lang="ru-RU" dirty="0">
                <a:solidFill>
                  <a:srgbClr val="00B050"/>
                </a:solidFill>
              </a:rPr>
              <a:t> на антирекламу </a:t>
            </a:r>
            <a:r>
              <a:rPr lang="ru-RU" dirty="0" err="1">
                <a:solidFill>
                  <a:srgbClr val="00B050"/>
                </a:solidFill>
              </a:rPr>
              <a:t>конкурентів</a:t>
            </a:r>
            <a:r>
              <a:rPr lang="ru-RU" dirty="0">
                <a:solidFill>
                  <a:srgbClr val="00B050"/>
                </a:solidFill>
              </a:rPr>
              <a:t>;</a:t>
            </a:r>
          </a:p>
          <a:p>
            <a:pPr lvl="0"/>
            <a:r>
              <a:rPr lang="ru-RU" dirty="0" err="1">
                <a:solidFill>
                  <a:srgbClr val="00B050"/>
                </a:solidFill>
              </a:rPr>
              <a:t>кампанія</a:t>
            </a:r>
            <a:r>
              <a:rPr lang="ru-RU" dirty="0">
                <a:solidFill>
                  <a:srgbClr val="00B050"/>
                </a:solidFill>
              </a:rPr>
              <a:t>, </a:t>
            </a:r>
            <a:r>
              <a:rPr lang="ru-RU" dirty="0" err="1">
                <a:solidFill>
                  <a:srgbClr val="00B050"/>
                </a:solidFill>
              </a:rPr>
              <a:t>спрямована</a:t>
            </a:r>
            <a:r>
              <a:rPr lang="ru-RU" dirty="0">
                <a:solidFill>
                  <a:srgbClr val="00B050"/>
                </a:solidFill>
              </a:rPr>
              <a:t>  на </a:t>
            </a:r>
            <a:r>
              <a:rPr lang="ru-RU" dirty="0" err="1">
                <a:solidFill>
                  <a:srgbClr val="00B050"/>
                </a:solidFill>
              </a:rPr>
              <a:t>відсторонення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від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конкурентів</a:t>
            </a:r>
            <a:r>
              <a:rPr lang="ru-RU" dirty="0">
                <a:solidFill>
                  <a:srgbClr val="00B050"/>
                </a:solidFill>
              </a:rPr>
              <a:t>;</a:t>
            </a:r>
          </a:p>
          <a:p>
            <a:pPr lvl="0"/>
            <a:r>
              <a:rPr lang="ru-RU" dirty="0" err="1">
                <a:solidFill>
                  <a:srgbClr val="00B050"/>
                </a:solidFill>
              </a:rPr>
              <a:t>кампанія</a:t>
            </a:r>
            <a:r>
              <a:rPr lang="ru-RU" dirty="0">
                <a:solidFill>
                  <a:srgbClr val="00B050"/>
                </a:solidFill>
              </a:rPr>
              <a:t>, </a:t>
            </a:r>
            <a:r>
              <a:rPr lang="ru-RU" dirty="0" err="1">
                <a:solidFill>
                  <a:srgbClr val="00B050"/>
                </a:solidFill>
              </a:rPr>
              <a:t>спрямована</a:t>
            </a:r>
            <a:r>
              <a:rPr lang="ru-RU" dirty="0">
                <a:solidFill>
                  <a:srgbClr val="00B050"/>
                </a:solidFill>
              </a:rPr>
              <a:t> на </a:t>
            </a:r>
            <a:r>
              <a:rPr lang="ru-RU" dirty="0" err="1">
                <a:solidFill>
                  <a:srgbClr val="00B050"/>
                </a:solidFill>
              </a:rPr>
              <a:t>контррекламу</a:t>
            </a:r>
            <a:r>
              <a:rPr lang="ru-RU" dirty="0">
                <a:solidFill>
                  <a:srgbClr val="00B05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4630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484784"/>
            <a:ext cx="658822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 </a:t>
            </a:r>
          </a:p>
          <a:p>
            <a:pPr lvl="0" algn="ctr"/>
            <a:r>
              <a:rPr lang="ru-RU" sz="5400" b="1" dirty="0" err="1">
                <a:solidFill>
                  <a:srgbClr val="00B050"/>
                </a:solidFill>
              </a:rPr>
              <a:t>Додаткові</a:t>
            </a:r>
            <a:r>
              <a:rPr lang="ru-RU" sz="5400" b="1" dirty="0">
                <a:solidFill>
                  <a:srgbClr val="00B050"/>
                </a:solidFill>
              </a:rPr>
              <a:t> </a:t>
            </a:r>
            <a:r>
              <a:rPr lang="ru-RU" sz="5400" b="1" dirty="0" err="1">
                <a:solidFill>
                  <a:srgbClr val="00B050"/>
                </a:solidFill>
              </a:rPr>
              <a:t>критерії</a:t>
            </a:r>
            <a:r>
              <a:rPr lang="ru-RU" sz="5400" b="1" dirty="0">
                <a:solidFill>
                  <a:srgbClr val="00B050"/>
                </a:solidFill>
              </a:rPr>
              <a:t> </a:t>
            </a:r>
            <a:r>
              <a:rPr lang="ru-RU" sz="5400" b="1" dirty="0" err="1">
                <a:solidFill>
                  <a:srgbClr val="00B050"/>
                </a:solidFill>
              </a:rPr>
              <a:t>класифікації</a:t>
            </a:r>
            <a:r>
              <a:rPr lang="ru-RU" sz="5400" b="1" dirty="0">
                <a:solidFill>
                  <a:srgbClr val="00B050"/>
                </a:solidFill>
              </a:rPr>
              <a:t> PR-</a:t>
            </a:r>
            <a:r>
              <a:rPr lang="ru-RU" sz="5400" b="1" dirty="0" err="1">
                <a:solidFill>
                  <a:srgbClr val="00B050"/>
                </a:solidFill>
              </a:rPr>
              <a:t>діяльності</a:t>
            </a:r>
            <a:endParaRPr lang="ru-RU" sz="5400" dirty="0">
              <a:solidFill>
                <a:srgbClr val="00B050"/>
              </a:solidFill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365104"/>
            <a:ext cx="2736304" cy="1774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016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556792"/>
            <a:ext cx="7416824" cy="4893647"/>
          </a:xfrm>
          <a:prstGeom prst="rect">
            <a:avLst/>
          </a:prstGeom>
          <a:solidFill>
            <a:srgbClr val="FFCCFF"/>
          </a:solidFill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За </a:t>
            </a:r>
            <a:r>
              <a:rPr lang="ru-RU" sz="3200" b="1" dirty="0" err="1">
                <a:solidFill>
                  <a:srgbClr val="FF0000"/>
                </a:solidFill>
              </a:rPr>
              <a:t>критерієм</a:t>
            </a:r>
            <a:r>
              <a:rPr lang="ru-RU" sz="3200" b="1" dirty="0">
                <a:solidFill>
                  <a:srgbClr val="FF0000"/>
                </a:solidFill>
              </a:rPr>
              <a:t> типу базисного </a:t>
            </a:r>
            <a:r>
              <a:rPr lang="ru-RU" sz="3200" b="1" dirty="0" err="1">
                <a:solidFill>
                  <a:srgbClr val="FF0000"/>
                </a:solidFill>
              </a:rPr>
              <a:t>суб'єкта</a:t>
            </a:r>
            <a:r>
              <a:rPr lang="ru-RU" sz="3200" b="1" dirty="0">
                <a:solidFill>
                  <a:srgbClr val="FF0000"/>
                </a:solidFill>
              </a:rPr>
              <a:t> PR </a:t>
            </a:r>
            <a:r>
              <a:rPr lang="ru-RU" sz="2800" dirty="0" err="1"/>
              <a:t>виділяються</a:t>
            </a:r>
            <a:r>
              <a:rPr lang="ru-RU" sz="2800" dirty="0"/>
              <a:t> PR-</a:t>
            </a:r>
            <a:r>
              <a:rPr lang="ru-RU" sz="2800" dirty="0" err="1"/>
              <a:t>діяльність</a:t>
            </a:r>
            <a:r>
              <a:rPr lang="ru-RU" sz="2800" dirty="0"/>
              <a:t>, </a:t>
            </a:r>
            <a:r>
              <a:rPr lang="ru-RU" sz="2800" i="1" dirty="0" err="1"/>
              <a:t>спрямована</a:t>
            </a:r>
            <a:r>
              <a:rPr lang="ru-RU" sz="2800" dirty="0"/>
              <a:t> </a:t>
            </a:r>
            <a:r>
              <a:rPr lang="ru-RU" sz="2800" i="1" dirty="0"/>
              <a:t>на </a:t>
            </a:r>
            <a:r>
              <a:rPr lang="ru-RU" sz="2800" i="1" dirty="0" err="1"/>
              <a:t>зростання</a:t>
            </a:r>
            <a:r>
              <a:rPr lang="ru-RU" sz="2800" i="1" dirty="0"/>
              <a:t> </a:t>
            </a:r>
            <a:r>
              <a:rPr lang="ru-RU" sz="2800" i="1" dirty="0" err="1"/>
              <a:t>пабліцитного</a:t>
            </a:r>
            <a:r>
              <a:rPr lang="ru-RU" sz="2800" i="1" dirty="0"/>
              <a:t> </a:t>
            </a:r>
            <a:r>
              <a:rPr lang="ru-RU" sz="2800" i="1" dirty="0" err="1"/>
              <a:t>капіталу</a:t>
            </a:r>
            <a:r>
              <a:rPr lang="ru-RU" sz="2800" i="1" dirty="0"/>
              <a:t> </a:t>
            </a:r>
            <a:r>
              <a:rPr lang="ru-RU" sz="2800" i="1" dirty="0" err="1"/>
              <a:t>організації</a:t>
            </a:r>
            <a:r>
              <a:rPr lang="ru-RU" sz="2800" dirty="0"/>
              <a:t> (</a:t>
            </a:r>
            <a:r>
              <a:rPr lang="ru-RU" sz="2800" dirty="0" err="1"/>
              <a:t>фірми</a:t>
            </a:r>
            <a:r>
              <a:rPr lang="ru-RU" sz="2800" dirty="0"/>
              <a:t>, </a:t>
            </a:r>
            <a:r>
              <a:rPr lang="ru-RU" sz="2800" dirty="0" err="1"/>
              <a:t>кампанії</a:t>
            </a:r>
            <a:r>
              <a:rPr lang="ru-RU" sz="2800" dirty="0"/>
              <a:t>, державного </a:t>
            </a:r>
            <a:r>
              <a:rPr lang="ru-RU" sz="2800" dirty="0" err="1"/>
              <a:t>інституту</a:t>
            </a:r>
            <a:r>
              <a:rPr lang="ru-RU" sz="2800" dirty="0"/>
              <a:t>, </a:t>
            </a:r>
            <a:r>
              <a:rPr lang="ru-RU" sz="2800" dirty="0" err="1"/>
              <a:t>політичної</a:t>
            </a:r>
            <a:r>
              <a:rPr lang="ru-RU" sz="2800" dirty="0"/>
              <a:t> </a:t>
            </a:r>
            <a:r>
              <a:rPr lang="ru-RU" sz="2800" dirty="0" err="1"/>
              <a:t>партії</a:t>
            </a:r>
            <a:r>
              <a:rPr lang="ru-RU" sz="2800" dirty="0"/>
              <a:t> і т.п.) </a:t>
            </a:r>
            <a:r>
              <a:rPr lang="ru-RU" sz="2800" dirty="0" err="1"/>
              <a:t>або</a:t>
            </a:r>
            <a:r>
              <a:rPr lang="ru-RU" sz="2800" dirty="0"/>
              <a:t> </a:t>
            </a:r>
            <a:r>
              <a:rPr lang="ru-RU" sz="2800" i="1" dirty="0" err="1"/>
              <a:t>окремої</a:t>
            </a:r>
            <a:r>
              <a:rPr lang="ru-RU" sz="2800" i="1" dirty="0"/>
              <a:t> </a:t>
            </a:r>
            <a:r>
              <a:rPr lang="ru-RU" sz="2800" i="1" dirty="0" err="1"/>
              <a:t>особистості</a:t>
            </a:r>
            <a:r>
              <a:rPr lang="ru-RU" sz="2800" dirty="0"/>
              <a:t> (</a:t>
            </a:r>
            <a:r>
              <a:rPr lang="ru-RU" sz="2800" dirty="0" err="1"/>
              <a:t>політичного</a:t>
            </a:r>
            <a:r>
              <a:rPr lang="ru-RU" sz="2800" dirty="0"/>
              <a:t> </a:t>
            </a:r>
            <a:r>
              <a:rPr lang="ru-RU" sz="2800" dirty="0" err="1"/>
              <a:t>лідера</a:t>
            </a:r>
            <a:r>
              <a:rPr lang="ru-RU" sz="2800" dirty="0"/>
              <a:t>, </a:t>
            </a:r>
            <a:r>
              <a:rPr lang="ru-RU" sz="2800" dirty="0" err="1"/>
              <a:t>керівника</a:t>
            </a:r>
            <a:r>
              <a:rPr lang="ru-RU" sz="2800" dirty="0"/>
              <a:t> </a:t>
            </a:r>
            <a:r>
              <a:rPr lang="ru-RU" sz="2800" dirty="0" err="1"/>
              <a:t>організації</a:t>
            </a:r>
            <a:r>
              <a:rPr lang="ru-RU" sz="2800" dirty="0"/>
              <a:t>, </a:t>
            </a:r>
            <a:r>
              <a:rPr lang="ru-RU" sz="2800" dirty="0" err="1"/>
              <a:t>зірки</a:t>
            </a:r>
            <a:r>
              <a:rPr lang="ru-RU" sz="2800" dirty="0"/>
              <a:t> шоу-</a:t>
            </a:r>
            <a:r>
              <a:rPr lang="ru-RU" sz="2800" dirty="0" err="1"/>
              <a:t>бізнесу</a:t>
            </a:r>
            <a:r>
              <a:rPr lang="ru-RU" sz="2800" dirty="0"/>
              <a:t> і т.п.). Вони </a:t>
            </a:r>
            <a:r>
              <a:rPr lang="ru-RU" sz="2800" dirty="0" err="1"/>
              <a:t>можуть</a:t>
            </a:r>
            <a:r>
              <a:rPr lang="ru-RU" sz="2800" dirty="0"/>
              <a:t> бути </a:t>
            </a:r>
            <a:r>
              <a:rPr lang="ru-RU" sz="2800" dirty="0" err="1"/>
              <a:t>зазначені</a:t>
            </a:r>
            <a:r>
              <a:rPr lang="ru-RU" sz="2800" dirty="0"/>
              <a:t> </a:t>
            </a:r>
            <a:r>
              <a:rPr lang="ru-RU" sz="2800" dirty="0" err="1"/>
              <a:t>відповідно</a:t>
            </a:r>
            <a:r>
              <a:rPr lang="ru-RU" sz="2800" dirty="0"/>
              <a:t> як </a:t>
            </a:r>
            <a:r>
              <a:rPr lang="ru-RU" sz="2800" dirty="0" err="1"/>
              <a:t>організаційно</a:t>
            </a:r>
            <a:r>
              <a:rPr lang="ru-RU" sz="2800" dirty="0"/>
              <a:t> й </a:t>
            </a:r>
            <a:r>
              <a:rPr lang="ru-RU" sz="2800" dirty="0" err="1"/>
              <a:t>особистісно</a:t>
            </a:r>
            <a:r>
              <a:rPr lang="ru-RU" sz="2800" dirty="0"/>
              <a:t> </a:t>
            </a:r>
            <a:r>
              <a:rPr lang="ru-RU" sz="2800" dirty="0" err="1"/>
              <a:t>орієнтовані</a:t>
            </a:r>
            <a:r>
              <a:rPr lang="ru-RU" sz="2800" dirty="0"/>
              <a:t> PR-</a:t>
            </a:r>
            <a:r>
              <a:rPr lang="ru-RU" sz="2800" dirty="0" err="1"/>
              <a:t>кампанії</a:t>
            </a:r>
            <a:r>
              <a:rPr lang="ru-RU" sz="2800" dirty="0"/>
              <a:t>. </a:t>
            </a:r>
            <a:r>
              <a:rPr lang="ru-RU" sz="2800" dirty="0" err="1"/>
              <a:t>Можливий</a:t>
            </a:r>
            <a:r>
              <a:rPr lang="ru-RU" sz="2800" dirty="0"/>
              <a:t> і </a:t>
            </a:r>
            <a:r>
              <a:rPr lang="ru-RU" sz="2800" dirty="0" err="1"/>
              <a:t>змішаний</a:t>
            </a:r>
            <a:r>
              <a:rPr lang="ru-RU" sz="2800" dirty="0"/>
              <a:t> </a:t>
            </a:r>
            <a:r>
              <a:rPr lang="ru-RU" sz="2800" dirty="0" err="1"/>
              <a:t>варіант</a:t>
            </a:r>
            <a:r>
              <a:rPr lang="ru-RU" sz="2800" dirty="0"/>
              <a:t> </a:t>
            </a:r>
            <a:r>
              <a:rPr lang="ru-RU" sz="2800" dirty="0" err="1"/>
              <a:t>організаційно-особистісних</a:t>
            </a:r>
            <a:r>
              <a:rPr lang="ru-RU" sz="2800" dirty="0"/>
              <a:t> </a:t>
            </a:r>
            <a:r>
              <a:rPr lang="ru-RU" sz="2800" dirty="0" err="1"/>
              <a:t>кампаній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3238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2866" y="733246"/>
            <a:ext cx="7776864" cy="5632311"/>
          </a:xfrm>
          <a:prstGeom prst="rect">
            <a:avLst/>
          </a:prstGeom>
          <a:solidFill>
            <a:srgbClr val="66FF66"/>
          </a:solidFill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За </a:t>
            </a:r>
            <a:r>
              <a:rPr lang="ru-RU" sz="2800" b="1" dirty="0" err="1">
                <a:solidFill>
                  <a:srgbClr val="FF0000"/>
                </a:solidFill>
              </a:rPr>
              <a:t>критерієм</a:t>
            </a:r>
            <a:r>
              <a:rPr lang="ru-RU" sz="2800" b="1" dirty="0">
                <a:solidFill>
                  <a:srgbClr val="FF0000"/>
                </a:solidFill>
              </a:rPr>
              <a:t> типу </a:t>
            </a:r>
            <a:r>
              <a:rPr lang="ru-RU" sz="2800" b="1" dirty="0" err="1">
                <a:solidFill>
                  <a:srgbClr val="FF0000"/>
                </a:solidFill>
              </a:rPr>
              <a:t>технологічного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суб’єкта</a:t>
            </a:r>
            <a:r>
              <a:rPr lang="ru-RU" sz="2800" b="1" dirty="0">
                <a:solidFill>
                  <a:srgbClr val="FF0000"/>
                </a:solidFill>
              </a:rPr>
              <a:t> PR-</a:t>
            </a:r>
            <a:r>
              <a:rPr lang="ru-RU" sz="2800" b="1" dirty="0" err="1">
                <a:solidFill>
                  <a:srgbClr val="FF0000"/>
                </a:solidFill>
              </a:rPr>
              <a:t>діяльність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dirty="0" err="1"/>
              <a:t>розділяється</a:t>
            </a:r>
            <a:r>
              <a:rPr lang="ru-RU" sz="2800" dirty="0"/>
              <a:t> на ту,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i="1" dirty="0" err="1"/>
              <a:t>виконуються</a:t>
            </a:r>
            <a:r>
              <a:rPr lang="ru-RU" sz="2800" i="1" dirty="0"/>
              <a:t> </a:t>
            </a:r>
            <a:r>
              <a:rPr lang="ru-RU" sz="2800" i="1" dirty="0" err="1"/>
              <a:t>власними</a:t>
            </a:r>
            <a:r>
              <a:rPr lang="ru-RU" sz="2800" i="1" dirty="0"/>
              <a:t> силами</a:t>
            </a:r>
            <a:r>
              <a:rPr lang="ru-RU" sz="2800" dirty="0"/>
              <a:t> </a:t>
            </a:r>
            <a:r>
              <a:rPr lang="ru-RU" sz="2800" dirty="0" err="1"/>
              <a:t>або</a:t>
            </a:r>
            <a:r>
              <a:rPr lang="ru-RU" sz="2800" dirty="0"/>
              <a:t> </a:t>
            </a:r>
            <a:r>
              <a:rPr lang="ru-RU" sz="2800" i="1" dirty="0" err="1"/>
              <a:t>запрошеними</a:t>
            </a:r>
            <a:r>
              <a:rPr lang="ru-RU" sz="2800" i="1" dirty="0"/>
              <a:t> PR-структурами.</a:t>
            </a:r>
            <a:r>
              <a:rPr lang="ru-RU" sz="2800" dirty="0"/>
              <a:t> Вони </a:t>
            </a:r>
            <a:r>
              <a:rPr lang="ru-RU" sz="2800" dirty="0" err="1"/>
              <a:t>можуть</a:t>
            </a:r>
            <a:r>
              <a:rPr lang="ru-RU" sz="2800" dirty="0"/>
              <a:t> бути </a:t>
            </a:r>
            <a:r>
              <a:rPr lang="ru-RU" sz="2800" dirty="0" err="1"/>
              <a:t>названі</a:t>
            </a:r>
            <a:r>
              <a:rPr lang="ru-RU" sz="2800" dirty="0"/>
              <a:t> </a:t>
            </a:r>
            <a:r>
              <a:rPr lang="ru-RU" sz="2800" i="1" dirty="0" err="1"/>
              <a:t>автономними</a:t>
            </a:r>
            <a:r>
              <a:rPr lang="ru-RU" sz="2800" dirty="0"/>
              <a:t> і </a:t>
            </a:r>
            <a:r>
              <a:rPr lang="ru-RU" sz="2800" i="1" dirty="0" err="1"/>
              <a:t>неавтономними</a:t>
            </a:r>
            <a:r>
              <a:rPr lang="ru-RU" sz="2800" dirty="0"/>
              <a:t> </a:t>
            </a:r>
            <a:r>
              <a:rPr lang="ru-RU" sz="2800" dirty="0" err="1"/>
              <a:t>кампаніями</a:t>
            </a:r>
            <a:r>
              <a:rPr lang="ru-RU" sz="2800" dirty="0"/>
              <a:t>. </a:t>
            </a:r>
            <a:endParaRPr lang="ru-RU" sz="2800" dirty="0" smtClean="0"/>
          </a:p>
          <a:p>
            <a:endParaRPr lang="ru-RU" sz="2800" dirty="0"/>
          </a:p>
          <a:p>
            <a:r>
              <a:rPr lang="ru-RU" sz="2400" dirty="0" err="1" smtClean="0"/>
              <a:t>Перші</a:t>
            </a:r>
            <a:r>
              <a:rPr lang="ru-RU" sz="2400" dirty="0" smtClean="0"/>
              <a:t> </a:t>
            </a:r>
            <a:r>
              <a:rPr lang="ru-RU" sz="2400" dirty="0" err="1"/>
              <a:t>реалізуються</a:t>
            </a:r>
            <a:r>
              <a:rPr lang="ru-RU" sz="2400" dirty="0"/>
              <a:t> PR-</a:t>
            </a:r>
            <a:r>
              <a:rPr lang="ru-RU" sz="2400" dirty="0" err="1"/>
              <a:t>підрозділами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входять</a:t>
            </a:r>
            <a:r>
              <a:rPr lang="ru-RU" sz="2400" dirty="0"/>
              <a:t> в </a:t>
            </a:r>
            <a:r>
              <a:rPr lang="ru-RU" sz="2400" dirty="0" err="1"/>
              <a:t>організаційну</a:t>
            </a:r>
            <a:r>
              <a:rPr lang="ru-RU" sz="2400" dirty="0"/>
              <a:t> структуру </a:t>
            </a:r>
            <a:r>
              <a:rPr lang="ru-RU" sz="2400" dirty="0" err="1"/>
              <a:t>фірми</a:t>
            </a:r>
            <a:r>
              <a:rPr lang="ru-RU" sz="2400" dirty="0"/>
              <a:t> і, </a:t>
            </a:r>
            <a:r>
              <a:rPr lang="ru-RU" sz="2400" dirty="0" err="1"/>
              <a:t>відповідно</a:t>
            </a:r>
            <a:r>
              <a:rPr lang="ru-RU" sz="2400" dirty="0"/>
              <a:t>, </a:t>
            </a:r>
            <a:r>
              <a:rPr lang="ru-RU" sz="2400" dirty="0" err="1"/>
              <a:t>штатними</a:t>
            </a:r>
            <a:r>
              <a:rPr lang="ru-RU" sz="2400" dirty="0"/>
              <a:t> PR-</a:t>
            </a:r>
            <a:r>
              <a:rPr lang="ru-RU" sz="2400" dirty="0" err="1"/>
              <a:t>спеціалістами</a:t>
            </a:r>
            <a:r>
              <a:rPr lang="ru-RU" sz="2400" dirty="0"/>
              <a:t>. </a:t>
            </a:r>
            <a:r>
              <a:rPr lang="ru-RU" sz="2400" dirty="0" err="1"/>
              <a:t>Другі</a:t>
            </a:r>
            <a:r>
              <a:rPr lang="ru-RU" sz="2400" dirty="0"/>
              <a:t> – PR-агентствами,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запрошені</a:t>
            </a:r>
            <a:r>
              <a:rPr lang="ru-RU" sz="2400" dirty="0"/>
              <a:t> для </a:t>
            </a:r>
            <a:r>
              <a:rPr lang="ru-RU" sz="2400" dirty="0" err="1"/>
              <a:t>роботи</a:t>
            </a:r>
            <a:r>
              <a:rPr lang="ru-RU" sz="2400" dirty="0"/>
              <a:t> з </a:t>
            </a:r>
            <a:r>
              <a:rPr lang="ru-RU" sz="2400" dirty="0" err="1"/>
              <a:t>організацією</a:t>
            </a:r>
            <a:r>
              <a:rPr lang="ru-RU" sz="2400" dirty="0"/>
              <a:t> на </a:t>
            </a:r>
            <a:r>
              <a:rPr lang="ru-RU" sz="2400" dirty="0" err="1"/>
              <a:t>договірній</a:t>
            </a:r>
            <a:r>
              <a:rPr lang="ru-RU" sz="2400" dirty="0"/>
              <a:t> </a:t>
            </a:r>
            <a:r>
              <a:rPr lang="ru-RU" sz="2400" dirty="0" err="1"/>
              <a:t>основі</a:t>
            </a:r>
            <a:r>
              <a:rPr lang="ru-RU" sz="2400" dirty="0"/>
              <a:t>. Тут </a:t>
            </a:r>
            <a:r>
              <a:rPr lang="ru-RU" sz="2400" dirty="0" err="1"/>
              <a:t>також</a:t>
            </a:r>
            <a:r>
              <a:rPr lang="ru-RU" sz="2400" dirty="0"/>
              <a:t> </a:t>
            </a:r>
            <a:r>
              <a:rPr lang="ru-RU" sz="2400" dirty="0" err="1"/>
              <a:t>можливий</a:t>
            </a:r>
            <a:r>
              <a:rPr lang="ru-RU" sz="2400" dirty="0"/>
              <a:t> </a:t>
            </a:r>
            <a:r>
              <a:rPr lang="ru-RU" sz="2400" dirty="0" err="1"/>
              <a:t>змішаний</a:t>
            </a:r>
            <a:r>
              <a:rPr lang="ru-RU" sz="2400" dirty="0"/>
              <a:t> </a:t>
            </a:r>
            <a:r>
              <a:rPr lang="ru-RU" sz="2400" dirty="0" err="1"/>
              <a:t>варіант</a:t>
            </a:r>
            <a:r>
              <a:rPr lang="ru-RU" sz="2400" dirty="0"/>
              <a:t>, коли PR-</a:t>
            </a:r>
            <a:r>
              <a:rPr lang="ru-RU" sz="2400" dirty="0" err="1"/>
              <a:t>кампанія</a:t>
            </a:r>
            <a:r>
              <a:rPr lang="ru-RU" sz="2400" dirty="0"/>
              <a:t> </a:t>
            </a:r>
            <a:r>
              <a:rPr lang="ru-RU" sz="2400" dirty="0" err="1"/>
              <a:t>ведеться</a:t>
            </a:r>
            <a:r>
              <a:rPr lang="ru-RU" sz="2400" dirty="0"/>
              <a:t> на </a:t>
            </a:r>
            <a:r>
              <a:rPr lang="ru-RU" sz="2400" dirty="0" err="1"/>
              <a:t>партнерських</a:t>
            </a:r>
            <a:r>
              <a:rPr lang="ru-RU" sz="2400" dirty="0"/>
              <a:t> началах </a:t>
            </a:r>
            <a:r>
              <a:rPr lang="ru-RU" sz="2400" dirty="0" err="1"/>
              <a:t>внутрішніми</a:t>
            </a:r>
            <a:r>
              <a:rPr lang="ru-RU" sz="2400" dirty="0"/>
              <a:t> і </a:t>
            </a:r>
            <a:r>
              <a:rPr lang="ru-RU" sz="2400" dirty="0" err="1"/>
              <a:t>зовнішніми</a:t>
            </a:r>
            <a:r>
              <a:rPr lang="ru-RU" sz="2400" dirty="0"/>
              <a:t> </a:t>
            </a:r>
            <a:r>
              <a:rPr lang="ru-RU" sz="2400" dirty="0" err="1"/>
              <a:t>спеціалістами</a:t>
            </a:r>
            <a:r>
              <a:rPr lang="ru-RU" sz="2400" dirty="0"/>
              <a:t>. </a:t>
            </a:r>
            <a:r>
              <a:rPr lang="ru-RU" sz="2400" dirty="0" err="1"/>
              <a:t>Цей</a:t>
            </a:r>
            <a:r>
              <a:rPr lang="ru-RU" sz="2400" dirty="0"/>
              <a:t> </a:t>
            </a:r>
            <a:r>
              <a:rPr lang="ru-RU" sz="2400" dirty="0" err="1"/>
              <a:t>варіант</a:t>
            </a:r>
            <a:r>
              <a:rPr lang="ru-RU" sz="2400" dirty="0"/>
              <a:t> </a:t>
            </a:r>
            <a:r>
              <a:rPr lang="ru-RU" sz="2400" dirty="0" err="1"/>
              <a:t>називається</a:t>
            </a:r>
            <a:r>
              <a:rPr lang="ru-RU" sz="2400" dirty="0"/>
              <a:t> </a:t>
            </a:r>
            <a:r>
              <a:rPr lang="ru-RU" sz="2400" dirty="0" err="1"/>
              <a:t>змішаною</a:t>
            </a:r>
            <a:r>
              <a:rPr lang="ru-RU" sz="2400" dirty="0"/>
              <a:t> неавтономною </a:t>
            </a:r>
            <a:r>
              <a:rPr lang="ru-RU" sz="2400" dirty="0" err="1"/>
              <a:t>кампанією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3511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ru-RU" b="1" dirty="0" err="1">
                <a:solidFill>
                  <a:srgbClr val="00B050"/>
                </a:solidFill>
              </a:rPr>
              <a:t>Особливості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планування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en-US" b="1" dirty="0">
                <a:solidFill>
                  <a:srgbClr val="00B050"/>
                </a:solidFill>
              </a:rPr>
              <a:t>PR-</a:t>
            </a:r>
            <a:r>
              <a:rPr lang="ru-RU" b="1" dirty="0" err="1">
                <a:solidFill>
                  <a:srgbClr val="00B050"/>
                </a:solidFill>
              </a:rPr>
              <a:t>кампанії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smtClean="0"/>
              <a:t>«</a:t>
            </a:r>
            <a:r>
              <a:rPr lang="en-US" dirty="0"/>
              <a:t>p</a:t>
            </a:r>
            <a:r>
              <a:rPr lang="en-US" dirty="0" smtClean="0"/>
              <a:t>ublic relations</a:t>
            </a:r>
            <a:r>
              <a:rPr lang="uk-UA" dirty="0" smtClean="0"/>
              <a:t>»</a:t>
            </a:r>
            <a:r>
              <a:rPr lang="en-US" dirty="0" smtClean="0"/>
              <a:t> </a:t>
            </a:r>
            <a:r>
              <a:rPr lang="ru-RU" dirty="0" err="1"/>
              <a:t>являє</a:t>
            </a:r>
            <a:r>
              <a:rPr lang="ru-RU" dirty="0"/>
              <a:t> собою одну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складових</a:t>
            </a:r>
            <a:r>
              <a:rPr lang="ru-RU" dirty="0"/>
              <a:t> </a:t>
            </a:r>
            <a:r>
              <a:rPr lang="ru-RU" dirty="0" err="1"/>
              <a:t>частин</a:t>
            </a:r>
            <a:r>
              <a:rPr lang="ru-RU" dirty="0"/>
              <a:t> </a:t>
            </a:r>
            <a:r>
              <a:rPr lang="ru-RU" b="1" dirty="0" err="1"/>
              <a:t>маркетингової</a:t>
            </a:r>
            <a:r>
              <a:rPr lang="ru-RU" b="1" dirty="0"/>
              <a:t> </a:t>
            </a:r>
            <a:r>
              <a:rPr lang="ru-RU" b="1" dirty="0" err="1"/>
              <a:t>політики</a:t>
            </a:r>
            <a:r>
              <a:rPr lang="ru-RU" b="1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, яка </a:t>
            </a:r>
            <a:r>
              <a:rPr lang="ru-RU" dirty="0" err="1"/>
              <a:t>виражає</a:t>
            </a:r>
            <a:r>
              <a:rPr lang="ru-RU" dirty="0"/>
              <a:t> </a:t>
            </a:r>
            <a:r>
              <a:rPr lang="ru-RU" dirty="0" err="1"/>
              <a:t>основні</a:t>
            </a:r>
            <a:r>
              <a:rPr lang="ru-RU" dirty="0"/>
              <a:t> напрямки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На </a:t>
            </a:r>
            <a:r>
              <a:rPr lang="ru-RU" dirty="0" err="1"/>
              <a:t>етапі</a:t>
            </a:r>
            <a:r>
              <a:rPr lang="ru-RU" dirty="0"/>
              <a:t> </a:t>
            </a:r>
            <a:r>
              <a:rPr lang="ru-RU" dirty="0" err="1"/>
              <a:t>планування</a:t>
            </a:r>
            <a:r>
              <a:rPr lang="ru-RU" dirty="0"/>
              <a:t> </a:t>
            </a:r>
            <a:r>
              <a:rPr lang="en-US" dirty="0"/>
              <a:t>PR-</a:t>
            </a:r>
            <a:r>
              <a:rPr lang="ru-RU" dirty="0" err="1"/>
              <a:t>кампанії</a:t>
            </a:r>
            <a:r>
              <a:rPr lang="ru-RU" dirty="0"/>
              <a:t> </a:t>
            </a:r>
            <a:r>
              <a:rPr lang="ru-RU" dirty="0" err="1" smtClean="0"/>
              <a:t>визначається</a:t>
            </a:r>
            <a:r>
              <a:rPr lang="ru-RU" dirty="0" smtClean="0"/>
              <a:t>:</a:t>
            </a:r>
          </a:p>
          <a:p>
            <a:r>
              <a:rPr lang="ru-RU" dirty="0" smtClean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цільова</a:t>
            </a:r>
            <a:r>
              <a:rPr lang="ru-RU" dirty="0"/>
              <a:t> </a:t>
            </a:r>
            <a:r>
              <a:rPr lang="ru-RU" dirty="0" err="1"/>
              <a:t>аудиторія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err="1" smtClean="0"/>
              <a:t>пріоритети</a:t>
            </a:r>
            <a:r>
              <a:rPr lang="ru-RU" dirty="0" smtClean="0"/>
              <a:t> </a:t>
            </a:r>
            <a:endParaRPr lang="ru-RU" dirty="0"/>
          </a:p>
          <a:p>
            <a:r>
              <a:rPr lang="ru-RU" dirty="0" err="1" smtClean="0"/>
              <a:t>цілі</a:t>
            </a:r>
            <a:r>
              <a:rPr lang="ru-RU" dirty="0"/>
              <a:t>.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62653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052737"/>
            <a:ext cx="7992888" cy="4832092"/>
          </a:xfrm>
          <a:prstGeom prst="rect">
            <a:avLst/>
          </a:prstGeom>
          <a:solidFill>
            <a:srgbClr val="CCFFFF"/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dirty="0"/>
              <a:t>З</a:t>
            </a:r>
            <a:r>
              <a:rPr lang="ru-RU" sz="2800" dirty="0" smtClean="0"/>
              <a:t>а </a:t>
            </a:r>
            <a:r>
              <a:rPr lang="ru-RU" sz="2800" dirty="0" err="1"/>
              <a:t>критерієм</a:t>
            </a:r>
            <a:r>
              <a:rPr lang="ru-RU" sz="2800" dirty="0"/>
              <a:t> </a:t>
            </a:r>
            <a:r>
              <a:rPr lang="ru-RU" sz="2800" dirty="0" err="1"/>
              <a:t>організації</a:t>
            </a:r>
            <a:r>
              <a:rPr lang="ru-RU" sz="2800" dirty="0"/>
              <a:t> </a:t>
            </a:r>
            <a:r>
              <a:rPr lang="ru-RU" sz="2800" dirty="0" err="1"/>
              <a:t>кампанії</a:t>
            </a:r>
            <a:r>
              <a:rPr lang="ru-RU" sz="2800" dirty="0"/>
              <a:t> </a:t>
            </a:r>
            <a:r>
              <a:rPr lang="ru-RU" sz="2800" dirty="0" err="1"/>
              <a:t>виділяються</a:t>
            </a:r>
            <a:r>
              <a:rPr lang="ru-RU" sz="2800" dirty="0"/>
              <a:t> PR-</a:t>
            </a:r>
            <a:r>
              <a:rPr lang="ru-RU" sz="2800" dirty="0" err="1"/>
              <a:t>кампанії</a:t>
            </a:r>
            <a:r>
              <a:rPr lang="ru-RU" sz="2800" dirty="0"/>
              <a:t> </a:t>
            </a:r>
            <a:r>
              <a:rPr lang="ru-RU" sz="2800" b="1" i="1" dirty="0" err="1">
                <a:solidFill>
                  <a:srgbClr val="FF0000"/>
                </a:solidFill>
              </a:rPr>
              <a:t>повного</a:t>
            </a:r>
            <a:r>
              <a:rPr lang="ru-RU" sz="2800" b="1" dirty="0">
                <a:solidFill>
                  <a:srgbClr val="FF0000"/>
                </a:solidFill>
              </a:rPr>
              <a:t> и </a:t>
            </a:r>
            <a:r>
              <a:rPr lang="ru-RU" sz="2800" b="1" i="1" dirty="0" err="1">
                <a:solidFill>
                  <a:srgbClr val="FF0000"/>
                </a:solidFill>
              </a:rPr>
              <a:t>неповного</a:t>
            </a:r>
            <a:r>
              <a:rPr lang="ru-RU" sz="2800" b="1" i="1" dirty="0">
                <a:solidFill>
                  <a:srgbClr val="FF0000"/>
                </a:solidFill>
              </a:rPr>
              <a:t> циклу.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endParaRPr lang="ru-RU" sz="2800" b="1" dirty="0" smtClean="0">
              <a:solidFill>
                <a:srgbClr val="FF0000"/>
              </a:solidFill>
            </a:endParaRPr>
          </a:p>
          <a:p>
            <a:endParaRPr lang="ru-RU" sz="2800" b="1" dirty="0" smtClean="0">
              <a:solidFill>
                <a:srgbClr val="FF0000"/>
              </a:solidFill>
            </a:endParaRPr>
          </a:p>
          <a:p>
            <a:r>
              <a:rPr lang="ru-RU" sz="2800" i="1" dirty="0" smtClean="0">
                <a:solidFill>
                  <a:srgbClr val="FF0000"/>
                </a:solidFill>
              </a:rPr>
              <a:t>PR-</a:t>
            </a:r>
            <a:r>
              <a:rPr lang="ru-RU" sz="2800" i="1" dirty="0" err="1" smtClean="0">
                <a:solidFill>
                  <a:srgbClr val="FF0000"/>
                </a:solidFill>
              </a:rPr>
              <a:t>кампанія</a:t>
            </a:r>
            <a:r>
              <a:rPr lang="ru-RU" sz="2800" i="1" dirty="0" smtClean="0">
                <a:solidFill>
                  <a:srgbClr val="FF0000"/>
                </a:solidFill>
              </a:rPr>
              <a:t> </a:t>
            </a:r>
            <a:r>
              <a:rPr lang="ru-RU" sz="2800" i="1" dirty="0" err="1">
                <a:solidFill>
                  <a:srgbClr val="FF0000"/>
                </a:solidFill>
              </a:rPr>
              <a:t>повного</a:t>
            </a:r>
            <a:r>
              <a:rPr lang="ru-RU" sz="2800" i="1" dirty="0">
                <a:solidFill>
                  <a:srgbClr val="FF0000"/>
                </a:solidFill>
              </a:rPr>
              <a:t> циклу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/>
              <a:t>– </a:t>
            </a:r>
            <a:r>
              <a:rPr lang="ru-RU" sz="2800" dirty="0" err="1"/>
              <a:t>це</a:t>
            </a:r>
            <a:r>
              <a:rPr lang="ru-RU" sz="2800" dirty="0"/>
              <a:t> </a:t>
            </a:r>
            <a:r>
              <a:rPr lang="ru-RU" sz="2800" dirty="0" err="1"/>
              <a:t>кампанія</a:t>
            </a:r>
            <a:r>
              <a:rPr lang="ru-RU" sz="2800" dirty="0"/>
              <a:t>, в </a:t>
            </a:r>
            <a:r>
              <a:rPr lang="ru-RU" sz="2800" dirty="0" err="1"/>
              <a:t>якій</a:t>
            </a:r>
            <a:r>
              <a:rPr lang="ru-RU" sz="2800" dirty="0"/>
              <a:t> </a:t>
            </a:r>
            <a:r>
              <a:rPr lang="ru-RU" sz="2800" dirty="0" err="1"/>
              <a:t>реалізовані</a:t>
            </a:r>
            <a:r>
              <a:rPr lang="ru-RU" sz="2800" dirty="0"/>
              <a:t> </a:t>
            </a:r>
            <a:r>
              <a:rPr lang="ru-RU" sz="2800" dirty="0" err="1"/>
              <a:t>всі</a:t>
            </a:r>
            <a:r>
              <a:rPr lang="ru-RU" sz="2800" dirty="0"/>
              <a:t> </a:t>
            </a:r>
            <a:r>
              <a:rPr lang="ru-RU" sz="2800" dirty="0" err="1"/>
              <a:t>складові</a:t>
            </a:r>
            <a:r>
              <a:rPr lang="ru-RU" sz="2800" dirty="0"/>
              <a:t> </a:t>
            </a:r>
            <a:r>
              <a:rPr lang="ru-RU" sz="2800" dirty="0" err="1"/>
              <a:t>її</a:t>
            </a:r>
            <a:r>
              <a:rPr lang="ru-RU" sz="2800" dirty="0"/>
              <a:t> </a:t>
            </a:r>
            <a:r>
              <a:rPr lang="ru-RU" sz="2800" dirty="0" err="1"/>
              <a:t>організаційного</a:t>
            </a:r>
            <a:r>
              <a:rPr lang="ru-RU" sz="2800" dirty="0"/>
              <a:t> циклу: </a:t>
            </a:r>
            <a:r>
              <a:rPr lang="ru-RU" sz="2800" i="1" dirty="0" err="1">
                <a:solidFill>
                  <a:srgbClr val="00B050"/>
                </a:solidFill>
              </a:rPr>
              <a:t>дослідження</a:t>
            </a:r>
            <a:r>
              <a:rPr lang="ru-RU" sz="2800" i="1" dirty="0">
                <a:solidFill>
                  <a:srgbClr val="00B050"/>
                </a:solidFill>
              </a:rPr>
              <a:t> – </a:t>
            </a:r>
            <a:r>
              <a:rPr lang="ru-RU" sz="2800" i="1" dirty="0" err="1">
                <a:solidFill>
                  <a:srgbClr val="00B050"/>
                </a:solidFill>
              </a:rPr>
              <a:t>планування</a:t>
            </a:r>
            <a:r>
              <a:rPr lang="ru-RU" sz="2800" i="1" dirty="0">
                <a:solidFill>
                  <a:srgbClr val="00B050"/>
                </a:solidFill>
              </a:rPr>
              <a:t> – </a:t>
            </a:r>
            <a:r>
              <a:rPr lang="ru-RU" sz="2800" i="1" dirty="0" err="1">
                <a:solidFill>
                  <a:srgbClr val="00B050"/>
                </a:solidFill>
              </a:rPr>
              <a:t>комунікація</a:t>
            </a:r>
            <a:r>
              <a:rPr lang="ru-RU" sz="2800" i="1" dirty="0">
                <a:solidFill>
                  <a:srgbClr val="00B050"/>
                </a:solidFill>
              </a:rPr>
              <a:t> – </a:t>
            </a:r>
            <a:r>
              <a:rPr lang="ru-RU" sz="2800" i="1" dirty="0" err="1">
                <a:solidFill>
                  <a:srgbClr val="00B050"/>
                </a:solidFill>
              </a:rPr>
              <a:t>оцінка</a:t>
            </a:r>
            <a:r>
              <a:rPr lang="ru-RU" sz="2800" i="1" dirty="0">
                <a:solidFill>
                  <a:srgbClr val="00B050"/>
                </a:solidFill>
              </a:rPr>
              <a:t> </a:t>
            </a:r>
            <a:r>
              <a:rPr lang="ru-RU" sz="2800" i="1" dirty="0" err="1">
                <a:solidFill>
                  <a:srgbClr val="00B050"/>
                </a:solidFill>
              </a:rPr>
              <a:t>ефективності</a:t>
            </a:r>
            <a:r>
              <a:rPr lang="ru-RU" sz="2800" i="1" dirty="0" smtClean="0">
                <a:solidFill>
                  <a:srgbClr val="00B050"/>
                </a:solidFill>
              </a:rPr>
              <a:t>.</a:t>
            </a:r>
          </a:p>
          <a:p>
            <a:endParaRPr lang="ru-RU" sz="2800" i="1" dirty="0" smtClean="0">
              <a:solidFill>
                <a:srgbClr val="00B050"/>
              </a:solidFill>
            </a:endParaRPr>
          </a:p>
          <a:p>
            <a:r>
              <a:rPr lang="ru-RU" sz="2800" dirty="0" smtClean="0"/>
              <a:t> </a:t>
            </a:r>
            <a:r>
              <a:rPr lang="ru-RU" sz="2800" i="1" dirty="0">
                <a:solidFill>
                  <a:srgbClr val="FF0000"/>
                </a:solidFill>
              </a:rPr>
              <a:t>PR-</a:t>
            </a:r>
            <a:r>
              <a:rPr lang="ru-RU" sz="2800" i="1" dirty="0" err="1">
                <a:solidFill>
                  <a:srgbClr val="FF0000"/>
                </a:solidFill>
              </a:rPr>
              <a:t>кампанія</a:t>
            </a:r>
            <a:r>
              <a:rPr lang="ru-RU" sz="2800" i="1" dirty="0">
                <a:solidFill>
                  <a:srgbClr val="FF0000"/>
                </a:solidFill>
              </a:rPr>
              <a:t> </a:t>
            </a:r>
            <a:r>
              <a:rPr lang="ru-RU" sz="2800" i="1" dirty="0" err="1">
                <a:solidFill>
                  <a:srgbClr val="FF0000"/>
                </a:solidFill>
              </a:rPr>
              <a:t>неповного</a:t>
            </a:r>
            <a:r>
              <a:rPr lang="ru-RU" sz="2800" i="1" dirty="0">
                <a:solidFill>
                  <a:srgbClr val="FF0000"/>
                </a:solidFill>
              </a:rPr>
              <a:t> циклу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/>
              <a:t>– </a:t>
            </a:r>
            <a:r>
              <a:rPr lang="ru-RU" sz="2800" dirty="0" err="1"/>
              <a:t>це</a:t>
            </a:r>
            <a:r>
              <a:rPr lang="ru-RU" sz="2800" dirty="0"/>
              <a:t> </a:t>
            </a:r>
            <a:r>
              <a:rPr lang="ru-RU" sz="2800" dirty="0" err="1"/>
              <a:t>кампанія</a:t>
            </a:r>
            <a:r>
              <a:rPr lang="ru-RU" sz="2800" dirty="0"/>
              <a:t>, в </a:t>
            </a:r>
            <a:r>
              <a:rPr lang="ru-RU" sz="2800" dirty="0" err="1"/>
              <a:t>якій</a:t>
            </a:r>
            <a:r>
              <a:rPr lang="ru-RU" sz="2800" dirty="0"/>
              <a:t> </a:t>
            </a:r>
            <a:r>
              <a:rPr lang="ru-RU" sz="2800" dirty="0" err="1"/>
              <a:t>відсутній</a:t>
            </a:r>
            <a:r>
              <a:rPr lang="ru-RU" sz="2800" dirty="0"/>
              <a:t> </a:t>
            </a:r>
            <a:r>
              <a:rPr lang="ru-RU" sz="2800" dirty="0" err="1"/>
              <a:t>хоча</a:t>
            </a:r>
            <a:r>
              <a:rPr lang="ru-RU" sz="2800" dirty="0"/>
              <a:t> б один з </a:t>
            </a:r>
            <a:r>
              <a:rPr lang="ru-RU" sz="2800" dirty="0" err="1"/>
              <a:t>елементів</a:t>
            </a:r>
            <a:r>
              <a:rPr lang="ru-RU" sz="2800" dirty="0"/>
              <a:t> </a:t>
            </a:r>
            <a:r>
              <a:rPr lang="ru-RU" sz="2800" dirty="0" err="1"/>
              <a:t>її</a:t>
            </a:r>
            <a:r>
              <a:rPr lang="ru-RU" sz="2800" dirty="0"/>
              <a:t> </a:t>
            </a:r>
            <a:r>
              <a:rPr lang="ru-RU" sz="2800" dirty="0" err="1"/>
              <a:t>організаційного</a:t>
            </a:r>
            <a:r>
              <a:rPr lang="ru-RU" sz="2800" dirty="0"/>
              <a:t> циклу.</a:t>
            </a:r>
          </a:p>
        </p:txBody>
      </p:sp>
    </p:spTree>
    <p:extLst>
      <p:ext uri="{BB962C8B-B14F-4D97-AF65-F5344CB8AC3E}">
        <p14:creationId xmlns:p14="http://schemas.microsoft.com/office/powerpoint/2010/main" val="159836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uk-UA" b="1" dirty="0">
                <a:solidFill>
                  <a:schemeClr val="bg1"/>
                </a:solidFill>
              </a:rPr>
              <a:t>За критерієм очікуваного результату 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sz="4200" i="1" dirty="0">
                <a:solidFill>
                  <a:srgbClr val="FF0000"/>
                </a:solidFill>
              </a:rPr>
              <a:t>Деструктивна </a:t>
            </a:r>
            <a:r>
              <a:rPr lang="ru-RU" sz="4200" i="1" dirty="0" err="1">
                <a:solidFill>
                  <a:srgbClr val="FF0000"/>
                </a:solidFill>
              </a:rPr>
              <a:t>кампанія</a:t>
            </a:r>
            <a:r>
              <a:rPr lang="ru-RU" sz="4200" i="1" dirty="0">
                <a:solidFill>
                  <a:srgbClr val="FF0000"/>
                </a:solidFill>
              </a:rPr>
              <a:t>,</a:t>
            </a:r>
            <a:r>
              <a:rPr lang="ru-RU" sz="4200" dirty="0">
                <a:solidFill>
                  <a:srgbClr val="FF0000"/>
                </a:solidFill>
              </a:rPr>
              <a:t> </a:t>
            </a:r>
            <a:r>
              <a:rPr lang="ru-RU" sz="3300" dirty="0" err="1"/>
              <a:t>напроти</a:t>
            </a:r>
            <a:r>
              <a:rPr lang="ru-RU" sz="3300" dirty="0"/>
              <a:t>, </a:t>
            </a:r>
            <a:r>
              <a:rPr lang="ru-RU" sz="3300" dirty="0" err="1"/>
              <a:t>спрямована</a:t>
            </a:r>
            <a:r>
              <a:rPr lang="ru-RU" sz="3300" dirty="0"/>
              <a:t> на </a:t>
            </a:r>
            <a:r>
              <a:rPr lang="ru-RU" sz="3300" dirty="0" err="1"/>
              <a:t>зниження</a:t>
            </a:r>
            <a:r>
              <a:rPr lang="ru-RU" sz="3300" dirty="0"/>
              <a:t> </a:t>
            </a:r>
            <a:r>
              <a:rPr lang="ru-RU" sz="3300" dirty="0" err="1"/>
              <a:t>іміджу</a:t>
            </a:r>
            <a:r>
              <a:rPr lang="ru-RU" sz="3300" dirty="0"/>
              <a:t> </a:t>
            </a:r>
            <a:r>
              <a:rPr lang="ru-RU" sz="3300" dirty="0" err="1"/>
              <a:t>організації</a:t>
            </a:r>
            <a:r>
              <a:rPr lang="ru-RU" sz="3300" dirty="0"/>
              <a:t>, на </a:t>
            </a:r>
            <a:r>
              <a:rPr lang="ru-RU" sz="3300" dirty="0" err="1"/>
              <a:t>руйнування</a:t>
            </a:r>
            <a:r>
              <a:rPr lang="ru-RU" sz="3300" dirty="0"/>
              <a:t> </a:t>
            </a:r>
            <a:r>
              <a:rPr lang="ru-RU" sz="3300" dirty="0" err="1"/>
              <a:t>її</a:t>
            </a:r>
            <a:r>
              <a:rPr lang="ru-RU" sz="3300" dirty="0"/>
              <a:t> </a:t>
            </a:r>
            <a:r>
              <a:rPr lang="ru-RU" sz="3300" dirty="0" err="1"/>
              <a:t>репутації</a:t>
            </a:r>
            <a:r>
              <a:rPr lang="ru-RU" sz="3300" dirty="0"/>
              <a:t> в очах </a:t>
            </a:r>
            <a:r>
              <a:rPr lang="ru-RU" sz="3300" dirty="0" err="1"/>
              <a:t>цільової</a:t>
            </a:r>
            <a:r>
              <a:rPr lang="ru-RU" sz="3300" dirty="0"/>
              <a:t> </a:t>
            </a:r>
            <a:r>
              <a:rPr lang="ru-RU" sz="3300" dirty="0" err="1"/>
              <a:t>громадськості</a:t>
            </a:r>
            <a:r>
              <a:rPr lang="ru-RU" sz="3300" dirty="0"/>
              <a:t>. </a:t>
            </a:r>
            <a:endParaRPr lang="ru-RU" sz="3300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r>
              <a:rPr lang="ru-RU" dirty="0" err="1" smtClean="0"/>
              <a:t>Деструктивні</a:t>
            </a:r>
            <a:r>
              <a:rPr lang="ru-RU" dirty="0" smtClean="0"/>
              <a:t> </a:t>
            </a:r>
            <a:r>
              <a:rPr lang="ru-RU" dirty="0" err="1"/>
              <a:t>кампанії</a:t>
            </a:r>
            <a:r>
              <a:rPr lang="ru-RU" dirty="0"/>
              <a:t> </a:t>
            </a:r>
            <a:r>
              <a:rPr lang="ru-RU" dirty="0" err="1"/>
              <a:t>проводяться</a:t>
            </a:r>
            <a:r>
              <a:rPr lang="ru-RU" dirty="0"/>
              <a:t> по </a:t>
            </a:r>
            <a:r>
              <a:rPr lang="ru-RU" dirty="0" err="1"/>
              <a:t>відношенню</a:t>
            </a:r>
            <a:r>
              <a:rPr lang="ru-RU" dirty="0"/>
              <a:t> </a:t>
            </a:r>
            <a:r>
              <a:rPr lang="ru-RU" dirty="0" err="1"/>
              <a:t>організацій-конкурентів</a:t>
            </a:r>
            <a:r>
              <a:rPr lang="ru-RU" dirty="0"/>
              <a:t>.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не </a:t>
            </a:r>
            <a:r>
              <a:rPr lang="ru-RU" dirty="0" err="1"/>
              <a:t>виходити</a:t>
            </a:r>
            <a:r>
              <a:rPr lang="ru-RU" dirty="0"/>
              <a:t> за </a:t>
            </a:r>
            <a:r>
              <a:rPr lang="ru-RU" dirty="0" err="1"/>
              <a:t>межі</a:t>
            </a:r>
            <a:r>
              <a:rPr lang="ru-RU" dirty="0"/>
              <a:t> </a:t>
            </a:r>
            <a:r>
              <a:rPr lang="ru-RU" dirty="0" err="1"/>
              <a:t>етичного</a:t>
            </a:r>
            <a:r>
              <a:rPr lang="ru-RU" dirty="0"/>
              <a:t> кодексу PR. </a:t>
            </a:r>
            <a:r>
              <a:rPr lang="ru-RU" dirty="0" err="1"/>
              <a:t>Деструктивні</a:t>
            </a:r>
            <a:r>
              <a:rPr lang="ru-RU" dirty="0"/>
              <a:t> </a:t>
            </a:r>
            <a:r>
              <a:rPr lang="ru-RU" dirty="0" err="1"/>
              <a:t>кампанії</a:t>
            </a:r>
            <a:r>
              <a:rPr lang="ru-RU" dirty="0"/>
              <a:t> не </a:t>
            </a:r>
            <a:r>
              <a:rPr lang="ru-RU" dirty="0" err="1"/>
              <a:t>обов’язково</a:t>
            </a:r>
            <a:r>
              <a:rPr lang="ru-RU" dirty="0"/>
              <a:t> </a:t>
            </a:r>
            <a:r>
              <a:rPr lang="ru-RU" dirty="0" err="1"/>
              <a:t>носять</a:t>
            </a:r>
            <a:r>
              <a:rPr lang="ru-RU" dirty="0"/>
              <a:t> </a:t>
            </a:r>
            <a:r>
              <a:rPr lang="ru-RU" dirty="0" err="1"/>
              <a:t>соціально-негативний</a:t>
            </a:r>
            <a:r>
              <a:rPr lang="ru-RU" dirty="0"/>
              <a:t> характер. </a:t>
            </a:r>
            <a:r>
              <a:rPr lang="ru-RU" dirty="0" err="1"/>
              <a:t>Наприклад</a:t>
            </a:r>
            <a:r>
              <a:rPr lang="ru-RU" dirty="0"/>
              <a:t>, деструктивна </a:t>
            </a:r>
            <a:r>
              <a:rPr lang="ru-RU" dirty="0" err="1"/>
              <a:t>кампанія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спрямована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сповідує</a:t>
            </a:r>
            <a:r>
              <a:rPr lang="ru-RU" dirty="0"/>
              <a:t> </a:t>
            </a:r>
            <a:r>
              <a:rPr lang="ru-RU" dirty="0" err="1"/>
              <a:t>ідеї</a:t>
            </a:r>
            <a:r>
              <a:rPr lang="ru-RU" dirty="0"/>
              <a:t> </a:t>
            </a:r>
            <a:r>
              <a:rPr lang="ru-RU" dirty="0" err="1"/>
              <a:t>агресивного</a:t>
            </a:r>
            <a:r>
              <a:rPr lang="ru-RU" dirty="0"/>
              <a:t> </a:t>
            </a:r>
            <a:r>
              <a:rPr lang="ru-RU" dirty="0" err="1"/>
              <a:t>націоналізму</a:t>
            </a:r>
            <a:r>
              <a:rPr lang="ru-RU" dirty="0"/>
              <a:t>, </a:t>
            </a:r>
            <a:r>
              <a:rPr lang="ru-RU" dirty="0" err="1"/>
              <a:t>противоправної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 </a:t>
            </a:r>
            <a:r>
              <a:rPr lang="ru-RU" dirty="0" err="1"/>
              <a:t>асоціальної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. </a:t>
            </a:r>
            <a:r>
              <a:rPr lang="ru-RU" dirty="0" err="1"/>
              <a:t>Також</a:t>
            </a:r>
            <a:r>
              <a:rPr lang="ru-RU" dirty="0"/>
              <a:t> метою </a:t>
            </a:r>
            <a:r>
              <a:rPr lang="ru-RU" dirty="0" err="1"/>
              <a:t>деструктивної</a:t>
            </a:r>
            <a:r>
              <a:rPr lang="ru-RU" dirty="0"/>
              <a:t> </a:t>
            </a:r>
            <a:r>
              <a:rPr lang="ru-RU" dirty="0" err="1"/>
              <a:t>кампанії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руйнування</a:t>
            </a:r>
            <a:r>
              <a:rPr lang="ru-RU" dirty="0"/>
              <a:t> </a:t>
            </a:r>
            <a:r>
              <a:rPr lang="ru-RU" dirty="0" err="1"/>
              <a:t>якогось</a:t>
            </a:r>
            <a:r>
              <a:rPr lang="ru-RU" dirty="0"/>
              <a:t> </a:t>
            </a:r>
            <a:r>
              <a:rPr lang="ru-RU" dirty="0" err="1"/>
              <a:t>соціально</a:t>
            </a:r>
            <a:r>
              <a:rPr lang="ru-RU" dirty="0"/>
              <a:t> </a:t>
            </a:r>
            <a:r>
              <a:rPr lang="ru-RU" dirty="0" err="1"/>
              <a:t>шкідливого</a:t>
            </a:r>
            <a:r>
              <a:rPr lang="ru-RU" dirty="0"/>
              <a:t> </a:t>
            </a:r>
            <a:r>
              <a:rPr lang="ru-RU" dirty="0" err="1"/>
              <a:t>поведінкового</a:t>
            </a:r>
            <a:r>
              <a:rPr lang="ru-RU" dirty="0"/>
              <a:t> стереотипу, </a:t>
            </a:r>
            <a:r>
              <a:rPr lang="ru-RU" dirty="0" err="1"/>
              <a:t>дурних</a:t>
            </a:r>
            <a:r>
              <a:rPr lang="ru-RU" dirty="0"/>
              <a:t> </a:t>
            </a:r>
            <a:r>
              <a:rPr lang="ru-RU" dirty="0" err="1"/>
              <a:t>звичок</a:t>
            </a:r>
            <a:r>
              <a:rPr lang="ru-RU" dirty="0"/>
              <a:t> і т.п.</a:t>
            </a:r>
          </a:p>
          <a:p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uk-UA" sz="4200" i="1" dirty="0">
                <a:solidFill>
                  <a:srgbClr val="FF0000"/>
                </a:solidFill>
              </a:rPr>
              <a:t>Конструктивна кампанія</a:t>
            </a:r>
            <a:r>
              <a:rPr lang="uk-UA" sz="4200" dirty="0">
                <a:solidFill>
                  <a:srgbClr val="FF0000"/>
                </a:solidFill>
              </a:rPr>
              <a:t> </a:t>
            </a:r>
            <a:r>
              <a:rPr lang="uk-UA" sz="3800" dirty="0"/>
              <a:t>націлена на зростання  </a:t>
            </a:r>
            <a:r>
              <a:rPr lang="uk-UA" sz="3800" dirty="0" err="1"/>
              <a:t>пабліцитного</a:t>
            </a:r>
            <a:r>
              <a:rPr lang="uk-UA" sz="3800" dirty="0"/>
              <a:t> капіталу організації, на створення й укріплення її стосунків із цільовою громадськістю. Такі кампанії проводяться для своєї організації, для організацій-партнерів і потенційних союзників. </a:t>
            </a:r>
            <a:endParaRPr lang="ru-RU" sz="3800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789040"/>
            <a:ext cx="2764125" cy="187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811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http://www.myshared.ru/slide/217358/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 smtClean="0"/>
              <a:t>презентация</a:t>
            </a:r>
            <a:endParaRPr lang="ru-RU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204864"/>
            <a:ext cx="7620000" cy="40816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3612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83767" y="1052736"/>
            <a:ext cx="6280043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20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sz="20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тісно</a:t>
            </a:r>
            <a:r>
              <a:rPr lang="ru-RU" sz="20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пов'язані</a:t>
            </a:r>
            <a:r>
              <a:rPr lang="ru-RU" sz="20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0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завоюванням</a:t>
            </a:r>
            <a:r>
              <a:rPr lang="ru-RU" sz="20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популярності</a:t>
            </a:r>
            <a:r>
              <a:rPr lang="ru-RU" sz="20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але у </a:t>
            </a:r>
            <a:r>
              <a:rPr lang="ru-RU" sz="20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конкурентних</a:t>
            </a:r>
            <a:r>
              <a:rPr lang="ru-RU" sz="20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організацій</a:t>
            </a:r>
            <a:r>
              <a:rPr lang="ru-RU" sz="20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вони </a:t>
            </a:r>
            <a:r>
              <a:rPr lang="ru-RU" sz="20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20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все ж </a:t>
            </a:r>
            <a:r>
              <a:rPr lang="ru-RU" sz="20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відрізнятися</a:t>
            </a:r>
            <a:r>
              <a:rPr lang="ru-RU" sz="20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Найчастіше</a:t>
            </a:r>
            <a:r>
              <a:rPr lang="ru-RU" sz="20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20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цілі</a:t>
            </a:r>
            <a:r>
              <a:rPr lang="ru-RU" sz="20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20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різноманітними</a:t>
            </a:r>
            <a:r>
              <a:rPr lang="ru-RU" sz="20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складними</a:t>
            </a:r>
            <a:endParaRPr lang="ru-RU" sz="2000" b="1" i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планування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PR-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кампанії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політика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бере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участь у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виборах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впізнаваність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буде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частиною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великого пункту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завдань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. Кандидат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сподівається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крім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голосів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своїх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виборців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Public Relations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забезпечить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йому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масу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вірних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прихильників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вагомою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підтримкою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матеріальну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допомогу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схвалення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. Корпоративна ж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PR-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кампанія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буде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ґрунтуватися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виділенні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позитивних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аспектів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товару в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порівнянні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конкурентними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організаціями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Обидві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компанії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прагнуть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стати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знаменитими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, але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плани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будуть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кардинально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відрізнятися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407151" flipH="1" flipV="1">
            <a:off x="617091" y="1604867"/>
            <a:ext cx="1547108" cy="116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219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uk-UA" b="1" dirty="0"/>
              <a:t>Сутність PR-діяльності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pPr algn="just"/>
            <a:r>
              <a:rPr lang="ru-RU" b="1" dirty="0">
                <a:solidFill>
                  <a:srgbClr val="FF0000"/>
                </a:solidFill>
              </a:rPr>
              <a:t>PR</a:t>
            </a:r>
            <a:r>
              <a:rPr lang="uk-UA" b="1" dirty="0" err="1">
                <a:solidFill>
                  <a:srgbClr val="FF0000"/>
                </a:solidFill>
              </a:rPr>
              <a:t>-діяльність</a:t>
            </a:r>
            <a:r>
              <a:rPr lang="uk-UA" dirty="0">
                <a:solidFill>
                  <a:srgbClr val="FF0000"/>
                </a:solidFill>
              </a:rPr>
              <a:t> </a:t>
            </a:r>
            <a:r>
              <a:rPr lang="uk-UA" dirty="0"/>
              <a:t>– це цілеспрямована, системно організована і завершена сукупність </a:t>
            </a:r>
            <a:r>
              <a:rPr lang="ru-RU" dirty="0"/>
              <a:t>PR</a:t>
            </a:r>
            <a:r>
              <a:rPr lang="uk-UA" dirty="0" err="1"/>
              <a:t>-операцій</a:t>
            </a:r>
            <a:r>
              <a:rPr lang="uk-UA" dirty="0"/>
              <a:t> та заходів, об'єднаних спільним стратегічним задумом, спрямована на вирішення конкретної проблеми організації (базисного суб'єкта </a:t>
            </a:r>
            <a:r>
              <a:rPr lang="ru-RU" dirty="0"/>
              <a:t>PR</a:t>
            </a:r>
            <a:r>
              <a:rPr lang="uk-UA" dirty="0"/>
              <a:t>) і здійснювана технологічним суб'єктом (суб'єктами) </a:t>
            </a:r>
            <a:r>
              <a:rPr lang="ru-RU" dirty="0"/>
              <a:t>PR</a:t>
            </a:r>
            <a:r>
              <a:rPr lang="uk-UA" dirty="0"/>
              <a:t> на певному етапі діяльності організації</a:t>
            </a:r>
            <a:r>
              <a:rPr lang="uk-UA" dirty="0" smtClean="0"/>
              <a:t>.</a:t>
            </a:r>
          </a:p>
          <a:p>
            <a:pPr marL="0" indent="0" algn="just">
              <a:buNone/>
            </a:pPr>
            <a:endParaRPr lang="ru-RU" dirty="0"/>
          </a:p>
          <a:p>
            <a:pPr algn="just"/>
            <a:r>
              <a:rPr lang="ru-RU" b="1" dirty="0">
                <a:solidFill>
                  <a:srgbClr val="00B050"/>
                </a:solidFill>
              </a:rPr>
              <a:t>PR</a:t>
            </a:r>
            <a:r>
              <a:rPr lang="uk-UA" b="1" dirty="0" err="1">
                <a:solidFill>
                  <a:srgbClr val="00B050"/>
                </a:solidFill>
              </a:rPr>
              <a:t>-операція</a:t>
            </a:r>
            <a:r>
              <a:rPr lang="uk-UA" b="1" dirty="0">
                <a:solidFill>
                  <a:srgbClr val="00B050"/>
                </a:solidFill>
              </a:rPr>
              <a:t> </a:t>
            </a:r>
            <a:r>
              <a:rPr lang="uk-UA" dirty="0"/>
              <a:t>– окрема дія технологічного суб'єкта </a:t>
            </a:r>
            <a:r>
              <a:rPr lang="ru-RU" dirty="0"/>
              <a:t>PR</a:t>
            </a:r>
            <a:r>
              <a:rPr lang="uk-UA" dirty="0"/>
              <a:t>, безпосередньо спрямована на вирішення локальної задачі підвищення і збереження </a:t>
            </a:r>
            <a:r>
              <a:rPr lang="uk-UA" dirty="0" err="1"/>
              <a:t>пабліцітного</a:t>
            </a:r>
            <a:r>
              <a:rPr lang="uk-UA" dirty="0"/>
              <a:t> капіталу організації та на гармонізацію її відносин з цільовою громадськістю</a:t>
            </a:r>
            <a:r>
              <a:rPr lang="uk-UA" dirty="0" smtClean="0"/>
              <a:t>.</a:t>
            </a:r>
          </a:p>
          <a:p>
            <a:pPr algn="just"/>
            <a:endParaRPr lang="ru-RU" dirty="0"/>
          </a:p>
          <a:p>
            <a:pPr algn="just"/>
            <a:r>
              <a:rPr lang="uk-UA" b="1" dirty="0"/>
              <a:t>PR-операція – </a:t>
            </a:r>
            <a:r>
              <a:rPr lang="uk-UA" dirty="0"/>
              <a:t>досить складні PR-заходи, наприклад, виставки, презентації, прес-конференції, і окремі PR-дії, такі як розміщення іміджевої статті або інтерв'ю керівника організації, і цілий ряд проміжних PR-форм.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859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uk-UA" b="1" i="1" dirty="0">
                <a:solidFill>
                  <a:srgbClr val="0070C0"/>
                </a:solidFill>
              </a:rPr>
              <a:t>С</a:t>
            </a:r>
            <a:r>
              <a:rPr lang="uk-UA" b="1" i="1" dirty="0" smtClean="0">
                <a:solidFill>
                  <a:srgbClr val="0070C0"/>
                </a:solidFill>
              </a:rPr>
              <a:t>уб'єкти </a:t>
            </a:r>
            <a:r>
              <a:rPr lang="uk-UA" b="1" i="1" dirty="0">
                <a:solidFill>
                  <a:srgbClr val="0070C0"/>
                </a:solidFill>
              </a:rPr>
              <a:t>PR 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b="1" i="1" dirty="0" err="1">
                <a:solidFill>
                  <a:srgbClr val="0070C0"/>
                </a:solidFill>
              </a:rPr>
              <a:t>Базисний</a:t>
            </a:r>
            <a:r>
              <a:rPr lang="ru-RU" b="1" i="1" dirty="0">
                <a:solidFill>
                  <a:srgbClr val="0070C0"/>
                </a:solidFill>
              </a:rPr>
              <a:t> </a:t>
            </a:r>
            <a:r>
              <a:rPr lang="ru-RU" b="1" i="1" dirty="0" err="1">
                <a:solidFill>
                  <a:srgbClr val="0070C0"/>
                </a:solidFill>
              </a:rPr>
              <a:t>суб'єкт</a:t>
            </a:r>
            <a:r>
              <a:rPr lang="ru-RU" b="1" i="1" dirty="0">
                <a:solidFill>
                  <a:srgbClr val="0070C0"/>
                </a:solidFill>
              </a:rPr>
              <a:t> PR </a:t>
            </a:r>
            <a:r>
              <a:rPr lang="ru-RU" b="1" i="1" dirty="0"/>
              <a:t>– </a:t>
            </a:r>
            <a:r>
              <a:rPr lang="ru-RU" dirty="0" err="1"/>
              <a:t>це</a:t>
            </a:r>
            <a:r>
              <a:rPr lang="ru-RU" dirty="0"/>
              <a:t> та </a:t>
            </a:r>
            <a:r>
              <a:rPr lang="ru-RU" dirty="0" err="1"/>
              <a:t>організація</a:t>
            </a:r>
            <a:r>
              <a:rPr lang="ru-RU" dirty="0"/>
              <a:t>, на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спрямована</a:t>
            </a:r>
            <a:r>
              <a:rPr lang="ru-RU" dirty="0"/>
              <a:t> PR-</a:t>
            </a:r>
            <a:r>
              <a:rPr lang="ru-RU" dirty="0" err="1"/>
              <a:t>кампанія</a:t>
            </a:r>
            <a:r>
              <a:rPr lang="ru-RU" dirty="0"/>
              <a:t>. </a:t>
            </a:r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b="1" i="1" dirty="0" err="1">
                <a:solidFill>
                  <a:srgbClr val="0070C0"/>
                </a:solidFill>
              </a:rPr>
              <a:t>Технологічний</a:t>
            </a:r>
            <a:r>
              <a:rPr lang="ru-RU" b="1" i="1" dirty="0">
                <a:solidFill>
                  <a:srgbClr val="0070C0"/>
                </a:solidFill>
              </a:rPr>
              <a:t> </a:t>
            </a:r>
            <a:r>
              <a:rPr lang="ru-RU" b="1" i="1" dirty="0" err="1">
                <a:solidFill>
                  <a:srgbClr val="0070C0"/>
                </a:solidFill>
              </a:rPr>
              <a:t>суб'єкт</a:t>
            </a:r>
            <a:r>
              <a:rPr lang="ru-RU" b="1" i="1" dirty="0">
                <a:solidFill>
                  <a:srgbClr val="0070C0"/>
                </a:solidFill>
              </a:rPr>
              <a:t> </a:t>
            </a:r>
            <a:r>
              <a:rPr lang="ru-RU" b="1" i="1" dirty="0"/>
              <a:t>– </a:t>
            </a:r>
            <a:r>
              <a:rPr lang="ru-RU" dirty="0" err="1"/>
              <a:t>це</a:t>
            </a:r>
            <a:r>
              <a:rPr lang="ru-RU" dirty="0"/>
              <a:t> PR-структура, яка </a:t>
            </a:r>
            <a:r>
              <a:rPr lang="ru-RU" dirty="0" err="1"/>
              <a:t>планує</a:t>
            </a:r>
            <a:r>
              <a:rPr lang="ru-RU" dirty="0"/>
              <a:t> і </a:t>
            </a:r>
            <a:r>
              <a:rPr lang="ru-RU" dirty="0" err="1"/>
              <a:t>реалізує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в </a:t>
            </a:r>
            <a:r>
              <a:rPr lang="ru-RU" dirty="0" err="1"/>
              <a:t>галузі</a:t>
            </a:r>
            <a:r>
              <a:rPr lang="ru-RU" dirty="0"/>
              <a:t> PR. </a:t>
            </a:r>
            <a:r>
              <a:rPr lang="ru-RU" dirty="0" err="1"/>
              <a:t>Технологічний</a:t>
            </a:r>
            <a:r>
              <a:rPr lang="ru-RU" dirty="0"/>
              <a:t> </a:t>
            </a:r>
            <a:r>
              <a:rPr lang="ru-RU" dirty="0" err="1"/>
              <a:t>суб'єкт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b="1" i="1" dirty="0" err="1"/>
              <a:t>внутрішнім</a:t>
            </a:r>
            <a:r>
              <a:rPr lang="ru-RU" dirty="0"/>
              <a:t> (</a:t>
            </a:r>
            <a:r>
              <a:rPr lang="ru-RU" dirty="0" err="1"/>
              <a:t>власна</a:t>
            </a:r>
            <a:r>
              <a:rPr lang="ru-RU" dirty="0"/>
              <a:t> PR-служба) і </a:t>
            </a:r>
            <a:r>
              <a:rPr lang="ru-RU" b="1" i="1" dirty="0" err="1"/>
              <a:t>зовнішнім</a:t>
            </a:r>
            <a:r>
              <a:rPr lang="ru-RU" dirty="0"/>
              <a:t> (</a:t>
            </a:r>
            <a:r>
              <a:rPr lang="ru-RU" dirty="0" smtClean="0"/>
              <a:t>PR-агентство</a:t>
            </a:r>
            <a:r>
              <a:rPr lang="ru-RU" dirty="0"/>
              <a:t>).</a:t>
            </a:r>
          </a:p>
          <a:p>
            <a:endParaRPr lang="ru-RU" dirty="0"/>
          </a:p>
        </p:txBody>
      </p:sp>
      <p:sp>
        <p:nvSpPr>
          <p:cNvPr id="10" name="Стрелка вниз 9"/>
          <p:cNvSpPr/>
          <p:nvPr/>
        </p:nvSpPr>
        <p:spPr>
          <a:xfrm>
            <a:off x="1835696" y="1124744"/>
            <a:ext cx="48463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6372200" y="1124744"/>
            <a:ext cx="48463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32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i="1" dirty="0" err="1">
                <a:solidFill>
                  <a:srgbClr val="0070C0"/>
                </a:solidFill>
              </a:rPr>
              <a:t>свідо</a:t>
            </a:r>
            <a:r>
              <a:rPr lang="ru-RU" sz="4000" i="1" dirty="0" err="1">
                <a:solidFill>
                  <a:srgbClr val="0070C0"/>
                </a:solidFill>
              </a:rPr>
              <a:t>мість</a:t>
            </a:r>
            <a:r>
              <a:rPr lang="ru-RU" sz="4000" i="1" dirty="0">
                <a:solidFill>
                  <a:srgbClr val="0070C0"/>
                </a:solidFill>
              </a:rPr>
              <a:t> і </a:t>
            </a:r>
            <a:r>
              <a:rPr lang="ru-RU" sz="4000" i="1" dirty="0" err="1">
                <a:solidFill>
                  <a:srgbClr val="0070C0"/>
                </a:solidFill>
              </a:rPr>
              <a:t>поведінка</a:t>
            </a:r>
            <a:endParaRPr lang="ru-RU" sz="4000" i="1" dirty="0">
              <a:solidFill>
                <a:srgbClr val="0070C0"/>
              </a:solidFill>
            </a:endParaRPr>
          </a:p>
        </p:txBody>
      </p:sp>
      <p:sp>
        <p:nvSpPr>
          <p:cNvPr id="10" name="Объект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err="1"/>
              <a:t>Основним</a:t>
            </a:r>
            <a:r>
              <a:rPr lang="ru-RU" dirty="0"/>
              <a:t> видом </a:t>
            </a:r>
            <a:r>
              <a:rPr lang="ru-RU" dirty="0" err="1"/>
              <a:t>діяльності</a:t>
            </a:r>
            <a:r>
              <a:rPr lang="ru-RU" dirty="0"/>
              <a:t> в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паблік</a:t>
            </a:r>
            <a:r>
              <a:rPr lang="ru-RU" dirty="0"/>
              <a:t> </a:t>
            </a:r>
            <a:r>
              <a:rPr lang="ru-RU" dirty="0" err="1"/>
              <a:t>рилейшнз</a:t>
            </a:r>
            <a:r>
              <a:rPr lang="ru-RU" dirty="0"/>
              <a:t> є </a:t>
            </a:r>
            <a:r>
              <a:rPr lang="ru-RU" b="1" i="1" dirty="0">
                <a:solidFill>
                  <a:srgbClr val="0070C0"/>
                </a:solidFill>
              </a:rPr>
              <a:t>PR-</a:t>
            </a:r>
            <a:r>
              <a:rPr lang="ru-RU" b="1" i="1" dirty="0" err="1">
                <a:solidFill>
                  <a:srgbClr val="0070C0"/>
                </a:solidFill>
              </a:rPr>
              <a:t>кампанія</a:t>
            </a:r>
            <a:r>
              <a:rPr lang="ru-RU" b="1" i="1" dirty="0"/>
              <a:t>. </a:t>
            </a:r>
          </a:p>
          <a:p>
            <a:pPr algn="just"/>
            <a:endParaRPr lang="ru-RU" b="1" i="1" dirty="0"/>
          </a:p>
          <a:p>
            <a:pPr algn="just"/>
            <a:r>
              <a:rPr lang="ru-RU" b="1" i="1" dirty="0" err="1">
                <a:solidFill>
                  <a:srgbClr val="0070C0"/>
                </a:solidFill>
              </a:rPr>
              <a:t>Об'єктом</a:t>
            </a:r>
            <a:r>
              <a:rPr lang="ru-RU" b="1" i="1" dirty="0">
                <a:solidFill>
                  <a:srgbClr val="0070C0"/>
                </a:solidFill>
              </a:rPr>
              <a:t> PR-</a:t>
            </a:r>
            <a:r>
              <a:rPr lang="ru-RU" b="1" i="1" dirty="0" err="1">
                <a:solidFill>
                  <a:srgbClr val="0070C0"/>
                </a:solidFill>
              </a:rPr>
              <a:t>кампанії</a:t>
            </a:r>
            <a:r>
              <a:rPr lang="ru-RU" dirty="0"/>
              <a:t> є </a:t>
            </a:r>
            <a:r>
              <a:rPr lang="ru-RU" dirty="0" err="1"/>
              <a:t>свідомість</a:t>
            </a:r>
            <a:r>
              <a:rPr lang="ru-RU" dirty="0"/>
              <a:t> і </a:t>
            </a:r>
            <a:r>
              <a:rPr lang="ru-RU" dirty="0" err="1"/>
              <a:t>поведінка</a:t>
            </a:r>
            <a:r>
              <a:rPr lang="ru-RU" dirty="0"/>
              <a:t> </a:t>
            </a:r>
            <a:r>
              <a:rPr lang="ru-RU" dirty="0" err="1"/>
              <a:t>членів</a:t>
            </a:r>
            <a:r>
              <a:rPr lang="ru-RU" dirty="0"/>
              <a:t> </a:t>
            </a:r>
            <a:r>
              <a:rPr lang="ru-RU" dirty="0" err="1"/>
              <a:t>цільових</a:t>
            </a:r>
            <a:r>
              <a:rPr lang="ru-RU" dirty="0"/>
              <a:t> </a:t>
            </a:r>
            <a:r>
              <a:rPr lang="ru-RU" dirty="0" err="1"/>
              <a:t>аудиторій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функціонують</a:t>
            </a:r>
            <a:r>
              <a:rPr lang="ru-RU" dirty="0"/>
              <a:t> у рамках </a:t>
            </a:r>
            <a:r>
              <a:rPr lang="ru-RU" dirty="0" err="1"/>
              <a:t>конкретної</a:t>
            </a:r>
            <a:r>
              <a:rPr lang="ru-RU" dirty="0"/>
              <a:t> </a:t>
            </a:r>
            <a:r>
              <a:rPr lang="ru-RU" dirty="0" err="1"/>
              <a:t>проблемної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ru-RU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616" y="2621000"/>
            <a:ext cx="3051154" cy="2089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349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>
                <a:solidFill>
                  <a:srgbClr val="FF0000"/>
                </a:solidFill>
              </a:rPr>
              <a:t>PR-</a:t>
            </a:r>
            <a:r>
              <a:rPr lang="ru-RU" b="1" i="1" dirty="0" err="1">
                <a:solidFill>
                  <a:srgbClr val="FF0000"/>
                </a:solidFill>
              </a:rPr>
              <a:t>кампанія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i="1" dirty="0"/>
              <a:t>В </a:t>
            </a:r>
            <a:r>
              <a:rPr lang="ru-RU" b="1" i="1" dirty="0" err="1"/>
              <a:t>технологічному</a:t>
            </a:r>
            <a:r>
              <a:rPr lang="ru-RU" b="1" i="1" dirty="0"/>
              <a:t> </a:t>
            </a:r>
            <a:r>
              <a:rPr lang="ru-RU" b="1" i="1" dirty="0" err="1"/>
              <a:t>плані</a:t>
            </a:r>
            <a:r>
              <a:rPr lang="ru-RU" b="1" i="1" dirty="0"/>
              <a:t> </a:t>
            </a:r>
            <a:r>
              <a:rPr lang="ru-RU" b="1" i="1" dirty="0">
                <a:solidFill>
                  <a:srgbClr val="FF0000"/>
                </a:solidFill>
              </a:rPr>
              <a:t>PR-</a:t>
            </a:r>
            <a:r>
              <a:rPr lang="ru-RU" b="1" i="1" dirty="0" err="1">
                <a:solidFill>
                  <a:srgbClr val="FF0000"/>
                </a:solidFill>
              </a:rPr>
              <a:t>кампанія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системно </a:t>
            </a:r>
            <a:r>
              <a:rPr lang="ru-RU" dirty="0" err="1"/>
              <a:t>організована</a:t>
            </a:r>
            <a:r>
              <a:rPr lang="ru-RU" dirty="0"/>
              <a:t>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спирається</a:t>
            </a:r>
            <a:r>
              <a:rPr lang="ru-RU" dirty="0"/>
              <a:t> на </a:t>
            </a:r>
            <a:r>
              <a:rPr lang="ru-RU" dirty="0" err="1"/>
              <a:t>програму</a:t>
            </a:r>
            <a:r>
              <a:rPr lang="ru-RU" dirty="0"/>
              <a:t> (план), структур и процедур,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забезпечують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</a:t>
            </a:r>
            <a:r>
              <a:rPr lang="ru-RU" dirty="0" err="1"/>
              <a:t>конкретної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/</a:t>
            </a:r>
            <a:r>
              <a:rPr lang="ru-RU" dirty="0" err="1"/>
              <a:t>персони</a:t>
            </a:r>
            <a:r>
              <a:rPr lang="ru-RU" dirty="0"/>
              <a:t> </a:t>
            </a:r>
            <a:r>
              <a:rPr lang="ru-RU" dirty="0" err="1"/>
              <a:t>засобом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>
                <a:solidFill>
                  <a:srgbClr val="0070C0"/>
                </a:solidFill>
              </a:rPr>
              <a:t>публічними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комунікаціями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Технологічне</a:t>
            </a:r>
            <a:r>
              <a:rPr lang="ru-RU" dirty="0" smtClean="0"/>
              <a:t> </a:t>
            </a:r>
            <a:r>
              <a:rPr lang="ru-RU" dirty="0" err="1"/>
              <a:t>розуміння</a:t>
            </a:r>
            <a:r>
              <a:rPr lang="ru-RU" dirty="0"/>
              <a:t> PR-</a:t>
            </a:r>
            <a:r>
              <a:rPr lang="ru-RU" dirty="0" err="1"/>
              <a:t>кампанії</a:t>
            </a:r>
            <a:r>
              <a:rPr lang="ru-RU" dirty="0"/>
              <a:t>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підстави</a:t>
            </a:r>
            <a:r>
              <a:rPr lang="ru-RU" dirty="0"/>
              <a:t> для того,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віднести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до </a:t>
            </a:r>
            <a:r>
              <a:rPr lang="ru-RU" dirty="0" err="1"/>
              <a:t>класу</a:t>
            </a:r>
            <a:r>
              <a:rPr lang="ru-RU" dirty="0"/>
              <a:t> </a:t>
            </a:r>
            <a:r>
              <a:rPr lang="ru-RU" dirty="0" err="1"/>
              <a:t>соціально-комунікативних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030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598</TotalTime>
  <Words>2534</Words>
  <Application>Microsoft Office PowerPoint</Application>
  <PresentationFormat>Экран (4:3)</PresentationFormat>
  <Paragraphs>174</Paragraphs>
  <Slides>42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6" baseType="lpstr">
      <vt:lpstr>Arial</vt:lpstr>
      <vt:lpstr>Calibri</vt:lpstr>
      <vt:lpstr>Times New Roman</vt:lpstr>
      <vt:lpstr>Тема Office</vt:lpstr>
      <vt:lpstr>  Організація PR-кампанії  </vt:lpstr>
      <vt:lpstr>Що таке піар-кампанія, коли і навіщо її потрібно впроваджувати</vt:lpstr>
      <vt:lpstr>Які цілі Public Relations?</vt:lpstr>
      <vt:lpstr>Особливості планування PR-кампанії</vt:lpstr>
      <vt:lpstr>Презентация PowerPoint</vt:lpstr>
      <vt:lpstr>Сутність PR-діяльності</vt:lpstr>
      <vt:lpstr>Суб'єкти PR </vt:lpstr>
      <vt:lpstr>свідомість і поведінка</vt:lpstr>
      <vt:lpstr>PR-кампанія</vt:lpstr>
      <vt:lpstr>Співвідношення понять та</vt:lpstr>
      <vt:lpstr>Види PR-кампаній</vt:lpstr>
      <vt:lpstr>Планові та позапланові PR-кампанії</vt:lpstr>
      <vt:lpstr>Відмінності PR-кампаній від поточного PR-забезпечення</vt:lpstr>
      <vt:lpstr>Що таке «технологічність PR-кампанії»?</vt:lpstr>
      <vt:lpstr>Оптимізація і зворотний зв'язок</vt:lpstr>
      <vt:lpstr>Оптимізація і зворотний зв'язок</vt:lpstr>
      <vt:lpstr>Класифікації PR-кампаній за сферою реалізації</vt:lpstr>
      <vt:lpstr>Класифікації PR-кампаній за сферою реалізації</vt:lpstr>
      <vt:lpstr>Класифікації PR-кампаній за сферою реалізації</vt:lpstr>
      <vt:lpstr>Класифікації PR-кампаній за сферою реалізації </vt:lpstr>
      <vt:lpstr>Класифікації PR-кампаній за сферою реалізації </vt:lpstr>
      <vt:lpstr>У залежності від масштабу PR-кампанії поділяються на: </vt:lpstr>
      <vt:lpstr>Класифікації PR-кампаній за тривалістю</vt:lpstr>
      <vt:lpstr>Стратегічні PR-кампанії</vt:lpstr>
      <vt:lpstr>Класифікації PR-діяльності за критерієм функціонального типу цільової громадськості </vt:lpstr>
      <vt:lpstr>Типологія PR-кампаній за критерієм функціонального типу цільової громадськості.</vt:lpstr>
      <vt:lpstr>За критерієм обраної стратегії і характером реалізованих PR-операцій</vt:lpstr>
      <vt:lpstr>Односторонні та двосторонні PR-кампанії</vt:lpstr>
      <vt:lpstr>Односторонні та двосторонні PR-кампанії</vt:lpstr>
      <vt:lpstr>Асиметрична і симетрична PR-кампанії </vt:lpstr>
      <vt:lpstr>Односторонні та двосторонні PR-кампанії</vt:lpstr>
      <vt:lpstr>PR як управління репутацією</vt:lpstr>
      <vt:lpstr>За критерієм стратегічної цілі виділяються PR-кампанії, що націлені</vt:lpstr>
      <vt:lpstr>Презентация PowerPoint</vt:lpstr>
      <vt:lpstr>Презентация PowerPoint</vt:lpstr>
      <vt:lpstr>Критерій характеру вирішуваної технологічної PR-задачі дає підстави для виділення PR-кампаній наступних видів: </vt:lpstr>
      <vt:lpstr>Презентация PowerPoint</vt:lpstr>
      <vt:lpstr>Презентация PowerPoint</vt:lpstr>
      <vt:lpstr>Презентация PowerPoint</vt:lpstr>
      <vt:lpstr>Презентация PowerPoint</vt:lpstr>
      <vt:lpstr>За критерієм очікуваного результату </vt:lpstr>
      <vt:lpstr>http://www.myshared.ru/slide/217358/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Теорія PR</dc:title>
  <dc:creator>Progressor</dc:creator>
  <cp:lastModifiedBy>admin</cp:lastModifiedBy>
  <cp:revision>136</cp:revision>
  <dcterms:created xsi:type="dcterms:W3CDTF">2018-02-05T17:52:41Z</dcterms:created>
  <dcterms:modified xsi:type="dcterms:W3CDTF">2021-02-15T08:58:09Z</dcterms:modified>
</cp:coreProperties>
</file>