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01DDB71-4732-49B6-B92C-9774756714BA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</p14:sldIdLst>
        </p14:section>
        <p14:section name="Раздел без заголовка" id="{1DCFCB37-B016-4387-970C-C72552F6327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9DD05D-CFF4-47DF-8AD8-BF096EF217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432F32C-B7AB-46A3-8DD6-D180ECC5B0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70A25B-36C5-4FD9-ACDF-14A96027D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FD90B-446F-4C24-BCBC-150D7AEF2FA7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074B93-0A61-4662-978C-2E14B7823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EE80CA-B8E6-4E80-9232-BB76050C3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60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4C1093-5A28-41EA-913C-716A10A2C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D674534-9BD0-4F6E-A666-DC8B6B9AD0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6D74E7-6DBF-421F-9973-376B89908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FD90B-446F-4C24-BCBC-150D7AEF2FA7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5D5484-11E5-4EEA-9840-278211A8A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99C73E-3D09-4637-A14A-9EFE3B8BA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6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D90DCBE-3D33-4B3B-8D22-B9FE26300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6C3ADB8-8480-4CBA-8819-04F937820A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5267BE4-6797-4A2A-8CC2-CE16A23C9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FD90B-446F-4C24-BCBC-150D7AEF2FA7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B90BBB-5237-410E-B83E-D5AC3DC3D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1F951C-BF05-4182-AEA3-0A08CADCD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045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22F044-3321-4D73-AAC8-2022C17C2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C041B6-969D-4C8F-9FFD-20C946231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3723C9-A6A4-4128-B133-28BE388A9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FD90B-446F-4C24-BCBC-150D7AEF2FA7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8C2125-9C71-49D0-BF21-828420D15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98FBCD-711D-4AD3-89BB-B98E5C60C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7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F22BE7-80AE-46D1-917F-6B76245BA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4EF4142-1C3C-439D-996E-C6B7C4B5D6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32E73C-FA35-4C1B-921F-1C43448D5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FD90B-446F-4C24-BCBC-150D7AEF2FA7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60BDE9-BFE5-4523-8D8E-74AB6C764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6782EF4-8372-477C-85A5-CF9A438DA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019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AD6B2-A4F1-4257-9424-0EE8B37FC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248815-69F9-461A-A6D4-0B0E03796D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D685DE5-10AC-41AD-94FB-E7B0041B40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ED37305-53C6-445E-B738-E5FB4C340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FD90B-446F-4C24-BCBC-150D7AEF2FA7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D261F5-4809-447F-A891-26C9FF9C3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D58BD9-82D4-4451-88E2-DE355B4CE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021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D87F79-AAD5-48CB-8000-59622FD81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01EF24-F1D8-4188-ABFB-F7C51C0CD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362032D-F4A3-4AFC-9977-E37A2B0A9A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EF26F22-65A2-4EEF-88AB-7DE7229CDA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94345EB-1F2C-46FE-AB28-E8E840D0D1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30DB7E3-F277-49D9-AE6A-11B640D71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FD90B-446F-4C24-BCBC-150D7AEF2FA7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BA46D2A-A329-4A20-AC26-89D0053CB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0BB00D8-13EC-4D88-858D-37F5B7B31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149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C559C2-F8F9-489C-8744-00C7A0894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91231D4-7B3C-4E2E-B77E-615A5DF67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FD90B-446F-4C24-BCBC-150D7AEF2FA7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958C2AA-F8FB-401E-B2D6-B4086CA1B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B3697C4-EEAA-4A5A-ADC5-29BAEE373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783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47EFE6C-0B28-4E7A-8E08-875F303D9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FD90B-446F-4C24-BCBC-150D7AEF2FA7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34A49D2-6CB5-45E8-8F34-A9536A16C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16A2AF7-6926-4028-BBDE-6AD2A0860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07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065FCA-CC50-4A91-8DE5-15FFB2D25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A12DB7-C514-4A6E-BD64-F52C91502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1E98187-A43D-4818-A328-102467B1AD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B8AA7E1-3D68-47FD-BC31-583E88391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FD90B-446F-4C24-BCBC-150D7AEF2FA7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83E54E8-8E7F-4E53-A9EB-46B742318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B8A4CB1-70F9-46C0-96B2-E1AA82D5E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350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312510-084A-4698-9A13-78833C7A3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07FDBE8-09C9-488F-BA08-6E0D26ABCF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F72F150-04D7-4D28-9A27-EDE0D39587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3434C74-80B2-4363-81BF-EF52EAD63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FD90B-446F-4C24-BCBC-150D7AEF2FA7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929B3D-0AA2-4E96-8FDF-BB8C4DC60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5D0DCE9-1D1D-4C4A-8E16-2E7D55880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960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9B0051-DE85-40DC-829E-810EAB37F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A130727-68C8-4E0A-BFE1-441761F1EA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63F768-70D0-4100-A8D3-607E3A259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FD90B-446F-4C24-BCBC-150D7AEF2FA7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47EFCF-8377-46D4-9C6D-89A0F5C52E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BBE0A2-F267-4FAC-A7F0-1A0219FECB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BB9B8-B26B-4117-A2BD-C354CFB25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1274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F37A116-E33C-4DC3-965D-26FD31EAD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875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матеріальної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тимчасової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AACE7F-2C66-423B-A3E3-760138F42428}"/>
              </a:ext>
            </a:extLst>
          </p:cNvPr>
          <p:cNvSpPr txBox="1"/>
          <p:nvPr/>
        </p:nvSpPr>
        <p:spPr>
          <a:xfrm>
            <a:off x="1046480" y="1369536"/>
            <a:ext cx="1030732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стаж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– 6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Посадовий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оклад 8000,00 грн. </a:t>
            </a:r>
          </a:p>
          <a:p>
            <a:pPr algn="just"/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хворів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08 по 16 вересня 2020 р.</a:t>
            </a:r>
          </a:p>
          <a:p>
            <a:pPr algn="just"/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тимчасовій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непрацездатності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100082-2AE4-4CD4-811B-D1A070801449}"/>
              </a:ext>
            </a:extLst>
          </p:cNvPr>
          <p:cNvSpPr txBox="1"/>
          <p:nvPr/>
        </p:nvSpPr>
        <p:spPr>
          <a:xfrm>
            <a:off x="1046480" y="2887753"/>
            <a:ext cx="1064768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Визначаємо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розрахунковий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становить вересень – </a:t>
            </a:r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серпень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 р.</a:t>
            </a:r>
          </a:p>
          <a:p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Підраховуємо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календарних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розрахунковому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періоді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09.19    10.19    11.19    12.19   01.20   02.20   03.20  04.20  05.20   06.20   07.20   08.20</a:t>
            </a:r>
          </a:p>
          <a:p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         31         30         31        31       29         31      30        31         30        31        31  =  366 </a:t>
            </a:r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к.д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158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A59D21B-64D6-41B7-8491-13EA43EB89AE}"/>
              </a:ext>
            </a:extLst>
          </p:cNvPr>
          <p:cNvSpPr txBox="1"/>
          <p:nvPr/>
        </p:nvSpPr>
        <p:spPr>
          <a:xfrm>
            <a:off x="81280" y="151179"/>
            <a:ext cx="11938000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 за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Фонду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endParaRPr lang="ru-RU" sz="2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 за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Фонду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отриманий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листок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непрацездатності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передати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роботодавцю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пізніше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календарних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дня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відпустки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вагітністю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пологами. У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сумісництвом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надається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копія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листка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непрацездатності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засвідчена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підписом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печаткою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місцем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уповноважений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створюється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кожному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пологах.</a:t>
            </a:r>
          </a:p>
          <a:p>
            <a:pPr algn="just"/>
            <a:endParaRPr lang="en-US" sz="20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розглядаються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комісією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уповноваженим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підприємства не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пізніше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десяти 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дня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уповноваженого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передаються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бухгалтеру підприємства разом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листком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непрацездатності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пологах,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фінансується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Фондом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56893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FA95CA74-E888-4F1B-8D75-1B61A4419B95}"/>
              </a:ext>
            </a:extLst>
          </p:cNvPr>
          <p:cNvSpPr txBox="1"/>
          <p:nvPr/>
        </p:nvSpPr>
        <p:spPr>
          <a:xfrm>
            <a:off x="0" y="257751"/>
            <a:ext cx="12283440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 за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ФССУ</a:t>
            </a:r>
          </a:p>
          <a:p>
            <a:pPr algn="just"/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надається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застрахованій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матеріального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компенсує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втрату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плати (доходу) за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відпустки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вагітністю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пологами та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100%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плати (доходу) і не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страхового стажу (особам,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настанням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страхового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стаж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розраховується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нарахованої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плати (доходу), з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сплачуються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внески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не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обчислений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двократного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мінімальної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плати).</a:t>
            </a:r>
          </a:p>
          <a:p>
            <a:pPr algn="just"/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Сума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обчислюється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множення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середньоденної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плати на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фактичного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відпустці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вагітністю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пологами.</a:t>
            </a:r>
          </a:p>
          <a:p>
            <a:pPr algn="just"/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пологах:</a:t>
            </a:r>
          </a:p>
          <a:p>
            <a:pPr algn="just"/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(3 800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плата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застрахованої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особи) * 12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/ 365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календарних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126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календарних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сума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вагітності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пологах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ФССУ складе 15 742,44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330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7C38500-AB00-4E99-BB7A-433D46EA801A}"/>
              </a:ext>
            </a:extLst>
          </p:cNvPr>
          <p:cNvSpPr txBox="1"/>
          <p:nvPr/>
        </p:nvSpPr>
        <p:spPr>
          <a:xfrm>
            <a:off x="365760" y="375119"/>
            <a:ext cx="11643360" cy="863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0"/>
              </a:spcAft>
            </a:pPr>
            <a:r>
              <a:rPr lang="uk-UA" sz="2400" b="1" i="1" dirty="0">
                <a:solidFill>
                  <a:srgbClr val="2E75B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Допомога на поховання (крім поховання пенсіонерів, безробітних та осіб, які померли від нещасного випадку на виробництві)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D541D8-8202-4BFC-AA25-7E9B9EB9763E}"/>
              </a:ext>
            </a:extLst>
          </p:cNvPr>
          <p:cNvSpPr txBox="1"/>
          <p:nvPr/>
        </p:nvSpPr>
        <p:spPr>
          <a:xfrm>
            <a:off x="0" y="1238369"/>
            <a:ext cx="1210056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претендувати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поховання</a:t>
            </a:r>
            <a:endParaRPr lang="ru-RU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Фонд соціального страхування у зв’язку з тимчасовою втратою працездатності (далі — ФСС) надає допомогу на поховання в разі смерті застрахованої особи або членів її сім’ї,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 перебували на її утриманні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(крім пенсіонерів, безробітних та осіб, які померли внаслідок нещасного випадку на виробництві).</a:t>
            </a:r>
          </a:p>
          <a:p>
            <a:r>
              <a:rPr lang="uk-UA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членів сім’ї застрахованої особи згідно з ч. 1 ст. 27 Закону № 1105 віднесені її: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дружина (чоловік);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діти, брати, сестри, онуки, які: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не досягли 18 років або старші цього віку, якщо вони стали інвалідами до 18 років (брати, сестри та онуки — за умови, що вони не мають працездатних батьків);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є студентами та учнями середніх професійно-технічних училищ і вищих навчальних закладів з денною формою навчання та не досягли 23 років;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батько, мати;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дід і баба за прямою лінією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спорідненості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6667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C642BCD-1EC7-4C5E-A268-1486B7F0D6AE}"/>
              </a:ext>
            </a:extLst>
          </p:cNvPr>
          <p:cNvSpPr txBox="1"/>
          <p:nvPr/>
        </p:nvSpPr>
        <p:spPr>
          <a:xfrm>
            <a:off x="1290320" y="1574800"/>
            <a:ext cx="1017016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uk-UA" sz="20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Претендувати на отримання допомоги на поховання з ФСС у разі смерті: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застрахованої особи можуть члени її сім’ї або інші юридичні чи фізичні особи, які фактично здійснили поховання;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члена сім’ї, який перебував на утриманні застрахованої особи, має право така застрахована особа за умови, що вона фактично здійснила його поховання.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99E1CF-9622-46C3-9055-91EF129EB24D}"/>
              </a:ext>
            </a:extLst>
          </p:cNvPr>
          <p:cNvSpPr txBox="1"/>
          <p:nvPr/>
        </p:nvSpPr>
        <p:spPr>
          <a:xfrm>
            <a:off x="1371600" y="3795098"/>
            <a:ext cx="1017016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Важливо! </a:t>
            </a:r>
          </a:p>
          <a:p>
            <a:r>
              <a:rPr lang="uk-UA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 сім’ї застрахованої особи, який на момент смерті мав власне джерело доходу (наприклад, отримував заробітну плату), не вважається таким, що перебував на утриманні. У такій ситуації за отриманням допомоги на поховання застрахована особа, яка поховала члена сім’ї, має звернутися не до свого роботодавця, а до роботодавця члена сім’ї, який помер.</a:t>
            </a:r>
          </a:p>
        </p:txBody>
      </p:sp>
    </p:spTree>
    <p:extLst>
      <p:ext uri="{BB962C8B-B14F-4D97-AF65-F5344CB8AC3E}">
        <p14:creationId xmlns:p14="http://schemas.microsoft.com/office/powerpoint/2010/main" val="708947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8CF42CB-9D32-4EC9-89BC-2AD443F5CA5A}"/>
              </a:ext>
            </a:extLst>
          </p:cNvPr>
          <p:cNvSpPr txBox="1"/>
          <p:nvPr/>
        </p:nvSpPr>
        <p:spPr>
          <a:xfrm>
            <a:off x="375920" y="531515"/>
            <a:ext cx="1181608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uk-UA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підставі яких документів призначають ?</a:t>
            </a:r>
          </a:p>
          <a:p>
            <a:endParaRPr lang="uk-UA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 на поховання призначають на підставі: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копії свідоцтва про смерть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застрахованої особи (члена сім’ї застрахованої особи);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оригіналу витягу з Державного реєстру актів цивільного стану громадян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видається відділом РАГС (оригіналу довідки для отримання допомоги на поховання — якщо держреєстрація смерті проводилася виконавчим органом сільської, селищної, міської (крім міст обласного значення) ради).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довідки з місця проживання члена сім’ї застрахованої особи про те, що член сім’ї, який помер, перебував на утриманні застрахованої особи — якщо застрахована особа отримує допомогу на поховання члена сім’ї. (ОСМД)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Факт перебування члена сім’ї, який помер, на утриманні треба доводити в судовому порядку. Маючи позитивне рішення суду, комісія (уповноважений) зі соцстрахування нарахує, а ФСС виплатить застрахованій особі допомогу на поховання її члена сім’ї.</a:t>
            </a:r>
          </a:p>
        </p:txBody>
      </p:sp>
    </p:spTree>
    <p:extLst>
      <p:ext uri="{BB962C8B-B14F-4D97-AF65-F5344CB8AC3E}">
        <p14:creationId xmlns:p14="http://schemas.microsoft.com/office/powerpoint/2010/main" val="25044131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C8ECB5B-E210-4A34-AD2F-FC639E3A3446}"/>
              </a:ext>
            </a:extLst>
          </p:cNvPr>
          <p:cNvSpPr txBox="1"/>
          <p:nvPr/>
        </p:nvSpPr>
        <p:spPr>
          <a:xfrm>
            <a:off x="589280" y="723444"/>
            <a:ext cx="11602720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Хто призначає, в якому розмірі та де отримувати ?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Рішення про призначення (відмову у призначенні) допомоги на поховання приймає комісія (уповноважений) із соціального страхування, створена в установі, де за основним місцем роботи працевлаштована (була працевлаштована) застрахована особа.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 прийняття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не пізніше дня, наступного за днем звернення.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 допомоги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поховання від ФСС на сьогодні становить 4100 грн. ( встановлено 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березня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2017 р.).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Важливо!</a:t>
            </a:r>
            <a:r>
              <a:rPr lang="uk-UA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Комісія (уповноважений) має право відмовити у призначенні допомоги, якщо за її призначенням звернулися після закінчення 12 календарних місяців, наступних за місяцем, на який припадає дата смерті, зазначена у свідоцтві про смерть.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місцем роботи за сумісництвом виплата допомоги на поховання не передбачена.</a:t>
            </a:r>
          </a:p>
          <a:p>
            <a:pPr algn="ctr"/>
            <a:endParaRPr lang="uk-UA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607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19CEDE5-7C6D-40C2-8CE8-24C6CBF3696F}"/>
              </a:ext>
            </a:extLst>
          </p:cNvPr>
          <p:cNvSpPr txBox="1"/>
          <p:nvPr/>
        </p:nvSpPr>
        <p:spPr>
          <a:xfrm>
            <a:off x="944880" y="430014"/>
            <a:ext cx="110744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Визначаємо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сукупний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заробіток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розрахунковий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УВАГА!</a:t>
            </a:r>
          </a:p>
          <a:p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заробіток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середньої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зарплати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відомостей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включаються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ЄСВ,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подають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ДПС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8000 х 12 = 96 000 грн.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AED6BC-ED57-40BD-88A6-557E62232641}"/>
              </a:ext>
            </a:extLst>
          </p:cNvPr>
          <p:cNvSpPr txBox="1"/>
          <p:nvPr/>
        </p:nvSpPr>
        <p:spPr>
          <a:xfrm>
            <a:off x="944880" y="2676783"/>
            <a:ext cx="1083578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Визначаємо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середньоденний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заробіток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Середньоденна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плата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обчислюється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ділення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нарахованої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розрахунковий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(12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календарних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плати, на яку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нараховано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ЄСВ, на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календарних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трудових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розрахунковому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періоді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п. 2 алгоритму. </a:t>
            </a:r>
          </a:p>
          <a:p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ЗПсер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ЗП : (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Кз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Кп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ЗП — зарплата 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дохід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нарахована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розрахунковому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стягували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ЄСВ;</a:t>
            </a:r>
          </a:p>
          <a:p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Кз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зайнятості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розрахунковому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Кп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відпрацьованих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поважних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причин.</a:t>
            </a:r>
          </a:p>
        </p:txBody>
      </p:sp>
    </p:spTree>
    <p:extLst>
      <p:ext uri="{BB962C8B-B14F-4D97-AF65-F5344CB8AC3E}">
        <p14:creationId xmlns:p14="http://schemas.microsoft.com/office/powerpoint/2010/main" val="2485387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B5188D-2042-48B1-BFAE-4FAFB81D0F16}"/>
              </a:ext>
            </a:extLst>
          </p:cNvPr>
          <p:cNvSpPr txBox="1"/>
          <p:nvPr/>
        </p:nvSpPr>
        <p:spPr>
          <a:xfrm>
            <a:off x="1032029" y="554791"/>
            <a:ext cx="1077527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робітник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опрацював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жодного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дня( сегодня поступил на работу и сегодня же наступил страховой случай) -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з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тарифної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ставки (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посадового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окладу)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мінзарплати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середньоденна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плата за один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календарний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день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ділення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тарифної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ставки (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посадового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окладу),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мінімальної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плати на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середньомісячну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календарних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30,44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 </a:t>
            </a:r>
          </a:p>
          <a:p>
            <a:pPr algn="just"/>
            <a:endParaRPr lang="ru-RU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Обчислюємо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середньоденну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зарплату:</a:t>
            </a:r>
          </a:p>
          <a:p>
            <a:pPr algn="just"/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</a:t>
            </a:r>
          </a:p>
          <a:p>
            <a:pPr algn="just"/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96 000 : 366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к.д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= 262, 30 грн.</a:t>
            </a:r>
            <a:endParaRPr lang="ru-RU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520E96-F525-437F-BD5F-8B77FA28C3A3}"/>
              </a:ext>
            </a:extLst>
          </p:cNvPr>
          <p:cNvSpPr txBox="1"/>
          <p:nvPr/>
        </p:nvSpPr>
        <p:spPr>
          <a:xfrm>
            <a:off x="925496" y="3225444"/>
            <a:ext cx="10775271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Розраховуємо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денної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середньоденну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зарплату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помножуємо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страхового стажу.</a:t>
            </a: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2C90E33-BC08-46E0-BD0F-213CAD59DB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7516" y="4295659"/>
            <a:ext cx="9463596" cy="2308341"/>
          </a:xfrm>
          <a:prstGeom prst="rect">
            <a:avLst/>
          </a:prstGeom>
        </p:spPr>
      </p:pic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D8BA6AE6-D84D-40E2-853C-ACF68A259FE7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6419665" y="3140114"/>
            <a:ext cx="1129215" cy="269172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68184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4957CFE-DE27-45D2-9F6C-811EAF903F18}"/>
              </a:ext>
            </a:extLst>
          </p:cNvPr>
          <p:cNvSpPr txBox="1"/>
          <p:nvPr/>
        </p:nvSpPr>
        <p:spPr>
          <a:xfrm>
            <a:off x="4104640" y="531614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262, 30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 70 % = 183,61 грн.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2418C1-E872-4109-A4B9-80F198D1294E}"/>
              </a:ext>
            </a:extLst>
          </p:cNvPr>
          <p:cNvSpPr txBox="1"/>
          <p:nvPr/>
        </p:nvSpPr>
        <p:spPr>
          <a:xfrm>
            <a:off x="579120" y="1236395"/>
            <a:ext cx="112877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6. Контроль за </a:t>
            </a:r>
            <a:r>
              <a:rPr lang="ru-RU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максимальним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денної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1EA8C4-65A5-4DE2-8DDD-D04F781D833C}"/>
              </a:ext>
            </a:extLst>
          </p:cNvPr>
          <p:cNvSpPr txBox="1"/>
          <p:nvPr/>
        </p:nvSpPr>
        <p:spPr>
          <a:xfrm>
            <a:off x="924560" y="1941176"/>
            <a:ext cx="110236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виду  страхового стажу:</a:t>
            </a:r>
          </a:p>
          <a:p>
            <a:pPr algn="just"/>
            <a:endParaRPr lang="ru-RU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страховий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стаж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весь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(строк),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підлягала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страхуванню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тимчасовою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втратою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за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щомісяця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сплачено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страхові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внески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спеціальний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страховий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стаж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настанням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страхового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DAA91488-A991-4CCD-97A8-C431FCCFCF1D}"/>
              </a:ext>
            </a:extLst>
          </p:cNvPr>
          <p:cNvCxnSpPr/>
          <p:nvPr/>
        </p:nvCxnSpPr>
        <p:spPr>
          <a:xfrm>
            <a:off x="660400" y="2174240"/>
            <a:ext cx="0" cy="216408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трелка: вправо 12">
            <a:extLst>
              <a:ext uri="{FF2B5EF4-FFF2-40B4-BE49-F238E27FC236}">
                <a16:creationId xmlns:a16="http://schemas.microsoft.com/office/drawing/2014/main" id="{1E1D5CC9-2774-4620-8972-EC2C23A1D909}"/>
              </a:ext>
            </a:extLst>
          </p:cNvPr>
          <p:cNvSpPr/>
          <p:nvPr/>
        </p:nvSpPr>
        <p:spPr>
          <a:xfrm>
            <a:off x="731520" y="2875280"/>
            <a:ext cx="193040" cy="3446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: вправо 13">
            <a:extLst>
              <a:ext uri="{FF2B5EF4-FFF2-40B4-BE49-F238E27FC236}">
                <a16:creationId xmlns:a16="http://schemas.microsoft.com/office/drawing/2014/main" id="{9E7B1294-BDAD-4EB4-AE40-931C217350A4}"/>
              </a:ext>
            </a:extLst>
          </p:cNvPr>
          <p:cNvSpPr/>
          <p:nvPr/>
        </p:nvSpPr>
        <p:spPr>
          <a:xfrm>
            <a:off x="731513" y="3843250"/>
            <a:ext cx="193033" cy="3446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9610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8E158B-9ACB-494B-AE3C-BFDCB370C653}"/>
              </a:ext>
            </a:extLst>
          </p:cNvPr>
          <p:cNvSpPr txBox="1"/>
          <p:nvPr/>
        </p:nvSpPr>
        <p:spPr>
          <a:xfrm>
            <a:off x="81280" y="542280"/>
            <a:ext cx="11826240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страховий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стаж 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сума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лікарняного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повинна 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перевищувати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максимальної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величини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нарахування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єдиного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внеску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 у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вересні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5000 х 15= 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75000 грн.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endParaRPr lang="ru-RU" sz="2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Страх Стаж &gt; 6 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то МП 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должна бути &lt;  15 х 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з/</a:t>
            </a: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</a:t>
            </a:r>
            <a:endParaRPr lang="ru-RU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Але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сума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середньоденної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плати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максимальну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 сума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розрахована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максимальної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величини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нарахування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ЄСВ)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помножується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оплаті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зменшується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сума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страхової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ЗП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срердньод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.= 3000 грн. , а норма  75 000:30, 44 =2 463, 86 грн., то 2463,86 х </a:t>
            </a:r>
            <a:r>
              <a:rPr lang="ru-RU"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кільк.к.днів</a:t>
            </a:r>
            <a:endParaRPr lang="ru-RU" sz="2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везда: 4 точки 4">
            <a:extLst>
              <a:ext uri="{FF2B5EF4-FFF2-40B4-BE49-F238E27FC236}">
                <a16:creationId xmlns:a16="http://schemas.microsoft.com/office/drawing/2014/main" id="{375721BD-1201-4BEA-B913-3544F815B0B8}"/>
              </a:ext>
            </a:extLst>
          </p:cNvPr>
          <p:cNvSpPr/>
          <p:nvPr/>
        </p:nvSpPr>
        <p:spPr>
          <a:xfrm>
            <a:off x="284480" y="3832885"/>
            <a:ext cx="314960" cy="274320"/>
          </a:xfrm>
          <a:prstGeom prst="star4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637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94ECA48-6822-4C21-B194-A4F5DD465328}"/>
              </a:ext>
            </a:extLst>
          </p:cNvPr>
          <p:cNvSpPr txBox="1"/>
          <p:nvPr/>
        </p:nvSpPr>
        <p:spPr>
          <a:xfrm>
            <a:off x="0" y="571649"/>
            <a:ext cx="1219200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протягом 12 місяців перед настанням страхового випадку за даними Державного реєстру загальнообов'язкового державного соціального страхування працівник мав страховий стаж менше 6 місяців, середня заробітна плата для розрахунку лікарняних визначається виходячи з нарахованої заробітної плати, з якої сплачується ЄСВ, але в розрахунку на місяць не вище за розмір мінімальної заробітної плати, установлений законом у місяці настання страхового випадку. </a:t>
            </a:r>
          </a:p>
          <a:p>
            <a:pPr algn="just"/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Страх Стаж &lt; 6 міс., то  ЗП ср. міс &lt;  ЗП мін ( у місяці настання страх. випадку)</a:t>
            </a:r>
          </a:p>
          <a:p>
            <a:pPr algn="just"/>
            <a:endParaRPr lang="uk-UA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 по тимчасовій непрацездатності в такому випадку необхідно розраховувати в такій послідовності:</a:t>
            </a: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розраховується середньоденна заробітна плата виходячи з фактичних виплат;</a:t>
            </a: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розраховується сума денної виплати (середньоденна заробітна плата помножується на відсоток страхового стажу);</a:t>
            </a: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порівнюється сума денної виплати з виплатою, розрахованою з мінімальної заробітної плати;</a:t>
            </a: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якщо сума денної виплати не перевищує мінімальну виплату, ця сума помножується на кількість днів, що підлягають оплаті;</a:t>
            </a: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якщо сума денної виплати перевищує мінімальну виплату, то сума виплати розраховується виходячи з мінімальної виплати без додаткового урахування відсотка страхового стажу.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7494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BD2D07D-D582-455E-9C20-DC1235DF0637}"/>
              </a:ext>
            </a:extLst>
          </p:cNvPr>
          <p:cNvSpPr txBox="1"/>
          <p:nvPr/>
        </p:nvSpPr>
        <p:spPr>
          <a:xfrm>
            <a:off x="406400" y="1402695"/>
            <a:ext cx="11277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нашому випадку:</a:t>
            </a:r>
          </a:p>
          <a:p>
            <a:r>
              <a:rPr lang="uk-UA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uk-UA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Порівнюємо з 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максимальним і мінімальним обмеженням</a:t>
            </a:r>
            <a:r>
              <a:rPr lang="uk-UA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uk-UA" sz="20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Максимальна величина – 2 463, 86 грн (5000 грн. х 15  / 30,44).</a:t>
            </a:r>
          </a:p>
          <a:p>
            <a:r>
              <a:rPr lang="uk-UA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Мінімальна величина –     164, 26 грн.( 5000:30,44) </a:t>
            </a:r>
            <a:endParaRPr lang="uk-UA" sz="2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44D8F6-6D33-4E04-91A2-2A5DAAF86214}"/>
              </a:ext>
            </a:extLst>
          </p:cNvPr>
          <p:cNvSpPr txBox="1"/>
          <p:nvPr/>
        </p:nvSpPr>
        <p:spPr>
          <a:xfrm>
            <a:off x="481584" y="3423983"/>
            <a:ext cx="1161288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7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нашому випадку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вибіраємо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варіант</a:t>
            </a:r>
          </a:p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183,61 грн. Х 9 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к.дн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=  1652, 49 грн. 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оплата перших 5 днів непрацездатності: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183,61 грн х 5 к.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= 918,05 грн.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допомога по тимчасовій непрацездатності за рахунок ФСС з ТВП ( у 2023 році ПФ):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183,61грн х 4 к.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=734, 44  грн.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Усього сума лікарняного – 1652,49 грн.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333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4129DDA-D05C-406E-BC9A-153F9A37385C}"/>
              </a:ext>
            </a:extLst>
          </p:cNvPr>
          <p:cNvSpPr txBox="1"/>
          <p:nvPr/>
        </p:nvSpPr>
        <p:spPr>
          <a:xfrm>
            <a:off x="167640" y="264824"/>
            <a:ext cx="1185672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Роз’яснення щодо надання допомоги по вагітності та пологах</a:t>
            </a:r>
          </a:p>
          <a:p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 по вагітності та пологах у розмірі 100% середньої заробітної плати надається працюючим жінкам за рахунок коштів Фонду соціального страхування України за весь період відпустки у зв’язку із вагітністю та пологами.</a:t>
            </a:r>
          </a:p>
          <a:p>
            <a:endParaRPr lang="uk-UA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Право на отримання матеріального забезпечення від ФССУ має кожна застрахована особа у разі настання страхового випадку в період роботи. Застрахованою є особа, що сплачує та/або за яку сплачується ЄСВ, тобто кожна працевлаштована особа або фізична особа-підприємець. Під </a:t>
            </a:r>
            <a:r>
              <a:rPr lang="uk-UA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опікою ПФ </a:t>
            </a:r>
            <a:r>
              <a:rPr lang="uk-UA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 знаходиться більше 12 млн осіб, з яких близько 6 млн – жінки.</a:t>
            </a:r>
          </a:p>
          <a:p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 закон, відповідно до якого ПФ України здійснюється фінансування допомоги по вагітності та пологах: Закон України № 1105 «Про загальнообов'язкове державне соціальне страхування»</a:t>
            </a:r>
          </a:p>
          <a:p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Підставою для призначення допомоги по вагітності та пологах є виданий у встановленому порядку листок непрацездатності, що видається лікувально-профілактичним закладом, у якому застрахована особа перебуває на обліку.</a:t>
            </a:r>
            <a:endParaRPr lang="uk-UA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2258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1332B64A-7E12-4A72-B7D7-687668A459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8172959"/>
              </p:ext>
            </p:extLst>
          </p:nvPr>
        </p:nvGraphicFramePr>
        <p:xfrm>
          <a:off x="2011680" y="1828800"/>
          <a:ext cx="9083039" cy="3547268"/>
        </p:xfrm>
        <a:graphic>
          <a:graphicData uri="http://schemas.openxmlformats.org/drawingml/2006/table">
            <a:tbl>
              <a:tblPr/>
              <a:tblGrid>
                <a:gridCol w="4541059">
                  <a:extLst>
                    <a:ext uri="{9D8B030D-6E8A-4147-A177-3AD203B41FA5}">
                      <a16:colId xmlns:a16="http://schemas.microsoft.com/office/drawing/2014/main" val="1829221407"/>
                    </a:ext>
                  </a:extLst>
                </a:gridCol>
                <a:gridCol w="4541980">
                  <a:extLst>
                    <a:ext uri="{9D8B030D-6E8A-4147-A177-3AD203B41FA5}">
                      <a16:colId xmlns:a16="http://schemas.microsoft.com/office/drawing/2014/main" val="354277133"/>
                    </a:ext>
                  </a:extLst>
                </a:gridCol>
              </a:tblGrid>
              <a:tr h="4972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Тривалість листка непрацездатності у зв’язку із вагітністю та пологами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Особливості</a:t>
                      </a: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1000" b="1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видачі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892604"/>
                  </a:ext>
                </a:extLst>
              </a:tr>
              <a:tr h="690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126 календарних днів (70 днів до передбачуваного дня пологів і 56 днів після пологів)</a:t>
                      </a:r>
                      <a:endParaRPr lang="ru-RU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Листок непрацездатності видається з 30 тижнів вагітності</a:t>
                      </a:r>
                      <a:endParaRPr lang="ru-RU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532343"/>
                  </a:ext>
                </a:extLst>
              </a:tr>
              <a:tr h="9830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180 календарних днів (90 днів до передбачуваного дня пологів і 90 днів після пологів)</a:t>
                      </a:r>
                      <a:endParaRPr lang="ru-RU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Вагітність та пологи жінок, віднесених до 1–3 категорій осіб, які постраждали внаслідок Чорнобильської катастрофи. Листок непрацездатності видається з 27 тижнів вагітності</a:t>
                      </a:r>
                      <a:endParaRPr lang="ru-RU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1809337"/>
                  </a:ext>
                </a:extLst>
              </a:tr>
              <a:tr h="137630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 календарних днів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Листок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непрацездатності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видається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додатково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до основного листка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непрацездатності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у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зв’язку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з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вагітністю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та пологами в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разі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передчасних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або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багатоплідних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пологів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,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виникнення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ускладнень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під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час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пологів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або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в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післяпологовому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періоді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798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92774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604</TotalTime>
  <Words>2057</Words>
  <Application>Microsoft Office PowerPoint</Application>
  <PresentationFormat>Широкоэкранный</PresentationFormat>
  <Paragraphs>145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Verdana</vt:lpstr>
      <vt:lpstr>Тема Office</vt:lpstr>
      <vt:lpstr>Розрахунок матеріальної виплати з тимчасової втрати працездатності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розрахунку матеріальної виплати з тимчасової втрати працездатності</dc:title>
  <dc:creator>Ирина Силина</dc:creator>
  <cp:lastModifiedBy>Пользователь</cp:lastModifiedBy>
  <cp:revision>55</cp:revision>
  <dcterms:created xsi:type="dcterms:W3CDTF">2020-10-19T16:27:11Z</dcterms:created>
  <dcterms:modified xsi:type="dcterms:W3CDTF">2025-04-15T07:51:01Z</dcterms:modified>
</cp:coreProperties>
</file>