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58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1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7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43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37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2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3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5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2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7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55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FD400-A7D6-49EE-9865-C99832AEEC14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9FC2B-FD98-48CA-984F-95A27FAD8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75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emf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007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3 </a:t>
            </a:r>
            <a:r>
              <a:rPr lang="uk-UA" b="1" dirty="0"/>
              <a:t>КІНЕТИКА ХІМІЧНИХ РЕАКЦІЙ </a:t>
            </a:r>
            <a:r>
              <a:rPr lang="uk-UA" b="1" dirty="0" smtClean="0"/>
              <a:t>ГОРІННЯ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3508"/>
            <a:ext cx="10515600" cy="5608949"/>
          </a:xfrm>
        </p:spPr>
        <p:txBody>
          <a:bodyPr>
            <a:normAutofit fontScale="77500" lnSpcReduction="20000"/>
          </a:bodyPr>
          <a:lstStyle/>
          <a:p>
            <a:r>
              <a:rPr lang="uk-UA" dirty="0"/>
              <a:t>Розглянуті раніше </a:t>
            </a:r>
            <a:r>
              <a:rPr lang="uk-UA" dirty="0" err="1"/>
              <a:t>стехіометричні</a:t>
            </a:r>
            <a:r>
              <a:rPr lang="uk-UA" dirty="0"/>
              <a:t> рівняння горіння є спрощеним виглядом процесів горіння. Насправді, горіння це складний фізико-хімічний процес, для здійснення якого необхідне здійснення двох етапів:</a:t>
            </a:r>
            <a:endParaRPr lang="ru-RU" dirty="0"/>
          </a:p>
          <a:p>
            <a:r>
              <a:rPr lang="uk-UA" dirty="0"/>
              <a:t>1) </a:t>
            </a:r>
            <a:r>
              <a:rPr lang="uk-UA" b="1" dirty="0"/>
              <a:t>фізичний етап</a:t>
            </a:r>
            <a:r>
              <a:rPr lang="uk-UA" dirty="0"/>
              <a:t> - це створення молекулярного контакту між пальним і </a:t>
            </a:r>
            <a:r>
              <a:rPr lang="uk-UA" dirty="0" err="1"/>
              <a:t>окислювачем</a:t>
            </a:r>
            <a:r>
              <a:rPr lang="uk-UA" dirty="0"/>
              <a:t>;</a:t>
            </a:r>
            <a:endParaRPr lang="ru-RU" dirty="0"/>
          </a:p>
          <a:p>
            <a:r>
              <a:rPr lang="uk-UA" dirty="0"/>
              <a:t>2) </a:t>
            </a:r>
            <a:r>
              <a:rPr lang="uk-UA" b="1" dirty="0"/>
              <a:t>хімічний етап</a:t>
            </a:r>
            <a:r>
              <a:rPr lang="uk-UA" dirty="0"/>
              <a:t> - це здійснення хімічної взаємодії молекул з утворенням продуктів реакції (або продуктів горіння).</a:t>
            </a:r>
            <a:endParaRPr lang="ru-RU" dirty="0"/>
          </a:p>
          <a:p>
            <a:r>
              <a:rPr lang="uk-UA" dirty="0"/>
              <a:t>Хімічна взаємодія між молекулами пального і </a:t>
            </a:r>
            <a:r>
              <a:rPr lang="uk-UA" dirty="0" err="1"/>
              <a:t>окислювача</a:t>
            </a:r>
            <a:r>
              <a:rPr lang="uk-UA" dirty="0"/>
              <a:t> може настати в тому випадку, якщо молекули знаходяться в особливому збудженому енергетичному або кінетичному стані і володіють деяким запасом енергії, достатньої для руйнування існуючих </a:t>
            </a:r>
            <a:r>
              <a:rPr lang="uk-UA" dirty="0" err="1"/>
              <a:t>внутрішньомолекулярних</a:t>
            </a:r>
            <a:r>
              <a:rPr lang="uk-UA" dirty="0"/>
              <a:t> </a:t>
            </a:r>
            <a:r>
              <a:rPr lang="uk-UA" dirty="0" err="1"/>
              <a:t>зв'язків</a:t>
            </a:r>
            <a:r>
              <a:rPr lang="uk-UA" dirty="0"/>
              <a:t> атомів. Отже, реакція можлива, якщо </a:t>
            </a:r>
            <a:r>
              <a:rPr lang="uk-UA" dirty="0" err="1"/>
              <a:t>внутрішньомолекулярні</a:t>
            </a:r>
            <a:r>
              <a:rPr lang="uk-UA" dirty="0"/>
              <a:t> зв'язки атомів розірвані. На розрив зв'язку потрібна додаткова енергія. Додаткова кількість енергії, яку необхідно витратити для підвищення енергетичного рівня молекул, при якому можлива хімічна реакція, називається </a:t>
            </a:r>
            <a:r>
              <a:rPr lang="uk-UA" b="1" dirty="0"/>
              <a:t>енергією активації</a:t>
            </a:r>
            <a:r>
              <a:rPr lang="uk-UA" dirty="0"/>
              <a:t> </a:t>
            </a:r>
            <a:r>
              <a:rPr lang="uk-UA" dirty="0" err="1"/>
              <a:t>Е</a:t>
            </a:r>
            <a:r>
              <a:rPr lang="uk-UA" baseline="-25000" dirty="0" err="1"/>
              <a:t>а</a:t>
            </a:r>
            <a:r>
              <a:rPr lang="uk-UA" dirty="0"/>
              <a:t>, </a:t>
            </a:r>
            <a:r>
              <a:rPr lang="uk-UA" dirty="0" err="1"/>
              <a:t>Дж</a:t>
            </a:r>
            <a:r>
              <a:rPr lang="uk-UA" dirty="0"/>
              <a:t>/моль.</a:t>
            </a:r>
            <a:endParaRPr lang="ru-RU" dirty="0"/>
          </a:p>
          <a:p>
            <a:r>
              <a:rPr lang="uk-UA" dirty="0"/>
              <a:t>Після розриву старих </a:t>
            </a:r>
            <a:r>
              <a:rPr lang="uk-UA" dirty="0" err="1"/>
              <a:t>зв'язків</a:t>
            </a:r>
            <a:r>
              <a:rPr lang="uk-UA" dirty="0"/>
              <a:t> відбувається утворення нових з виділенням енергії. Якщо енергія, що виділилася, більше витраченої, тоді тепловий ефект позитивний і реакція </a:t>
            </a:r>
            <a:r>
              <a:rPr lang="uk-UA" b="1" dirty="0"/>
              <a:t>екзотермічна,</a:t>
            </a:r>
            <a:r>
              <a:rPr lang="uk-UA" dirty="0"/>
              <a:t> якщо енергія, що виділилася, менше витраченої, то реакція протікає з поглинанням теплоти і називається </a:t>
            </a:r>
            <a:r>
              <a:rPr lang="uk-UA" b="1" dirty="0"/>
              <a:t>ендотермічною.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987538" y="6325386"/>
          <a:ext cx="342900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3" imgW="3429000" imgH="241300" progId="Equation.3">
                  <p:embed/>
                </p:oleObj>
              </mc:Choice>
              <mc:Fallback>
                <p:oleObj name="Формула" r:id="rId3" imgW="3429000" imgH="241300" progId="Equation.3">
                  <p:embed/>
                  <p:pic>
                    <p:nvPicPr>
                      <p:cNvPr id="4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538" y="6325386"/>
                        <a:ext cx="3429000" cy="244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4091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49345" y="-635335"/>
          <a:ext cx="6034261" cy="3341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3" imgW="8201025" imgH="4943475" progId="AutoCAD.Drawing.15">
                  <p:embed/>
                </p:oleObj>
              </mc:Choice>
              <mc:Fallback>
                <p:oleObj r:id="rId3" imgW="8201025" imgH="4943475" progId="AutoCAD.Drawing.15">
                  <p:embed/>
                  <p:pic>
                    <p:nvPicPr>
                      <p:cNvPr id="7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8185"/>
                      <a:stretch>
                        <a:fillRect/>
                      </a:stretch>
                    </p:blipFill>
                    <p:spPr bwMode="auto">
                      <a:xfrm>
                        <a:off x="349345" y="-635335"/>
                        <a:ext cx="6034261" cy="33416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6063648" y="-360380"/>
          <a:ext cx="5796778" cy="3508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5" imgW="8201025" imgH="4943475" progId="AutoCAD.Drawing.15">
                  <p:embed/>
                </p:oleObj>
              </mc:Choice>
              <mc:Fallback>
                <p:oleObj r:id="rId5" imgW="8201025" imgH="4943475" progId="AutoCAD.Drawing.15">
                  <p:embed/>
                  <p:pic>
                    <p:nvPicPr>
                      <p:cNvPr id="9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648" y="-360380"/>
                        <a:ext cx="5796778" cy="35089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12742" y="3645347"/>
            <a:ext cx="110764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процесах горіння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протікаючі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реакції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супроводяться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спадом внутрішньої хімічної енергії реагуючих тіл. У реакціях горіння палив тепловий ефект реакції називають 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теплотою згорання палива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або його теплотворною здатністю. Величина теплового ефекту хімічної реакції залежить від параметрів стану: температури, тиску і об'єму.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42106" y="5145311"/>
            <a:ext cx="5942178" cy="24383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3834" y="5688777"/>
            <a:ext cx="8228104" cy="69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98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959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3.1 </a:t>
            </a:r>
            <a:r>
              <a:rPr lang="uk-UA" dirty="0"/>
              <a:t>Закон діючих </a:t>
            </a:r>
            <a:r>
              <a:rPr lang="uk-UA" dirty="0" smtClean="0"/>
              <a:t>мас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7285" y="971756"/>
            <a:ext cx="107151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Хімічні реакції взаємодії речовин підкоряються закону діючих мас, тобто при постійній температурі швидкість реакції в гомогенній системі пропорційна помноженню концентрацій реагуючих речовин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6368" y="1845125"/>
            <a:ext cx="1099387" cy="28040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791" y="2352569"/>
            <a:ext cx="7801898" cy="856383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5973" y="3458819"/>
            <a:ext cx="1038395" cy="484615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7010" y="4193301"/>
            <a:ext cx="7299070" cy="1613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42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94993" y="177001"/>
            <a:ext cx="107528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Реакції, які зустрічаються в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процесах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протікають при  температурах до точки перегину наступного графіка: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358703" y="981987"/>
          <a:ext cx="2506663" cy="24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3" imgW="8201025" imgH="4943475" progId="AutoCAD.Drawing.15">
                  <p:embed/>
                </p:oleObj>
              </mc:Choice>
              <mc:Fallback>
                <p:oleObj r:id="rId3" imgW="8201025" imgH="4943475" progId="AutoCAD.Drawing.15">
                  <p:embed/>
                  <p:pic>
                    <p:nvPicPr>
                      <p:cNvPr id="6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6956" t="4498" r="36372" b="5414"/>
                      <a:stretch>
                        <a:fillRect/>
                      </a:stretch>
                    </p:blipFill>
                    <p:spPr bwMode="auto">
                      <a:xfrm>
                        <a:off x="4358703" y="981987"/>
                        <a:ext cx="2506663" cy="2416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05838" y="3556818"/>
            <a:ext cx="108766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Тому швидкості реакцій різко зростають із збільшенням температури.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Зразкові величини енергій активації наступні: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0946" y="4599918"/>
            <a:ext cx="5942178" cy="137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745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959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3.2 </a:t>
            </a:r>
            <a:r>
              <a:rPr lang="uk-UA" dirty="0"/>
              <a:t>Хімічна рівновага реакцій горіння, принцип </a:t>
            </a:r>
            <a:r>
              <a:rPr lang="uk-UA" dirty="0" err="1"/>
              <a:t>Ле-Шателье</a:t>
            </a:r>
            <a:r>
              <a:rPr lang="uk-UA" dirty="0"/>
              <a:t> </a:t>
            </a:r>
            <a:r>
              <a:rPr lang="uk-UA" dirty="0" smtClean="0"/>
              <a:t>Брауна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25078" y="1063121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Хімічні реакції йдуть в протилежні сторони: одночасно з утворенням продуктів реакції відбувається їх розпад з утворенням вихідних речовин.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524" y="1848087"/>
            <a:ext cx="9010569" cy="73485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25078" y="2828836"/>
            <a:ext cx="106287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компоненти реагуючих речовин довгий час знаходяться в контакті, то настає динамічна рівновага і швидкості прямої і зворотної  реакції рівні: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6119" y="3702329"/>
            <a:ext cx="5942178" cy="114448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725078" y="4871550"/>
            <a:ext cx="104024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 від температури і тиску реакція може бути зрушена у бік продуктів реакції або у бік вихідних речовин. Спостереження за хімічними реакціями привели до виводу, що отримав назву принципу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Ле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Шателье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-Брауна: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зміні зовнішніх умов рівновага в різного роду процесах, у тому числі і рівновага в хімічних реакціях зміщується так, щоб протидіяти зовнішнім умовам.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26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7328" y="175564"/>
            <a:ext cx="1130273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 означає, що при реакціях горіння з підвищенням температури реакція зміщується у бік вихідних речовин і тепловиділення зменшується. При пониженні температури реакція зміщується у бік продуктів реакції з виділенням максимальної кількості теплоти.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Тиск на положенні реакції позначається тоді, коли реакція протікає із зміною об'єму газів, тобто при зменшенні тиску рівновага зміщується у бік збільшення об'єму, при збільшенні тиску - у бік зменшення об'єму.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6058" y="1904647"/>
            <a:ext cx="5942178" cy="48461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631596" y="2967335"/>
            <a:ext cx="11001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Із зростанням тиску повнота реакції водню і кисню збільшується, а із зменшенням тиску - збільшується розпад молекул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uk-UA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891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uk-UA" dirty="0" smtClean="0"/>
              <a:t>.3 </a:t>
            </a:r>
            <a:r>
              <a:rPr lang="uk-UA" dirty="0"/>
              <a:t>Закон </a:t>
            </a:r>
            <a:r>
              <a:rPr lang="uk-UA" dirty="0" err="1" smtClean="0"/>
              <a:t>Гесса</a:t>
            </a: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36947" y="1582341"/>
            <a:ext cx="108408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1840 році російський академік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Гесс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сформулював закон збереження  енергії стосовно хімічних реакцій: величина теплового ефекту хімічної реакції не залежить від проміжних її станів і визначається лише початковими і кінцевими станами вихідних і кінцевих речовин.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Цей закон має практичне значення, оскільки дає можливість обчислити тепловий ефект реакцій, практичне здійснення яких утруднено.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Так, наприклад, здійснити окремо реакцію отримання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 горінні вуглецю важко, оскільки при цьому виходить і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ru-RU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 спалити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 практичних умовах труднощів не представляє.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горінні вуглецю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68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5986" y="260326"/>
            <a:ext cx="8894004" cy="4434221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405352" y="5311706"/>
            <a:ext cx="11067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чином, ми бачимо, що теплота згорання вуглецю до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const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=123218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кДж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кмоль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866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042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3.4 </a:t>
            </a:r>
            <a:r>
              <a:rPr lang="uk-UA" dirty="0"/>
              <a:t>Закон </a:t>
            </a:r>
            <a:r>
              <a:rPr lang="uk-UA" dirty="0" err="1" smtClean="0"/>
              <a:t>Кирхгофа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7360" y="1140719"/>
            <a:ext cx="11077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Величина теплового ефекту хімічної реакції залежить від температури, при якій протікає хімічна реакція або здійснюється процес горіння. Залежність теплового ефекту реакції від температури встановлюється законом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Кирхгофа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згідно якого, тепловий ефект реакції визначається різницею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теплоемкостей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вихідних і кінцевих продуктів реакції або горіння.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312" y="2341048"/>
            <a:ext cx="7383706" cy="2056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74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667</Words>
  <Application>Microsoft Office PowerPoint</Application>
  <PresentationFormat>Широкоэкранный</PresentationFormat>
  <Paragraphs>29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Microsoft Equation 3.0</vt:lpstr>
      <vt:lpstr>AutoCAD.Drawing.15</vt:lpstr>
      <vt:lpstr>3 КІНЕТИКА ХІМІЧНИХ РЕАКЦІЙ ГОРІННЯ</vt:lpstr>
      <vt:lpstr>Презентация PowerPoint</vt:lpstr>
      <vt:lpstr>3.1 Закон діючих мас</vt:lpstr>
      <vt:lpstr>Презентация PowerPoint</vt:lpstr>
      <vt:lpstr>3.2 Хімічна рівновага реакцій горіння, принцип Ле-Шателье Брауна</vt:lpstr>
      <vt:lpstr>Презентация PowerPoint</vt:lpstr>
      <vt:lpstr>3.3 Закон Гесса</vt:lpstr>
      <vt:lpstr>Презентация PowerPoint</vt:lpstr>
      <vt:lpstr>3.4 Закон Кирхгофа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КІНЕТИКА ХІМІЧНИХ РЕАКЦІЙ ГОРІННЯ</dc:title>
  <dc:creator>nazarkirichenko08@gmail.com</dc:creator>
  <cp:lastModifiedBy>nazarkirichenko08@gmail.com</cp:lastModifiedBy>
  <cp:revision>2</cp:revision>
  <dcterms:created xsi:type="dcterms:W3CDTF">2022-10-19T09:23:20Z</dcterms:created>
  <dcterms:modified xsi:type="dcterms:W3CDTF">2022-10-19T09:24:55Z</dcterms:modified>
</cp:coreProperties>
</file>