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95" r:id="rId4"/>
    <p:sldId id="257" r:id="rId5"/>
    <p:sldId id="296" r:id="rId6"/>
    <p:sldId id="297" r:id="rId7"/>
    <p:sldId id="298" r:id="rId8"/>
    <p:sldId id="299" r:id="rId9"/>
    <p:sldId id="258" r:id="rId10"/>
    <p:sldId id="300" r:id="rId11"/>
    <p:sldId id="259" r:id="rId12"/>
    <p:sldId id="260" r:id="rId13"/>
    <p:sldId id="261" r:id="rId14"/>
    <p:sldId id="262" r:id="rId15"/>
    <p:sldId id="263" r:id="rId16"/>
    <p:sldId id="301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286" r:id="rId39"/>
    <p:sldId id="288" r:id="rId40"/>
    <p:sldId id="289" r:id="rId41"/>
    <p:sldId id="290" r:id="rId42"/>
    <p:sldId id="291" r:id="rId43"/>
    <p:sldId id="287" r:id="rId44"/>
    <p:sldId id="292" r:id="rId45"/>
    <p:sldId id="29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push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579" y="541421"/>
            <a:ext cx="8672424" cy="3509415"/>
          </a:xfrm>
        </p:spPr>
        <p:txBody>
          <a:bodyPr/>
          <a:lstStyle/>
          <a:p>
            <a:pPr algn="just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1" dirty="0"/>
              <a:t>Глобал</a:t>
            </a:r>
            <a:r>
              <a:rPr lang="uk-UA" b="1" dirty="0" err="1"/>
              <a:t>ізація</a:t>
            </a:r>
            <a:r>
              <a:rPr lang="uk-UA" b="1" dirty="0"/>
              <a:t> фінансових ринків.</a:t>
            </a:r>
            <a:br>
              <a:rPr lang="uk-UA" b="1" dirty="0"/>
            </a:br>
            <a:r>
              <a:rPr lang="ru-RU" b="1" dirty="0" err="1"/>
              <a:t>Світові</a:t>
            </a:r>
            <a:r>
              <a:rPr lang="ru-RU" b="1" dirty="0"/>
              <a:t> </a:t>
            </a:r>
            <a:r>
              <a:rPr lang="ru-RU" b="1" dirty="0" err="1"/>
              <a:t>фінансові</a:t>
            </a:r>
            <a:r>
              <a:rPr lang="ru-RU" b="1" dirty="0"/>
              <a:t> </a:t>
            </a:r>
            <a:r>
              <a:rPr lang="ru-RU" b="1" dirty="0" err="1"/>
              <a:t>кризи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451980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D19B3-894C-D611-5C2C-BC370CFD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pPr algn="ctr"/>
            <a:r>
              <a:rPr lang="uk-UA" b="1" dirty="0" err="1"/>
              <a:t>Типологізація</a:t>
            </a:r>
            <a:r>
              <a:rPr lang="uk-UA" b="1" dirty="0"/>
              <a:t> фінансових криз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330246-83C5-A52D-4981-E0AAAA608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253" y="1804737"/>
            <a:ext cx="7194884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0746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За характером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            валютно-</a:t>
            </a:r>
            <a:r>
              <a:rPr lang="ru-RU" dirty="0" err="1"/>
              <a:t>фінансові</a:t>
            </a:r>
            <a:r>
              <a:rPr lang="ru-RU" dirty="0"/>
              <a:t> 				         		</a:t>
            </a:r>
            <a:r>
              <a:rPr lang="ru-RU" dirty="0" err="1"/>
              <a:t>фінансово-економічні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804174"/>
            <a:ext cx="4200903" cy="2593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361" y="2790832"/>
            <a:ext cx="4160758" cy="25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943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err="1"/>
              <a:t>Виникнення</a:t>
            </a:r>
            <a:r>
              <a:rPr lang="ru-RU" dirty="0"/>
              <a:t> валютно-</a:t>
            </a:r>
            <a:r>
              <a:rPr lang="ru-RU" dirty="0" err="1"/>
              <a:t>фінансових</a:t>
            </a:r>
            <a:r>
              <a:rPr lang="ru-RU" dirty="0"/>
              <a:t> криз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8075"/>
            <a:ext cx="8596668" cy="388077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пов'язане</a:t>
            </a:r>
            <a:r>
              <a:rPr lang="ru-RU" dirty="0"/>
              <a:t> з курсовою </a:t>
            </a:r>
            <a:r>
              <a:rPr lang="ru-RU" dirty="0" err="1"/>
              <a:t>нестабільністю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зумовленою</a:t>
            </a:r>
            <a:r>
              <a:rPr lang="ru-RU" dirty="0"/>
              <a:t> </a:t>
            </a:r>
            <a:r>
              <a:rPr lang="ru-RU" dirty="0" err="1"/>
              <a:t>відтоком</a:t>
            </a:r>
            <a:r>
              <a:rPr lang="ru-RU" dirty="0"/>
              <a:t> </a:t>
            </a:r>
            <a:r>
              <a:rPr lang="ru-RU" dirty="0" err="1"/>
              <a:t>портфельних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зневіри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 у </a:t>
            </a:r>
            <a:r>
              <a:rPr lang="ru-RU" dirty="0" err="1"/>
              <a:t>сприятливих</a:t>
            </a:r>
            <a:r>
              <a:rPr lang="ru-RU" dirty="0"/>
              <a:t> перспективах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У такому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біржових</a:t>
            </a:r>
            <a:r>
              <a:rPr lang="ru-RU" dirty="0"/>
              <a:t> </a:t>
            </a:r>
            <a:r>
              <a:rPr lang="ru-RU" dirty="0" err="1"/>
              <a:t>індексів</a:t>
            </a:r>
            <a:r>
              <a:rPr lang="ru-RU" dirty="0"/>
              <a:t>,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платіжного</a:t>
            </a:r>
            <a:r>
              <a:rPr lang="ru-RU" dirty="0"/>
              <a:t> балансу та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</a:t>
            </a:r>
            <a:r>
              <a:rPr lang="ru-RU" dirty="0" err="1"/>
              <a:t>рецесія</a:t>
            </a:r>
            <a:r>
              <a:rPr lang="ru-RU" dirty="0"/>
              <a:t> реального сектора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валютно-</a:t>
            </a:r>
            <a:r>
              <a:rPr lang="ru-RU" dirty="0" err="1"/>
              <a:t>курсовим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Валютно-</a:t>
            </a:r>
            <a:r>
              <a:rPr lang="ru-RU" dirty="0" err="1"/>
              <a:t>фінансовою</a:t>
            </a:r>
            <a:r>
              <a:rPr lang="ru-RU" dirty="0"/>
              <a:t> за формою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кризу 1997-1998 </a:t>
            </a:r>
            <a:r>
              <a:rPr lang="ru-RU" dirty="0" err="1"/>
              <a:t>рр</a:t>
            </a:r>
            <a:r>
              <a:rPr lang="ru-RU" dirty="0"/>
              <a:t>.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Південно-Східної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яка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поширилась</a:t>
            </a:r>
            <a:r>
              <a:rPr lang="ru-RU" dirty="0"/>
              <a:t> на </a:t>
            </a:r>
            <a:r>
              <a:rPr lang="ru-RU" dirty="0" err="1"/>
              <a:t>ослаблені</a:t>
            </a:r>
            <a:r>
              <a:rPr lang="ru-RU" dirty="0"/>
              <a:t> </a:t>
            </a:r>
            <a:r>
              <a:rPr lang="ru-RU" dirty="0" err="1"/>
              <a:t>трансформаційними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 </a:t>
            </a:r>
            <a:r>
              <a:rPr lang="ru-RU" dirty="0" err="1"/>
              <a:t>перехідні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сягнувши</a:t>
            </a:r>
            <a:r>
              <a:rPr lang="ru-RU" dirty="0"/>
              <a:t>, </a:t>
            </a:r>
            <a:r>
              <a:rPr lang="ru-RU" dirty="0" err="1"/>
              <a:t>зрештою</a:t>
            </a:r>
            <a:r>
              <a:rPr lang="ru-RU" dirty="0"/>
              <a:t>,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і держав </a:t>
            </a:r>
            <a:r>
              <a:rPr lang="ru-RU" dirty="0" err="1"/>
              <a:t>Латинської</a:t>
            </a:r>
            <a:r>
              <a:rPr lang="ru-RU" dirty="0"/>
              <a:t> Америки.</a:t>
            </a:r>
          </a:p>
        </p:txBody>
      </p:sp>
    </p:spTree>
    <p:extLst>
      <p:ext uri="{BB962C8B-B14F-4D97-AF65-F5344CB8AC3E}">
        <p14:creationId xmlns:p14="http://schemas.microsoft.com/office/powerpoint/2010/main" val="108514361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Іншим</a:t>
            </a:r>
            <a:r>
              <a:rPr lang="ru-RU" dirty="0"/>
              <a:t> видом валютно-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6816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є криза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яка </a:t>
            </a:r>
            <a:r>
              <a:rPr lang="ru-RU" dirty="0" err="1"/>
              <a:t>виражається</a:t>
            </a:r>
            <a:r>
              <a:rPr lang="ru-RU" dirty="0"/>
              <a:t> в </a:t>
            </a:r>
            <a:r>
              <a:rPr lang="ru-RU" dirty="0" err="1"/>
              <a:t>неспроможності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валютного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належним</a:t>
            </a:r>
            <a:r>
              <a:rPr lang="ru-RU" dirty="0"/>
              <a:t> чином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безперебійне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платіжно-розрахункових</a:t>
            </a:r>
            <a:r>
              <a:rPr lang="ru-RU" dirty="0"/>
              <a:t> і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потребі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правил </a:t>
            </a:r>
            <a:r>
              <a:rPr lang="ru-RU" dirty="0" err="1"/>
              <a:t>регламентації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422" y="3487203"/>
            <a:ext cx="4640580" cy="27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06556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err="1"/>
              <a:t>Фінансово-економічні</a:t>
            </a:r>
            <a:r>
              <a:rPr lang="ru-RU" dirty="0"/>
              <a:t> </a:t>
            </a:r>
            <a:r>
              <a:rPr lang="ru-RU" dirty="0" err="1"/>
              <a:t>кризи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0691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глибинний</a:t>
            </a:r>
            <a:r>
              <a:rPr lang="ru-RU" dirty="0"/>
              <a:t> характер, </a:t>
            </a:r>
            <a:r>
              <a:rPr lang="ru-RU" dirty="0" err="1"/>
              <a:t>поєднують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фінансову</a:t>
            </a:r>
            <a:r>
              <a:rPr lang="ru-RU" dirty="0"/>
              <a:t> </a:t>
            </a:r>
            <a:r>
              <a:rPr lang="ru-RU" dirty="0" err="1"/>
              <a:t>нестабільність</a:t>
            </a:r>
            <a:r>
              <a:rPr lang="ru-RU" dirty="0"/>
              <a:t> з </a:t>
            </a:r>
            <a:r>
              <a:rPr lang="ru-RU" dirty="0" err="1"/>
              <a:t>глибокими</a:t>
            </a:r>
            <a:r>
              <a:rPr lang="ru-RU" dirty="0"/>
              <a:t> </a:t>
            </a:r>
            <a:r>
              <a:rPr lang="ru-RU" dirty="0" err="1"/>
              <a:t>структурними</a:t>
            </a:r>
            <a:r>
              <a:rPr lang="ru-RU" dirty="0"/>
              <a:t> дисбалансами в реальному </a:t>
            </a:r>
            <a:r>
              <a:rPr lang="ru-RU" dirty="0" err="1"/>
              <a:t>секторі</a:t>
            </a:r>
            <a:r>
              <a:rPr lang="ru-RU" dirty="0"/>
              <a:t> і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значними</a:t>
            </a:r>
            <a:r>
              <a:rPr lang="ru-RU" dirty="0"/>
              <a:t> спадами </a:t>
            </a:r>
            <a:r>
              <a:rPr lang="ru-RU" dirty="0" err="1"/>
              <a:t>виробництва</a:t>
            </a:r>
            <a:r>
              <a:rPr lang="ru-RU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яскравим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нестабільності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кризу 2008-2009 </a:t>
            </a:r>
            <a:r>
              <a:rPr lang="ru-RU" dirty="0" err="1"/>
              <a:t>рр</a:t>
            </a:r>
            <a:r>
              <a:rPr lang="ru-RU" dirty="0"/>
              <a:t>., яка </a:t>
            </a:r>
            <a:r>
              <a:rPr lang="ru-RU" dirty="0" err="1"/>
              <a:t>розпочалася</a:t>
            </a:r>
            <a:r>
              <a:rPr lang="ru-RU" dirty="0"/>
              <a:t> у </a:t>
            </a:r>
            <a:r>
              <a:rPr lang="ru-RU" dirty="0" err="1"/>
              <a:t>фінансовому</a:t>
            </a:r>
            <a:r>
              <a:rPr lang="ru-RU" dirty="0"/>
              <a:t> </a:t>
            </a:r>
            <a:r>
              <a:rPr lang="ru-RU" dirty="0" err="1"/>
              <a:t>секторі</a:t>
            </a:r>
            <a:r>
              <a:rPr lang="ru-RU" dirty="0"/>
              <a:t> США і </a:t>
            </a:r>
            <a:r>
              <a:rPr lang="ru-RU" dirty="0" err="1"/>
              <a:t>поширилася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глобалізованості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</a:t>
            </a:r>
            <a:r>
              <a:rPr lang="ru-RU" dirty="0" err="1"/>
              <a:t>гостро</a:t>
            </a:r>
            <a:r>
              <a:rPr lang="ru-RU" dirty="0"/>
              <a:t> </a:t>
            </a:r>
            <a:r>
              <a:rPr lang="ru-RU" dirty="0" err="1"/>
              <a:t>вразивши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виробничу</a:t>
            </a:r>
            <a:r>
              <a:rPr lang="ru-RU" dirty="0"/>
              <a:t> сферу.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74" y="4100975"/>
            <a:ext cx="4235928" cy="238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9100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Різновидом</a:t>
            </a:r>
            <a:r>
              <a:rPr lang="ru-RU" dirty="0"/>
              <a:t> </a:t>
            </a:r>
            <a:r>
              <a:rPr lang="ru-RU" dirty="0" err="1"/>
              <a:t>фінансово-економічних</a:t>
            </a:r>
            <a:r>
              <a:rPr lang="ru-RU" dirty="0"/>
              <a:t> криз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0327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заборгованості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не </a:t>
            </a:r>
            <a:r>
              <a:rPr lang="ru-RU" dirty="0" err="1"/>
              <a:t>циклічний</a:t>
            </a:r>
            <a:r>
              <a:rPr lang="ru-RU" dirty="0"/>
              <a:t> характер, а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структурними</a:t>
            </a:r>
            <a:r>
              <a:rPr lang="ru-RU" dirty="0"/>
              <a:t> </a:t>
            </a:r>
            <a:r>
              <a:rPr lang="ru-RU" dirty="0" err="1"/>
              <a:t>деформаціями</a:t>
            </a:r>
            <a:r>
              <a:rPr lang="ru-RU" dirty="0"/>
              <a:t> в </a:t>
            </a:r>
            <a:r>
              <a:rPr lang="ru-RU" dirty="0" err="1"/>
              <a:t>економіках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</a:t>
            </a:r>
            <a:r>
              <a:rPr lang="ru-RU" dirty="0" err="1"/>
              <a:t>набуваючи</a:t>
            </a:r>
            <a:r>
              <a:rPr lang="ru-RU" dirty="0"/>
              <a:t> </a:t>
            </a:r>
            <a:r>
              <a:rPr lang="ru-RU" dirty="0" err="1"/>
              <a:t>хронічно</a:t>
            </a:r>
            <a:r>
              <a:rPr lang="ru-RU" dirty="0"/>
              <a:t>-перманентного характеру. </a:t>
            </a:r>
            <a:r>
              <a:rPr lang="ru-RU" dirty="0" err="1"/>
              <a:t>Щоправда</a:t>
            </a:r>
            <a:r>
              <a:rPr lang="ru-RU" dirty="0"/>
              <a:t>,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</a:t>
            </a:r>
            <a:r>
              <a:rPr lang="ru-RU" dirty="0" err="1"/>
              <a:t>заборгованість</a:t>
            </a:r>
            <a:r>
              <a:rPr lang="ru-RU" dirty="0"/>
              <a:t> </a:t>
            </a:r>
            <a:r>
              <a:rPr lang="ru-RU" dirty="0" err="1"/>
              <a:t>притаманна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слаборозвинутим</a:t>
            </a:r>
            <a:r>
              <a:rPr lang="ru-RU" dirty="0"/>
              <a:t> </a:t>
            </a:r>
            <a:r>
              <a:rPr lang="ru-RU" dirty="0" err="1"/>
              <a:t>країнам</a:t>
            </a:r>
            <a:r>
              <a:rPr lang="ru-RU" dirty="0"/>
              <a:t>; </a:t>
            </a:r>
            <a:r>
              <a:rPr lang="ru-RU" dirty="0" err="1"/>
              <a:t>цим</a:t>
            </a:r>
            <a:r>
              <a:rPr lang="ru-RU" dirty="0"/>
              <a:t> недугом </a:t>
            </a:r>
            <a:r>
              <a:rPr lang="ru-RU" dirty="0" err="1"/>
              <a:t>виявляються</a:t>
            </a:r>
            <a:r>
              <a:rPr lang="ru-RU" dirty="0"/>
              <a:t> часто </a:t>
            </a:r>
            <a:r>
              <a:rPr lang="ru-RU" dirty="0" err="1"/>
              <a:t>вражені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постсоціалістичні</a:t>
            </a:r>
            <a:r>
              <a:rPr lang="ru-RU" dirty="0"/>
              <a:t> та </a:t>
            </a:r>
            <a:r>
              <a:rPr lang="ru-RU" dirty="0" err="1"/>
              <a:t>розвинуті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кризовий</a:t>
            </a:r>
            <a:r>
              <a:rPr lang="ru-RU" dirty="0"/>
              <a:t> стан </a:t>
            </a:r>
            <a:r>
              <a:rPr lang="ru-RU" dirty="0" err="1"/>
              <a:t>породжується</a:t>
            </a:r>
            <a:r>
              <a:rPr lang="ru-RU" dirty="0"/>
              <a:t> не самою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 err="1"/>
              <a:t>заборгованістю</a:t>
            </a:r>
            <a:r>
              <a:rPr lang="ru-RU" dirty="0"/>
              <a:t>, а </a:t>
            </a:r>
            <a:r>
              <a:rPr lang="ru-RU" dirty="0" err="1"/>
              <a:t>неспроможністю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обслуговувати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надмірних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експортного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боргових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05519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CA2BC-A976-7248-E517-F1628690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400" b="1" dirty="0"/>
              <a:t>Основні світові фінансові кризи </a:t>
            </a:r>
            <a:r>
              <a:rPr lang="en-US" sz="3400" b="1" dirty="0"/>
              <a:t>XX</a:t>
            </a:r>
            <a:r>
              <a:rPr lang="uk-UA" sz="3400" b="1" dirty="0"/>
              <a:t> ст</a:t>
            </a:r>
            <a:r>
              <a:rPr lang="uk-UA" dirty="0"/>
              <a:t>.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3209FD-0AD5-117D-5984-0A9CD0C96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338779"/>
              </p:ext>
            </p:extLst>
          </p:nvPr>
        </p:nvGraphicFramePr>
        <p:xfrm>
          <a:off x="1788154" y="1473265"/>
          <a:ext cx="5823609" cy="5240941"/>
        </p:xfrm>
        <a:graphic>
          <a:graphicData uri="http://schemas.openxmlformats.org/drawingml/2006/table">
            <a:tbl>
              <a:tblPr firstRow="1" firstCol="1" bandRow="1"/>
              <a:tblGrid>
                <a:gridCol w="901517">
                  <a:extLst>
                    <a:ext uri="{9D8B030D-6E8A-4147-A177-3AD203B41FA5}">
                      <a16:colId xmlns:a16="http://schemas.microsoft.com/office/drawing/2014/main" val="1497571722"/>
                    </a:ext>
                  </a:extLst>
                </a:gridCol>
                <a:gridCol w="1589137">
                  <a:extLst>
                    <a:ext uri="{9D8B030D-6E8A-4147-A177-3AD203B41FA5}">
                      <a16:colId xmlns:a16="http://schemas.microsoft.com/office/drawing/2014/main" val="3390780704"/>
                    </a:ext>
                  </a:extLst>
                </a:gridCol>
                <a:gridCol w="2166783">
                  <a:extLst>
                    <a:ext uri="{9D8B030D-6E8A-4147-A177-3AD203B41FA5}">
                      <a16:colId xmlns:a16="http://schemas.microsoft.com/office/drawing/2014/main" val="3521447410"/>
                    </a:ext>
                  </a:extLst>
                </a:gridCol>
                <a:gridCol w="1166172">
                  <a:extLst>
                    <a:ext uri="{9D8B030D-6E8A-4147-A177-3AD203B41FA5}">
                      <a16:colId xmlns:a16="http://schemas.microsoft.com/office/drawing/2014/main" val="3699769587"/>
                    </a:ext>
                  </a:extLst>
                </a:gridCol>
              </a:tblGrid>
              <a:tr h="570528"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Країна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у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якій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зародилася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криза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Основні причини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Набуття ознак економічної кризи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49838"/>
                  </a:ext>
                </a:extLst>
              </a:tr>
              <a:tr h="405803">
                <a:tc>
                  <a:txBody>
                    <a:bodyPr/>
                    <a:lstStyle/>
                    <a:p>
                      <a:pPr marL="1905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1907 р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Великобританія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99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Підняття облікової ставки центральним банком</a:t>
                      </a:r>
                    </a:p>
                    <a:p>
                      <a:pPr marL="635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Великобританії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62637"/>
                  </a:ext>
                </a:extLst>
              </a:tr>
              <a:tr h="570528">
                <a:tc>
                  <a:txBody>
                    <a:bodyPr/>
                    <a:lstStyle/>
                    <a:p>
                      <a:pPr marL="1905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1914 р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Великобританія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635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Німеччина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127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Франція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США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99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Розпродаж паперів іноземних емітентів для фінансування</a:t>
                      </a:r>
                    </a:p>
                    <a:p>
                      <a:pPr marL="127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воєнних дій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284619"/>
                  </a:ext>
                </a:extLst>
              </a:tr>
              <a:tr h="713895">
                <a:tc>
                  <a:txBody>
                    <a:bodyPr/>
                    <a:lstStyle/>
                    <a:p>
                      <a:pPr marL="77470" marR="1905" indent="353060" algn="l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1920-1922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рр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Великобританія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33020" marR="1905" indent="353060" algn="just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Голландія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Данія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Італія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254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Норвегія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США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Післявоєнна дефляція та спад виробництва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250739"/>
                  </a:ext>
                </a:extLst>
              </a:tr>
              <a:tr h="713895">
                <a:tc>
                  <a:txBody>
                    <a:bodyPr/>
                    <a:lstStyle/>
                    <a:p>
                      <a:pPr marL="39370" marR="1905" indent="353060" algn="just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1929-1933 рр</a:t>
                      </a:r>
                    </a:p>
                    <a:p>
                      <a:pPr marL="1905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(Велика депресія)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390" marR="7175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Велика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монополізація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економіки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провідних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країн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світу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086028"/>
                  </a:ext>
                </a:extLst>
              </a:tr>
              <a:tr h="570528">
                <a:tc>
                  <a:txBody>
                    <a:bodyPr/>
                    <a:lstStyle/>
                    <a:p>
                      <a:pPr marL="1905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1987 р.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660" marR="73660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Відтік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інвестицій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наслідок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капіталізації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декількох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крупних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компаній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233240"/>
                  </a:ext>
                </a:extLst>
              </a:tr>
              <a:tr h="681858">
                <a:tc>
                  <a:txBody>
                    <a:bodyPr/>
                    <a:lstStyle/>
                    <a:p>
                      <a:pPr marL="39370" marR="37465" indent="353060" algn="ctr">
                        <a:lnSpc>
                          <a:spcPct val="99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1997-1998 рр.</a:t>
                      </a:r>
                    </a:p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(Азійська криза)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1905" indent="353060" algn="l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Південно-Східна Азія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99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Перевищення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частки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короткострокового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боргу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золотовалютних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резервів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Порушення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бюджетної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дисципліни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урядами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946510"/>
                  </a:ext>
                </a:extLst>
              </a:tr>
              <a:tr h="670132">
                <a:tc>
                  <a:txBody>
                    <a:bodyPr/>
                    <a:lstStyle/>
                    <a:p>
                      <a:pPr marL="39370" marR="37465" indent="353060" algn="ctr">
                        <a:lnSpc>
                          <a:spcPct val="99000"/>
                        </a:lnSpc>
                        <a:spcAft>
                          <a:spcPts val="3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2008-2009 рр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030" marR="1905" indent="353060" algn="l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США………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905" indent="353060" algn="ctr">
                        <a:lnSpc>
                          <a:spcPct val="99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тенденція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кризи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характеризувалася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капіталізації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фондових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ринків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падінням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біржових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індексів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96" marR="6090" marT="6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1905" indent="353060" algn="ctr">
                        <a:lnSpc>
                          <a:spcPct val="107000"/>
                        </a:lnSpc>
                        <a:spcAft>
                          <a:spcPts val="3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</a:p>
                  </a:txBody>
                  <a:tcPr marL="6496" marR="6090" marT="6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933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364460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десятиліть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болісною</a:t>
            </a:r>
            <a:r>
              <a:rPr lang="ru-RU" dirty="0"/>
              <a:t> для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валютно-</a:t>
            </a:r>
            <a:r>
              <a:rPr lang="ru-RU" dirty="0" err="1"/>
              <a:t>фінансова</a:t>
            </a:r>
            <a:r>
              <a:rPr lang="ru-RU" dirty="0"/>
              <a:t> криза 1997-1998 </a:t>
            </a:r>
            <a:r>
              <a:rPr lang="ru-RU" dirty="0" err="1"/>
              <a:t>рр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68" y="3015478"/>
            <a:ext cx="6629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99100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1990-х </a:t>
            </a:r>
            <a:r>
              <a:rPr lang="ru-RU" dirty="0" err="1"/>
              <a:t>рр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Південно-Східної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</a:t>
            </a:r>
            <a:r>
              <a:rPr lang="ru-RU" dirty="0" err="1"/>
              <a:t>продемонстрували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руйнівним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на </a:t>
            </a:r>
            <a:r>
              <a:rPr lang="ru-RU" dirty="0" err="1"/>
              <a:t>економіку</a:t>
            </a:r>
            <a:r>
              <a:rPr lang="ru-RU" dirty="0"/>
              <a:t>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показав, як </a:t>
            </a:r>
            <a:r>
              <a:rPr lang="ru-RU" dirty="0" err="1"/>
              <a:t>тісно</a:t>
            </a:r>
            <a:r>
              <a:rPr lang="ru-RU" dirty="0"/>
              <a:t> переплелись </a:t>
            </a:r>
            <a:r>
              <a:rPr lang="ru-RU" dirty="0" err="1"/>
              <a:t>валютна</a:t>
            </a:r>
            <a:r>
              <a:rPr lang="ru-RU" dirty="0"/>
              <a:t> й </a:t>
            </a:r>
            <a:r>
              <a:rPr lang="ru-RU" dirty="0" err="1"/>
              <a:t>фінансова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синхронізовані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них, </a:t>
            </a:r>
            <a:r>
              <a:rPr lang="ru-RU" dirty="0" err="1"/>
              <a:t>яким</a:t>
            </a:r>
            <a:r>
              <a:rPr lang="ru-RU" dirty="0"/>
              <a:t> великим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виявитись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географічне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 і </a:t>
            </a:r>
            <a:r>
              <a:rPr lang="ru-RU" dirty="0" err="1"/>
              <a:t>який</a:t>
            </a:r>
            <a:r>
              <a:rPr lang="ru-RU" dirty="0"/>
              <a:t> при </a:t>
            </a:r>
            <a:r>
              <a:rPr lang="ru-RU" dirty="0" err="1"/>
              <a:t>певному</a:t>
            </a:r>
            <a:r>
              <a:rPr lang="ru-RU" dirty="0"/>
              <a:t> </a:t>
            </a:r>
            <a:r>
              <a:rPr lang="ru-RU" dirty="0" err="1"/>
              <a:t>збігу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їх</a:t>
            </a:r>
            <a:r>
              <a:rPr lang="ru-RU" dirty="0"/>
              <a:t> масштаб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055096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/>
              <a:t>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Південно-Східної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опирався</a:t>
            </a:r>
            <a:r>
              <a:rPr lang="ru-RU" dirty="0"/>
              <a:t> на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ринку.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, </a:t>
            </a:r>
            <a:r>
              <a:rPr lang="ru-RU" dirty="0" err="1"/>
              <a:t>здебільшого</a:t>
            </a:r>
            <a:r>
              <a:rPr lang="ru-RU" dirty="0"/>
              <a:t>, </a:t>
            </a:r>
            <a:r>
              <a:rPr lang="ru-RU" dirty="0" err="1"/>
              <a:t>короткостроковий</a:t>
            </a:r>
            <a:r>
              <a:rPr lang="ru-RU" dirty="0"/>
              <a:t> характер. До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1997 р.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напередодні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)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короткострокового</a:t>
            </a:r>
            <a:r>
              <a:rPr lang="ru-RU" dirty="0"/>
              <a:t> боргу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порівнянна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перевершувала</a:t>
            </a:r>
            <a:r>
              <a:rPr lang="ru-RU" dirty="0"/>
              <a:t> </a:t>
            </a:r>
            <a:r>
              <a:rPr lang="ru-RU" dirty="0" err="1"/>
              <a:t>обсяги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золотовалютних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. </a:t>
            </a:r>
            <a:r>
              <a:rPr lang="ru-RU" dirty="0" err="1"/>
              <a:t>Іншою</a:t>
            </a:r>
            <a:r>
              <a:rPr lang="ru-RU" dirty="0"/>
              <a:t> фундаментальною причиною </a:t>
            </a:r>
            <a:r>
              <a:rPr lang="ru-RU" dirty="0" err="1"/>
              <a:t>визрівання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стало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урядами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468228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08C26-7E45-6B1E-151E-1D8EBA95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i="1" dirty="0"/>
              <a:t>Типи </a:t>
            </a:r>
            <a:r>
              <a:rPr lang="ru-RU" b="1" i="1" dirty="0" err="1"/>
              <a:t>глобалізації</a:t>
            </a:r>
            <a:r>
              <a:rPr lang="ru-RU" b="1" i="1" dirty="0"/>
              <a:t> </a:t>
            </a:r>
            <a:r>
              <a:rPr lang="ru-RU" b="1" i="1" dirty="0" err="1"/>
              <a:t>фінансових</a:t>
            </a:r>
            <a:r>
              <a:rPr lang="ru-RU" b="1" i="1" dirty="0"/>
              <a:t> </a:t>
            </a:r>
            <a:r>
              <a:rPr lang="ru-RU" b="1" i="1" dirty="0" err="1"/>
              <a:t>ринків</a:t>
            </a: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F4E4B-44C4-09F8-4FD9-4E749656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1.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Відсутність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глобалізації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/>
              <a:t>Як </a:t>
            </a:r>
            <a:r>
              <a:rPr lang="ru-RU" dirty="0" err="1"/>
              <a:t>фінансовий</a:t>
            </a:r>
            <a:r>
              <a:rPr lang="ru-RU" dirty="0"/>
              <a:t>, так і </a:t>
            </a:r>
            <a:r>
              <a:rPr lang="ru-RU" dirty="0" err="1"/>
              <a:t>реальний</a:t>
            </a:r>
            <a:r>
              <a:rPr lang="ru-RU" dirty="0"/>
              <a:t> сектор </a:t>
            </a:r>
            <a:r>
              <a:rPr lang="ru-RU" dirty="0" err="1"/>
              <a:t>економіки</a:t>
            </a:r>
            <a:r>
              <a:rPr lang="ru-RU" dirty="0"/>
              <a:t> в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ізольований</a:t>
            </a:r>
            <a:r>
              <a:rPr lang="ru-RU" dirty="0"/>
              <a:t> в межах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Глобалізація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переважно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реального сектору. </a:t>
            </a:r>
            <a:r>
              <a:rPr lang="ru-RU" dirty="0"/>
              <a:t>В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об’єднаннях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ринки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інтегровані</a:t>
            </a:r>
            <a:r>
              <a:rPr lang="ru-RU" dirty="0"/>
              <a:t>, і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, за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реальний</a:t>
            </a:r>
            <a:r>
              <a:rPr lang="ru-RU" dirty="0"/>
              <a:t> сектор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фінансову</a:t>
            </a:r>
            <a:r>
              <a:rPr lang="ru-RU" dirty="0"/>
              <a:t> сферу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глобалізації</a:t>
            </a:r>
            <a:r>
              <a:rPr lang="ru-RU" dirty="0"/>
              <a:t>.</a:t>
            </a:r>
          </a:p>
          <a:p>
            <a:r>
              <a:rPr lang="ru-RU" dirty="0"/>
              <a:t>3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Глобалізація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переважно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фінансового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сектору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мобільність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є </a:t>
            </a:r>
            <a:r>
              <a:rPr lang="ru-RU" dirty="0" err="1"/>
              <a:t>більшою</a:t>
            </a:r>
            <a:r>
              <a:rPr lang="ru-RU" dirty="0"/>
              <a:t> за </a:t>
            </a:r>
            <a:r>
              <a:rPr lang="ru-RU" dirty="0" err="1"/>
              <a:t>мобільність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, то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глобалізації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фінансових</a:t>
            </a:r>
            <a:r>
              <a:rPr lang="ru-RU" dirty="0"/>
              <a:t> ринках.</a:t>
            </a:r>
          </a:p>
          <a:p>
            <a:r>
              <a:rPr lang="ru-RU" dirty="0"/>
              <a:t>4.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Повна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75000"/>
                  </a:schemeClr>
                </a:solidFill>
              </a:rPr>
              <a:t>глобалізація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dirty="0" err="1"/>
              <a:t>Реальний</a:t>
            </a:r>
            <a:r>
              <a:rPr lang="ru-RU" dirty="0"/>
              <a:t> і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сектори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тісному</a:t>
            </a:r>
            <a:r>
              <a:rPr lang="ru-RU" dirty="0"/>
              <a:t> </a:t>
            </a:r>
            <a:r>
              <a:rPr lang="ru-RU" dirty="0" err="1"/>
              <a:t>взаємозв’язку</a:t>
            </a:r>
            <a:r>
              <a:rPr lang="ru-RU" dirty="0"/>
              <a:t>. За </a:t>
            </a:r>
            <a:r>
              <a:rPr lang="ru-RU" dirty="0" err="1"/>
              <a:t>сучасних</a:t>
            </a:r>
            <a:r>
              <a:rPr lang="ru-RU" dirty="0"/>
              <a:t> умов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третій</a:t>
            </a:r>
            <a:r>
              <a:rPr lang="ru-RU" dirty="0"/>
              <a:t> тип </a:t>
            </a:r>
            <a:r>
              <a:rPr lang="ru-RU" dirty="0" err="1"/>
              <a:t>глобалізації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 та </a:t>
            </a:r>
            <a:r>
              <a:rPr lang="ru-RU" dirty="0" err="1"/>
              <a:t>країни</a:t>
            </a:r>
            <a:r>
              <a:rPr lang="ru-RU" dirty="0"/>
              <a:t>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типи.</a:t>
            </a:r>
          </a:p>
        </p:txBody>
      </p:sp>
    </p:spTree>
    <p:extLst>
      <p:ext uri="{BB962C8B-B14F-4D97-AF65-F5344CB8AC3E}">
        <p14:creationId xmlns:p14="http://schemas.microsoft.com/office/powerpoint/2010/main" val="2001907895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Кон'юнктурними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послужили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інвесторів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перспектив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та </a:t>
            </a:r>
            <a:r>
              <a:rPr lang="ru-RU" dirty="0" err="1"/>
              <a:t>спричинений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вихід</a:t>
            </a:r>
            <a:r>
              <a:rPr lang="ru-RU" dirty="0"/>
              <a:t> з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рингів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68" y="3233076"/>
            <a:ext cx="4572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91775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err="1"/>
              <a:t>Ситуацію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погіршила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операторів</a:t>
            </a:r>
            <a:r>
              <a:rPr lang="ru-RU" dirty="0"/>
              <a:t> на </a:t>
            </a:r>
            <a:r>
              <a:rPr lang="ru-RU" dirty="0" err="1"/>
              <a:t>пониження</a:t>
            </a:r>
            <a:r>
              <a:rPr lang="ru-RU" dirty="0"/>
              <a:t> на </a:t>
            </a:r>
            <a:r>
              <a:rPr lang="ru-RU" dirty="0" err="1"/>
              <a:t>фондових</a:t>
            </a:r>
            <a:r>
              <a:rPr lang="ru-RU" dirty="0"/>
              <a:t> </a:t>
            </a:r>
            <a:r>
              <a:rPr lang="ru-RU" dirty="0" err="1"/>
              <a:t>біржах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/>
              <a:t>великомасштабний</a:t>
            </a:r>
            <a:r>
              <a:rPr lang="ru-RU" dirty="0"/>
              <a:t> </a:t>
            </a:r>
            <a:r>
              <a:rPr lang="ru-RU" dirty="0" err="1"/>
              <a:t>відтік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і </a:t>
            </a:r>
            <a:r>
              <a:rPr lang="ru-RU" dirty="0" err="1"/>
              <a:t>спровокувало</a:t>
            </a:r>
            <a:r>
              <a:rPr lang="ru-RU" dirty="0"/>
              <a:t> </a:t>
            </a:r>
            <a:r>
              <a:rPr lang="ru-RU" dirty="0" err="1"/>
              <a:t>обвальне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валют і </a:t>
            </a:r>
            <a:r>
              <a:rPr lang="ru-RU" dirty="0" err="1"/>
              <a:t>котирувань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. Так, з </a:t>
            </a:r>
            <a:r>
              <a:rPr lang="ru-RU" dirty="0" err="1"/>
              <a:t>Індонезії</a:t>
            </a:r>
            <a:r>
              <a:rPr lang="ru-RU" dirty="0"/>
              <a:t>, </a:t>
            </a:r>
            <a:r>
              <a:rPr lang="ru-RU" dirty="0" err="1"/>
              <a:t>Таїланду</a:t>
            </a:r>
            <a:r>
              <a:rPr lang="ru-RU" dirty="0"/>
              <a:t> та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Кореї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листопад-</a:t>
            </a:r>
            <a:r>
              <a:rPr lang="ru-RU" dirty="0" err="1"/>
              <a:t>грудень</a:t>
            </a:r>
            <a:r>
              <a:rPr lang="ru-RU" dirty="0"/>
              <a:t> 1997 р. та </a:t>
            </a:r>
            <a:r>
              <a:rPr lang="ru-RU" dirty="0" err="1"/>
              <a:t>травень-червень</a:t>
            </a:r>
            <a:r>
              <a:rPr lang="ru-RU" dirty="0"/>
              <a:t> 1998 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виведено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35 млрд дол.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спостерігалися</a:t>
            </a:r>
            <a:r>
              <a:rPr lang="ru-RU" dirty="0"/>
              <a:t> й на </a:t>
            </a:r>
            <a:r>
              <a:rPr lang="ru-RU" dirty="0" err="1"/>
              <a:t>інших</a:t>
            </a:r>
            <a:r>
              <a:rPr lang="ru-RU" dirty="0"/>
              <a:t> ринках </a:t>
            </a:r>
            <a:r>
              <a:rPr lang="ru-RU" dirty="0" err="1"/>
              <a:t>регіону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152922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Тиск</a:t>
            </a:r>
            <a:r>
              <a:rPr lang="ru-RU" dirty="0"/>
              <a:t> на </a:t>
            </a:r>
            <a:r>
              <a:rPr lang="ru-RU" dirty="0" err="1"/>
              <a:t>валютний</a:t>
            </a:r>
            <a:r>
              <a:rPr lang="ru-RU" dirty="0"/>
              <a:t> курс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виведення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 ринку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з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переведенням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долари</a:t>
            </a:r>
            <a:r>
              <a:rPr lang="ru-RU" dirty="0"/>
              <a:t> </a:t>
            </a:r>
            <a:r>
              <a:rPr lang="ru-RU" dirty="0" err="1"/>
              <a:t>спровокував</a:t>
            </a:r>
            <a:r>
              <a:rPr lang="ru-RU" dirty="0"/>
              <a:t> </a:t>
            </a:r>
            <a:r>
              <a:rPr lang="ru-RU" dirty="0" err="1"/>
              <a:t>затяжне</a:t>
            </a:r>
            <a:r>
              <a:rPr lang="ru-RU" dirty="0"/>
              <a:t> й </a:t>
            </a:r>
            <a:r>
              <a:rPr lang="ru-RU" dirty="0" err="1"/>
              <a:t>значне</a:t>
            </a:r>
            <a:r>
              <a:rPr lang="ru-RU" dirty="0"/>
              <a:t> за масштабами </a:t>
            </a:r>
            <a:r>
              <a:rPr lang="ru-RU" dirty="0" err="1"/>
              <a:t>знецінення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валют </a:t>
            </a:r>
            <a:r>
              <a:rPr lang="ru-RU" dirty="0" err="1"/>
              <a:t>регіону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28026094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/>
              <a:t>Так, у 1998 р. </a:t>
            </a:r>
            <a:r>
              <a:rPr lang="ru-RU" dirty="0" err="1"/>
              <a:t>порівняно</a:t>
            </a:r>
            <a:r>
              <a:rPr lang="ru-RU" dirty="0"/>
              <a:t> з 1995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29839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курс </a:t>
            </a:r>
            <a:r>
              <a:rPr lang="ru-RU" dirty="0" err="1"/>
              <a:t>індонезійської</a:t>
            </a:r>
            <a:r>
              <a:rPr lang="ru-RU" dirty="0"/>
              <a:t> </a:t>
            </a:r>
            <a:r>
              <a:rPr lang="ru-RU" dirty="0" err="1"/>
              <a:t>рупії</a:t>
            </a:r>
            <a:r>
              <a:rPr lang="ru-RU" dirty="0"/>
              <a:t> до </a:t>
            </a:r>
            <a:r>
              <a:rPr lang="ru-RU" dirty="0" err="1"/>
              <a:t>долара</a:t>
            </a:r>
            <a:r>
              <a:rPr lang="ru-RU" dirty="0"/>
              <a:t> США </a:t>
            </a:r>
            <a:r>
              <a:rPr lang="ru-RU" dirty="0" err="1"/>
              <a:t>знизився</a:t>
            </a:r>
            <a:r>
              <a:rPr lang="ru-RU" dirty="0"/>
              <a:t> і становив 22,5 %, </a:t>
            </a:r>
            <a:r>
              <a:rPr lang="ru-RU" dirty="0" err="1"/>
              <a:t>південнокорейського</a:t>
            </a:r>
            <a:r>
              <a:rPr lang="ru-RU" dirty="0"/>
              <a:t> вона -55,5 %, </a:t>
            </a:r>
            <a:r>
              <a:rPr lang="ru-RU" dirty="0" err="1"/>
              <a:t>малазійського</a:t>
            </a:r>
            <a:r>
              <a:rPr lang="ru-RU" dirty="0"/>
              <a:t> </a:t>
            </a:r>
            <a:r>
              <a:rPr lang="ru-RU" dirty="0" err="1"/>
              <a:t>рингіта</a:t>
            </a:r>
            <a:r>
              <a:rPr lang="ru-RU" dirty="0"/>
              <a:t> - 63,8 %, </a:t>
            </a:r>
            <a:r>
              <a:rPr lang="ru-RU" dirty="0" err="1"/>
              <a:t>філіппінського</a:t>
            </a:r>
            <a:r>
              <a:rPr lang="ru-RU" dirty="0"/>
              <a:t> песо - 63,1 %, </a:t>
            </a:r>
            <a:r>
              <a:rPr lang="ru-RU" dirty="0" err="1"/>
              <a:t>сінгапурського</a:t>
            </a:r>
            <a:r>
              <a:rPr lang="ru-RU" dirty="0"/>
              <a:t> </a:t>
            </a:r>
            <a:r>
              <a:rPr lang="ru-RU" dirty="0" err="1"/>
              <a:t>долара</a:t>
            </a:r>
            <a:r>
              <a:rPr lang="ru-RU" dirty="0"/>
              <a:t> - 84,7 %, </a:t>
            </a:r>
            <a:r>
              <a:rPr lang="ru-RU" dirty="0" err="1"/>
              <a:t>тайського</a:t>
            </a:r>
            <a:r>
              <a:rPr lang="ru-RU" dirty="0"/>
              <a:t> бата - 60,2 %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28" t="2445" r="643" b="6217"/>
          <a:stretch/>
        </p:blipFill>
        <p:spPr>
          <a:xfrm>
            <a:off x="3075023" y="3482843"/>
            <a:ext cx="3801290" cy="2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1883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/>
              <a:t>У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кризи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стали </a:t>
            </a:r>
            <a:r>
              <a:rPr lang="ru-RU" dirty="0" err="1"/>
              <a:t>проявлятися</a:t>
            </a:r>
            <a:r>
              <a:rPr lang="ru-RU" dirty="0"/>
              <a:t> й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У </a:t>
            </a:r>
            <a:r>
              <a:rPr lang="ru-RU" dirty="0" err="1"/>
              <a:t>жовтні</a:t>
            </a:r>
            <a:r>
              <a:rPr lang="ru-RU" dirty="0"/>
              <a:t> 1997 р. на 7 % </a:t>
            </a:r>
            <a:r>
              <a:rPr lang="ru-RU" dirty="0" err="1"/>
              <a:t>знизився</a:t>
            </a:r>
            <a:r>
              <a:rPr lang="ru-RU" dirty="0"/>
              <a:t> </a:t>
            </a:r>
            <a:r>
              <a:rPr lang="ru-RU" dirty="0" err="1"/>
              <a:t>індекс</a:t>
            </a:r>
            <a:r>
              <a:rPr lang="ru-RU" dirty="0"/>
              <a:t> Доу Джонса і практично </a:t>
            </a:r>
            <a:r>
              <a:rPr lang="ru-RU" dirty="0" err="1"/>
              <a:t>паралельно</a:t>
            </a:r>
            <a:r>
              <a:rPr lang="ru-RU" dirty="0"/>
              <a:t> впали </a:t>
            </a:r>
            <a:r>
              <a:rPr lang="ru-RU" dirty="0" err="1"/>
              <a:t>котирування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</a:t>
            </a:r>
            <a:r>
              <a:rPr lang="ru-RU" dirty="0" err="1"/>
              <a:t>європейських</a:t>
            </a:r>
            <a:r>
              <a:rPr lang="ru-RU" dirty="0"/>
              <a:t> держав.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відзначалась</a:t>
            </a:r>
            <a:r>
              <a:rPr lang="ru-RU" dirty="0"/>
              <a:t> </a:t>
            </a:r>
            <a:r>
              <a:rPr lang="ru-RU" dirty="0" err="1"/>
              <a:t>синхронність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котирувань</a:t>
            </a:r>
            <a:r>
              <a:rPr lang="ru-RU" dirty="0"/>
              <a:t> у Нью-Йорку, </a:t>
            </a:r>
            <a:r>
              <a:rPr lang="ru-RU" dirty="0" err="1"/>
              <a:t>Лондоні</a:t>
            </a:r>
            <a:r>
              <a:rPr lang="ru-RU" dirty="0"/>
              <a:t> і </a:t>
            </a:r>
            <a:r>
              <a:rPr lang="ru-RU" dirty="0" err="1"/>
              <a:t>Москві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12" y="3921369"/>
            <a:ext cx="4694112" cy="26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158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b="1" dirty="0" err="1"/>
              <a:t>Динаміка</a:t>
            </a:r>
            <a:r>
              <a:rPr lang="ru-RU" b="1" dirty="0"/>
              <a:t> </a:t>
            </a:r>
            <a:r>
              <a:rPr lang="ru-RU" b="1" dirty="0" err="1"/>
              <a:t>курсів</a:t>
            </a:r>
            <a:r>
              <a:rPr lang="ru-RU" b="1" dirty="0"/>
              <a:t> валют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країн</a:t>
            </a:r>
            <a:r>
              <a:rPr lang="ru-RU" b="1" dirty="0"/>
              <a:t> </a:t>
            </a:r>
            <a:r>
              <a:rPr lang="ru-RU" b="1" dirty="0" err="1"/>
              <a:t>Південно-Східної</a:t>
            </a:r>
            <a:r>
              <a:rPr lang="ru-RU" b="1" dirty="0"/>
              <a:t> </a:t>
            </a:r>
            <a:r>
              <a:rPr lang="ru-RU" b="1" dirty="0" err="1"/>
              <a:t>Азії</a:t>
            </a:r>
            <a:r>
              <a:rPr lang="ru-RU" b="1" dirty="0"/>
              <a:t> до </a:t>
            </a:r>
            <a:r>
              <a:rPr lang="ru-RU" b="1" dirty="0" err="1"/>
              <a:t>долара</a:t>
            </a:r>
            <a:r>
              <a:rPr lang="ru-RU" b="1" dirty="0"/>
              <a:t> США, % до </a:t>
            </a:r>
            <a:r>
              <a:rPr lang="ru-RU" b="1" dirty="0" err="1"/>
              <a:t>попереднього</a:t>
            </a:r>
            <a:r>
              <a:rPr lang="ru-RU" b="1" dirty="0"/>
              <a:t> року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783" t="5031" r="2089" b="5979"/>
          <a:stretch/>
        </p:blipFill>
        <p:spPr>
          <a:xfrm>
            <a:off x="1866709" y="2782387"/>
            <a:ext cx="6217918" cy="38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32679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негаразди</a:t>
            </a:r>
            <a:r>
              <a:rPr lang="ru-RU" dirty="0"/>
              <a:t> негативно </a:t>
            </a:r>
            <a:r>
              <a:rPr lang="ru-RU" dirty="0" err="1"/>
              <a:t>позначились</a:t>
            </a:r>
            <a:r>
              <a:rPr lang="ru-RU" dirty="0"/>
              <a:t> на </a:t>
            </a:r>
            <a:r>
              <a:rPr lang="ru-RU" dirty="0" err="1"/>
              <a:t>діяльності</a:t>
            </a:r>
            <a:r>
              <a:rPr lang="ru-RU" dirty="0"/>
              <a:t> реального сектора: </a:t>
            </a:r>
            <a:r>
              <a:rPr lang="ru-RU" dirty="0" err="1"/>
              <a:t>обсяг</a:t>
            </a:r>
            <a:r>
              <a:rPr lang="ru-RU" dirty="0"/>
              <a:t> ВВП (у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цінах</a:t>
            </a:r>
            <a:r>
              <a:rPr lang="ru-RU" dirty="0"/>
              <a:t>) за 1998 р. </a:t>
            </a:r>
            <a:r>
              <a:rPr lang="ru-RU" dirty="0" err="1"/>
              <a:t>знизився</a:t>
            </a:r>
            <a:r>
              <a:rPr lang="ru-RU" dirty="0"/>
              <a:t> у Гонконгу на 6,0, Індонезії-13,1,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Кореї</a:t>
            </a:r>
            <a:r>
              <a:rPr lang="ru-RU" dirty="0"/>
              <a:t> - 6,9, </a:t>
            </a:r>
            <a:r>
              <a:rPr lang="ru-RU" dirty="0" err="1"/>
              <a:t>Малайзії</a:t>
            </a:r>
            <a:r>
              <a:rPr lang="ru-RU" dirty="0"/>
              <a:t> - 7,4, </a:t>
            </a:r>
            <a:r>
              <a:rPr lang="ru-RU" dirty="0" err="1"/>
              <a:t>Філіппінах</a:t>
            </a:r>
            <a:r>
              <a:rPr lang="ru-RU" dirty="0"/>
              <a:t> - 0,6, </a:t>
            </a:r>
            <a:r>
              <a:rPr lang="ru-RU" dirty="0" err="1"/>
              <a:t>Сінгапурі</a:t>
            </a:r>
            <a:r>
              <a:rPr lang="ru-RU" dirty="0"/>
              <a:t> - 1,4, </a:t>
            </a:r>
            <a:r>
              <a:rPr lang="ru-RU" dirty="0" err="1"/>
              <a:t>Таїланді</a:t>
            </a:r>
            <a:r>
              <a:rPr lang="ru-RU" dirty="0"/>
              <a:t> - 10,5 % (рис. 2.4).</a:t>
            </a:r>
          </a:p>
        </p:txBody>
      </p:sp>
    </p:spTree>
    <p:extLst>
      <p:ext uri="{BB962C8B-B14F-4D97-AF65-F5344CB8AC3E}">
        <p14:creationId xmlns:p14="http://schemas.microsoft.com/office/powerpoint/2010/main" val="1560468494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таких </a:t>
            </a:r>
            <a:r>
              <a:rPr lang="ru-RU" dirty="0" err="1"/>
              <a:t>подій</a:t>
            </a:r>
            <a:r>
              <a:rPr lang="ru-RU" dirty="0"/>
              <a:t>, як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валют, </a:t>
            </a:r>
            <a:r>
              <a:rPr lang="ru-RU" dirty="0" err="1"/>
              <a:t>подорожчання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неможливість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відразу</a:t>
            </a:r>
            <a:r>
              <a:rPr lang="ru-RU" dirty="0"/>
              <a:t> ж заявили про себе.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гострої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в </a:t>
            </a:r>
            <a:r>
              <a:rPr lang="ru-RU" dirty="0" err="1"/>
              <a:t>непевному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котирувань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</a:t>
            </a:r>
            <a:r>
              <a:rPr lang="ru-RU" dirty="0" err="1"/>
              <a:t>змінилося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осені</a:t>
            </a:r>
            <a:r>
              <a:rPr lang="ru-RU" dirty="0"/>
              <a:t> 1998 р. </a:t>
            </a:r>
            <a:r>
              <a:rPr lang="ru-RU" dirty="0" err="1"/>
              <a:t>зростанням</a:t>
            </a:r>
            <a:r>
              <a:rPr lang="ru-RU" dirty="0"/>
              <a:t>, в </a:t>
            </a:r>
            <a:r>
              <a:rPr lang="ru-RU" dirty="0" err="1"/>
              <a:t>інвесторів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побоювання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цим</a:t>
            </a:r>
            <a:r>
              <a:rPr lang="ru-RU" dirty="0"/>
              <a:t> невеликим </a:t>
            </a:r>
            <a:r>
              <a:rPr lang="ru-RU" dirty="0" err="1"/>
              <a:t>піднесенням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відбутись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глибше</a:t>
            </a:r>
            <a:r>
              <a:rPr lang="ru-RU" dirty="0"/>
              <a:t> й </a:t>
            </a:r>
            <a:r>
              <a:rPr lang="ru-RU" dirty="0" err="1"/>
              <a:t>триваліше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котирувань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настрої</a:t>
            </a:r>
            <a:r>
              <a:rPr lang="ru-RU" dirty="0"/>
              <a:t> </a:t>
            </a:r>
            <a:r>
              <a:rPr lang="ru-RU" dirty="0" err="1"/>
              <a:t>пояснюють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спостерігалися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на ринках. З </a:t>
            </a:r>
            <a:r>
              <a:rPr lang="ru-RU" dirty="0" err="1"/>
              <a:t>огляду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</a:t>
            </a:r>
            <a:r>
              <a:rPr lang="ru-RU" dirty="0" err="1"/>
              <a:t>побоювались</a:t>
            </a:r>
            <a:r>
              <a:rPr lang="ru-RU" dirty="0"/>
              <a:t> </a:t>
            </a:r>
            <a:r>
              <a:rPr lang="ru-RU" dirty="0" err="1"/>
              <a:t>упустити</a:t>
            </a:r>
            <a:r>
              <a:rPr lang="ru-RU" dirty="0"/>
              <a:t> момент початку нового </a:t>
            </a:r>
            <a:r>
              <a:rPr lang="ru-RU" dirty="0" err="1"/>
              <a:t>падіння</a:t>
            </a:r>
            <a:r>
              <a:rPr lang="ru-RU" dirty="0"/>
              <a:t> - на будь-яку </a:t>
            </a:r>
            <a:r>
              <a:rPr lang="ru-RU" dirty="0" err="1"/>
              <a:t>негативну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вони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реагували</a:t>
            </a:r>
            <a:r>
              <a:rPr lang="ru-RU" dirty="0"/>
              <a:t> переходом 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надійні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. Такою "</a:t>
            </a:r>
            <a:r>
              <a:rPr lang="ru-RU" dirty="0" err="1"/>
              <a:t>віддушиною</a:t>
            </a:r>
            <a:r>
              <a:rPr lang="ru-RU" dirty="0"/>
              <a:t>" для </a:t>
            </a:r>
            <a:r>
              <a:rPr lang="ru-RU" dirty="0" err="1"/>
              <a:t>інвесторів</a:t>
            </a:r>
            <a:r>
              <a:rPr lang="ru-RU" dirty="0"/>
              <a:t> послужили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, </a:t>
            </a:r>
            <a:r>
              <a:rPr lang="ru-RU" dirty="0" err="1"/>
              <a:t>котирування</a:t>
            </a:r>
            <a:r>
              <a:rPr lang="ru-RU" dirty="0"/>
              <a:t>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зросли</a:t>
            </a:r>
            <a:r>
              <a:rPr lang="ru-RU" dirty="0"/>
              <a:t>. Так, </a:t>
            </a:r>
            <a:r>
              <a:rPr lang="ru-RU" dirty="0" err="1"/>
              <a:t>зокрема</a:t>
            </a:r>
            <a:r>
              <a:rPr lang="ru-RU" dirty="0"/>
              <a:t>, до </a:t>
            </a:r>
            <a:r>
              <a:rPr lang="ru-RU" dirty="0" err="1"/>
              <a:t>жовтня</a:t>
            </a:r>
            <a:r>
              <a:rPr lang="ru-RU" dirty="0"/>
              <a:t> 1998 р. </a:t>
            </a:r>
            <a:r>
              <a:rPr lang="ru-RU" dirty="0" err="1"/>
              <a:t>прибутковість</a:t>
            </a:r>
            <a:r>
              <a:rPr lang="ru-RU" dirty="0"/>
              <a:t> по </a:t>
            </a:r>
            <a:r>
              <a:rPr lang="ru-RU" dirty="0" err="1"/>
              <a:t>котируваннях</a:t>
            </a:r>
            <a:r>
              <a:rPr lang="ru-RU" dirty="0"/>
              <a:t> 30-річних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казначейських</a:t>
            </a:r>
            <a:r>
              <a:rPr lang="ru-RU" dirty="0"/>
              <a:t> </a:t>
            </a:r>
            <a:r>
              <a:rPr lang="ru-RU" dirty="0" err="1"/>
              <a:t>облігацій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найменшого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30 </a:t>
            </a:r>
            <a:r>
              <a:rPr lang="ru-RU" dirty="0" err="1"/>
              <a:t>років</a:t>
            </a:r>
            <a:r>
              <a:rPr lang="ru-RU" dirty="0"/>
              <a:t> -4,7 %.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1997 р. вона становила 7 %.</a:t>
            </a:r>
          </a:p>
        </p:txBody>
      </p:sp>
    </p:spTree>
    <p:extLst>
      <p:ext uri="{BB962C8B-B14F-4D97-AF65-F5344CB8AC3E}">
        <p14:creationId xmlns:p14="http://schemas.microsoft.com/office/powerpoint/2010/main" val="3635739952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b="1" dirty="0" err="1"/>
              <a:t>Темпи</a:t>
            </a:r>
            <a:r>
              <a:rPr lang="ru-RU" b="1" dirty="0"/>
              <a:t> приросту реального ВВП у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країнах</a:t>
            </a:r>
            <a:r>
              <a:rPr lang="ru-RU" b="1" dirty="0"/>
              <a:t> </a:t>
            </a:r>
            <a:r>
              <a:rPr lang="ru-RU" b="1" dirty="0" err="1"/>
              <a:t>Південно-Східної</a:t>
            </a:r>
            <a:r>
              <a:rPr lang="ru-RU" b="1" dirty="0"/>
              <a:t> </a:t>
            </a:r>
            <a:r>
              <a:rPr lang="ru-RU" b="1" dirty="0" err="1"/>
              <a:t>Азії</a:t>
            </a:r>
            <a:r>
              <a:rPr lang="ru-RU" b="1" dirty="0"/>
              <a:t>, % до </a:t>
            </a:r>
            <a:r>
              <a:rPr lang="ru-RU" b="1" dirty="0" err="1"/>
              <a:t>попереднього</a:t>
            </a:r>
            <a:r>
              <a:rPr lang="ru-RU" b="1" dirty="0"/>
              <a:t> року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93" t="4208" r="2338" b="6050"/>
          <a:stretch/>
        </p:blipFill>
        <p:spPr>
          <a:xfrm>
            <a:off x="1925791" y="2847702"/>
            <a:ext cx="6099753" cy="35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01401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Більше</a:t>
            </a:r>
            <a:r>
              <a:rPr lang="ru-RU" dirty="0"/>
              <a:t> того, спред </a:t>
            </a:r>
            <a:r>
              <a:rPr lang="ru-RU" dirty="0" err="1"/>
              <a:t>між</a:t>
            </a:r>
            <a:r>
              <a:rPr lang="ru-RU" dirty="0"/>
              <a:t> 3-місячними й 30-річними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паперами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становив </a:t>
            </a:r>
            <a:r>
              <a:rPr lang="ru-RU" dirty="0" err="1"/>
              <a:t>менше</a:t>
            </a:r>
            <a:r>
              <a:rPr lang="ru-RU" dirty="0"/>
              <a:t> одного базисного пункта. </a:t>
            </a:r>
            <a:r>
              <a:rPr lang="ru-RU" dirty="0" err="1"/>
              <a:t>Безпрецедентно</a:t>
            </a:r>
            <a:r>
              <a:rPr lang="ru-RU" dirty="0"/>
              <a:t> </a:t>
            </a:r>
            <a:r>
              <a:rPr lang="ru-RU" dirty="0" err="1"/>
              <a:t>низькими</a:t>
            </a:r>
            <a:r>
              <a:rPr lang="ru-RU" dirty="0"/>
              <a:t> за всю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стали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прибутковості</a:t>
            </a:r>
            <a:r>
              <a:rPr lang="ru-RU" dirty="0"/>
              <a:t> за </a:t>
            </a:r>
            <a:r>
              <a:rPr lang="ru-RU" dirty="0" err="1"/>
              <a:t>японськими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</a:t>
            </a:r>
            <a:r>
              <a:rPr lang="ru-RU" dirty="0" err="1"/>
              <a:t>облігаціями</a:t>
            </a:r>
            <a:r>
              <a:rPr lang="ru-RU" dirty="0"/>
              <a:t> - до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ru-RU" dirty="0" err="1"/>
              <a:t>осені</a:t>
            </a:r>
            <a:r>
              <a:rPr lang="ru-RU" dirty="0"/>
              <a:t> 1998 р. </a:t>
            </a:r>
            <a:r>
              <a:rPr lang="ru-RU" dirty="0" err="1"/>
              <a:t>прибутковість</a:t>
            </a:r>
            <a:r>
              <a:rPr lang="ru-RU" dirty="0"/>
              <a:t> як по </a:t>
            </a:r>
            <a:r>
              <a:rPr lang="ru-RU" dirty="0" err="1"/>
              <a:t>короткострокових</a:t>
            </a:r>
            <a:r>
              <a:rPr lang="ru-RU" dirty="0"/>
              <a:t> </a:t>
            </a:r>
            <a:r>
              <a:rPr lang="ru-RU" dirty="0" err="1"/>
              <a:t>паперах</a:t>
            </a:r>
            <a:r>
              <a:rPr lang="ru-RU" dirty="0"/>
              <a:t>, так і по 10-річних </a:t>
            </a:r>
            <a:r>
              <a:rPr lang="ru-RU" dirty="0" err="1"/>
              <a:t>держоблігаціях</a:t>
            </a:r>
            <a:r>
              <a:rPr lang="ru-RU" dirty="0"/>
              <a:t> </a:t>
            </a:r>
            <a:r>
              <a:rPr lang="ru-RU" dirty="0" err="1"/>
              <a:t>перебувала</a:t>
            </a:r>
            <a:r>
              <a:rPr lang="ru-RU" dirty="0"/>
              <a:t> в </a:t>
            </a:r>
            <a:r>
              <a:rPr lang="ru-RU" dirty="0" err="1"/>
              <a:t>діапазоні</a:t>
            </a:r>
            <a:r>
              <a:rPr lang="ru-RU" dirty="0"/>
              <a:t> 0,5-0,7%,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за 10-річними </a:t>
            </a:r>
            <a:r>
              <a:rPr lang="ru-RU" dirty="0" err="1"/>
              <a:t>паперами</a:t>
            </a:r>
            <a:r>
              <a:rPr lang="ru-RU" dirty="0"/>
              <a:t> </a:t>
            </a:r>
            <a:r>
              <a:rPr lang="ru-RU" dirty="0" err="1"/>
              <a:t>виявилось</a:t>
            </a:r>
            <a:r>
              <a:rPr lang="ru-RU" dirty="0"/>
              <a:t> </a:t>
            </a:r>
            <a:r>
              <a:rPr lang="ru-RU" dirty="0" err="1"/>
              <a:t>абсолютним</a:t>
            </a:r>
            <a:r>
              <a:rPr lang="ru-RU" dirty="0"/>
              <a:t> рекордом за всю </a:t>
            </a:r>
            <a:r>
              <a:rPr lang="ru-RU" dirty="0" err="1"/>
              <a:t>фінансову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виду </a:t>
            </a:r>
            <a:r>
              <a:rPr lang="ru-RU" dirty="0" err="1"/>
              <a:t>паперів</a:t>
            </a:r>
            <a:r>
              <a:rPr lang="ru-RU" dirty="0"/>
              <a:t>.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свідчило</a:t>
            </a:r>
            <a:r>
              <a:rPr lang="ru-RU" dirty="0"/>
              <a:t> про </a:t>
            </a:r>
            <a:r>
              <a:rPr lang="ru-RU" dirty="0" err="1"/>
              <a:t>додатковий</a:t>
            </a:r>
            <a:r>
              <a:rPr lang="ru-RU" dirty="0"/>
              <a:t> і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(з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масштабів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сегмента) </a:t>
            </a:r>
            <a:r>
              <a:rPr lang="ru-RU" dirty="0" err="1"/>
              <a:t>приплив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у </a:t>
            </a:r>
            <a:r>
              <a:rPr lang="ru-RU" dirty="0" err="1"/>
              <a:t>боргові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 через </a:t>
            </a:r>
            <a:r>
              <a:rPr lang="ru-RU" dirty="0" err="1"/>
              <a:t>недовіру</a:t>
            </a:r>
            <a:r>
              <a:rPr lang="ru-RU" dirty="0"/>
              <a:t> до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дохідних</a:t>
            </a:r>
            <a:r>
              <a:rPr lang="ru-RU" dirty="0"/>
              <a:t>, але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надійних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81048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024DE-C456-46B6-0D7F-74C0CE8D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i="1" dirty="0"/>
              <a:t>Факторами </a:t>
            </a:r>
            <a:r>
              <a:rPr lang="ru-RU" b="1" i="1" dirty="0" err="1"/>
              <a:t>глобалізації</a:t>
            </a:r>
            <a:r>
              <a:rPr lang="ru-RU" b="1" i="1" dirty="0"/>
              <a:t> </a:t>
            </a:r>
            <a:r>
              <a:rPr lang="ru-RU" b="1" i="1" dirty="0" err="1"/>
              <a:t>фінансових</a:t>
            </a:r>
            <a:r>
              <a:rPr lang="ru-RU" b="1" i="1" dirty="0"/>
              <a:t> </a:t>
            </a:r>
            <a:r>
              <a:rPr lang="ru-RU" b="1" i="1" dirty="0" err="1"/>
              <a:t>ринків</a:t>
            </a:r>
            <a:r>
              <a:rPr lang="ru-RU" b="1" i="1" dirty="0"/>
              <a:t> є: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565940-D5A7-451F-1796-14966D690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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вільного</a:t>
            </a:r>
            <a:r>
              <a:rPr lang="ru-RU" sz="2000" dirty="0"/>
              <a:t> руху </a:t>
            </a:r>
            <a:r>
              <a:rPr lang="ru-RU" sz="2000" dirty="0" err="1"/>
              <a:t>капіталу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країнами</a:t>
            </a:r>
            <a:r>
              <a:rPr lang="ru-RU" sz="2000" dirty="0"/>
              <a:t>;</a:t>
            </a:r>
          </a:p>
          <a:p>
            <a:r>
              <a:rPr lang="ru-RU" sz="2000" dirty="0"/>
              <a:t> </a:t>
            </a:r>
            <a:r>
              <a:rPr lang="ru-RU" sz="2000" dirty="0" err="1"/>
              <a:t>лібералізація</a:t>
            </a:r>
            <a:r>
              <a:rPr lang="ru-RU" sz="2000" dirty="0"/>
              <a:t> і </a:t>
            </a:r>
            <a:r>
              <a:rPr lang="ru-RU" sz="2000" dirty="0" err="1"/>
              <a:t>дерегулювання</a:t>
            </a:r>
            <a:r>
              <a:rPr lang="ru-RU" sz="2000" dirty="0"/>
              <a:t> 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ринків</a:t>
            </a:r>
            <a:r>
              <a:rPr lang="ru-RU" sz="2000" dirty="0"/>
              <a:t>;</a:t>
            </a:r>
          </a:p>
          <a:p>
            <a:r>
              <a:rPr lang="ru-RU" sz="2000" dirty="0"/>
              <a:t> </a:t>
            </a:r>
            <a:r>
              <a:rPr lang="ru-RU" sz="2000" dirty="0" err="1"/>
              <a:t>конкуренція</a:t>
            </a:r>
            <a:r>
              <a:rPr lang="ru-RU" sz="2000" dirty="0"/>
              <a:t> за доступ до </a:t>
            </a:r>
            <a:r>
              <a:rPr lang="ru-RU" sz="2000" dirty="0" err="1"/>
              <a:t>капіталу</a:t>
            </a:r>
            <a:r>
              <a:rPr lang="ru-RU" sz="2000" dirty="0"/>
              <a:t> і </a:t>
            </a:r>
            <a:r>
              <a:rPr lang="ru-RU" sz="2000" dirty="0" err="1"/>
              <a:t>пошук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;</a:t>
            </a:r>
          </a:p>
          <a:p>
            <a:r>
              <a:rPr lang="ru-RU" sz="2000" dirty="0"/>
              <a:t> </a:t>
            </a:r>
            <a:r>
              <a:rPr lang="ru-RU" sz="2000" dirty="0" err="1"/>
              <a:t>мінливість</a:t>
            </a:r>
            <a:r>
              <a:rPr lang="ru-RU" sz="2000" dirty="0"/>
              <a:t> і </a:t>
            </a:r>
            <a:r>
              <a:rPr lang="ru-RU" sz="2000" dirty="0" err="1"/>
              <a:t>нестабільність</a:t>
            </a:r>
            <a:r>
              <a:rPr lang="ru-RU" sz="2000" dirty="0"/>
              <a:t> </a:t>
            </a:r>
            <a:r>
              <a:rPr lang="ru-RU" sz="2000" dirty="0" err="1"/>
              <a:t>ринків</a:t>
            </a:r>
            <a:r>
              <a:rPr lang="ru-RU" sz="2000" dirty="0"/>
              <a:t>, особливо в </a:t>
            </a:r>
            <a:r>
              <a:rPr lang="ru-RU" sz="2000" dirty="0" err="1"/>
              <a:t>країнах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розвиваються</a:t>
            </a:r>
            <a:r>
              <a:rPr lang="ru-RU" sz="2000" dirty="0"/>
              <a:t>;</a:t>
            </a:r>
          </a:p>
          <a:p>
            <a:r>
              <a:rPr lang="ru-RU" sz="2000" dirty="0"/>
              <a:t>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інформаційних</a:t>
            </a:r>
            <a:r>
              <a:rPr lang="ru-RU" sz="2000" dirty="0"/>
              <a:t> </a:t>
            </a:r>
            <a:r>
              <a:rPr lang="ru-RU" sz="2000" dirty="0" err="1"/>
              <a:t>технологій</a:t>
            </a:r>
            <a:r>
              <a:rPr lang="ru-RU" sz="2000" dirty="0"/>
              <a:t>;</a:t>
            </a:r>
          </a:p>
          <a:p>
            <a:r>
              <a:rPr lang="ru-RU" sz="2000" dirty="0"/>
              <a:t> </a:t>
            </a:r>
            <a:r>
              <a:rPr lang="ru-RU" sz="2000" dirty="0" err="1"/>
              <a:t>стандартизація</a:t>
            </a:r>
            <a:r>
              <a:rPr lang="ru-RU" sz="2000" dirty="0"/>
              <a:t> 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;</a:t>
            </a:r>
          </a:p>
          <a:p>
            <a:r>
              <a:rPr lang="ru-RU" sz="2000" dirty="0"/>
              <a:t> </a:t>
            </a:r>
            <a:r>
              <a:rPr lang="ru-RU" sz="2000" dirty="0" err="1"/>
              <a:t>фінансові</a:t>
            </a:r>
            <a:r>
              <a:rPr lang="ru-RU" sz="2000" dirty="0"/>
              <a:t> </a:t>
            </a:r>
            <a:r>
              <a:rPr lang="ru-RU" sz="2000" dirty="0" err="1"/>
              <a:t>інновації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0302268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err="1"/>
              <a:t>Знервованість</a:t>
            </a:r>
            <a:r>
              <a:rPr lang="ru-RU" dirty="0"/>
              <a:t> </a:t>
            </a:r>
            <a:r>
              <a:rPr lang="ru-RU" dirty="0" err="1"/>
              <a:t>операторів</a:t>
            </a:r>
            <a:r>
              <a:rPr lang="ru-RU" dirty="0"/>
              <a:t> ринку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підсилювалась</a:t>
            </a:r>
            <a:r>
              <a:rPr lang="ru-RU" dirty="0"/>
              <a:t> і </a:t>
            </a:r>
            <a:r>
              <a:rPr lang="ru-RU" dirty="0" err="1"/>
              <a:t>подіями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розгорнулись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на ринках </a:t>
            </a:r>
            <a:r>
              <a:rPr lang="ru-RU" dirty="0" err="1"/>
              <a:t>Бразилії</a:t>
            </a:r>
            <a:r>
              <a:rPr lang="ru-RU" dirty="0"/>
              <a:t>, </a:t>
            </a:r>
            <a:r>
              <a:rPr lang="ru-RU" dirty="0" err="1"/>
              <a:t>Малайзії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значного</a:t>
            </a:r>
            <a:r>
              <a:rPr lang="ru-RU" dirty="0"/>
              <a:t> </a:t>
            </a:r>
            <a:r>
              <a:rPr lang="ru-RU" dirty="0" err="1"/>
              <a:t>виводу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(у </a:t>
            </a:r>
            <a:r>
              <a:rPr lang="ru-RU" dirty="0" err="1"/>
              <a:t>Бразилії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до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капіталів</a:t>
            </a:r>
            <a:r>
              <a:rPr lang="ru-RU" dirty="0"/>
              <a:t>, "</a:t>
            </a:r>
            <a:r>
              <a:rPr lang="ru-RU" dirty="0" err="1"/>
              <a:t>єднальної</a:t>
            </a:r>
            <a:r>
              <a:rPr lang="ru-RU" dirty="0"/>
              <a:t>" руки </a:t>
            </a:r>
            <a:r>
              <a:rPr lang="ru-RU" dirty="0" err="1"/>
              <a:t>фінансовим</a:t>
            </a:r>
            <a:r>
              <a:rPr lang="ru-RU" dirty="0"/>
              <a:t> </a:t>
            </a:r>
            <a:r>
              <a:rPr lang="ru-RU" dirty="0" err="1"/>
              <a:t>гравцям</a:t>
            </a:r>
            <a:r>
              <a:rPr lang="ru-RU" dirty="0"/>
              <a:t> (</a:t>
            </a:r>
            <a:r>
              <a:rPr lang="ru-RU" dirty="0" err="1"/>
              <a:t>Малайзія</a:t>
            </a:r>
            <a:r>
              <a:rPr lang="ru-RU" dirty="0"/>
              <a:t>). Таким же чином </a:t>
            </a:r>
            <a:r>
              <a:rPr lang="ru-RU" dirty="0" err="1"/>
              <a:t>впливали</a:t>
            </a:r>
            <a:r>
              <a:rPr lang="ru-RU" dirty="0"/>
              <a:t> й </a:t>
            </a:r>
            <a:r>
              <a:rPr lang="ru-RU" dirty="0" err="1"/>
              <a:t>події</a:t>
            </a:r>
            <a:r>
              <a:rPr lang="ru-RU" dirty="0"/>
              <a:t> на </a:t>
            </a:r>
            <a:r>
              <a:rPr lang="ru-RU" dirty="0" err="1"/>
              <a:t>розвинутих</a:t>
            </a:r>
            <a:r>
              <a:rPr lang="ru-RU" dirty="0"/>
              <a:t> ринках, коли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липні</a:t>
            </a:r>
            <a:r>
              <a:rPr lang="ru-RU" dirty="0"/>
              <a:t> 1998 р.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за всю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 Доу Джонса (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300 </a:t>
            </a:r>
            <a:r>
              <a:rPr lang="ru-RU" dirty="0" err="1"/>
              <a:t>пунктів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61696779"/>
      </p:ext>
    </p:extLst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Втім</a:t>
            </a:r>
            <a:r>
              <a:rPr lang="ru-RU" dirty="0"/>
              <a:t> </a:t>
            </a:r>
            <a:r>
              <a:rPr lang="ru-RU" dirty="0" err="1"/>
              <a:t>хвилювання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часто </a:t>
            </a:r>
            <a:r>
              <a:rPr lang="ru-RU" dirty="0" err="1"/>
              <a:t>спостерігати</a:t>
            </a:r>
            <a:r>
              <a:rPr lang="ru-RU" dirty="0"/>
              <a:t> на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валютних</a:t>
            </a:r>
            <a:r>
              <a:rPr lang="ru-RU" dirty="0"/>
              <a:t> ринках.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96166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звичне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яке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намагаються</a:t>
            </a:r>
            <a:r>
              <a:rPr lang="ru-RU" dirty="0"/>
              <a:t> </a:t>
            </a:r>
            <a:r>
              <a:rPr lang="ru-RU" dirty="0" err="1"/>
              <a:t>відреагувати</a:t>
            </a:r>
            <a:r>
              <a:rPr lang="ru-RU" dirty="0"/>
              <a:t> на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котирувань</a:t>
            </a:r>
            <a:r>
              <a:rPr lang="ru-RU" dirty="0"/>
              <a:t> першими. Тому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 часто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психологічними</a:t>
            </a:r>
            <a:r>
              <a:rPr lang="ru-RU" dirty="0"/>
              <a:t> факторами і не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реальній</a:t>
            </a:r>
            <a:r>
              <a:rPr lang="ru-RU" dirty="0"/>
              <a:t> </a:t>
            </a:r>
            <a:r>
              <a:rPr lang="ru-RU" dirty="0" err="1"/>
              <a:t>економіці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не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занепокоєнь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грошово-кредитна</a:t>
            </a:r>
            <a:r>
              <a:rPr lang="ru-RU" dirty="0"/>
              <a:t> й </a:t>
            </a:r>
            <a:r>
              <a:rPr lang="ru-RU" dirty="0" err="1"/>
              <a:t>валютна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розвивалися</a:t>
            </a:r>
            <a:r>
              <a:rPr lang="ru-RU" dirty="0"/>
              <a:t> й </a:t>
            </a:r>
            <a:r>
              <a:rPr lang="ru-RU" dirty="0" err="1"/>
              <a:t>розвиваються</a:t>
            </a:r>
            <a:r>
              <a:rPr lang="ru-RU" dirty="0"/>
              <a:t> без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грошової</a:t>
            </a:r>
            <a:r>
              <a:rPr lang="ru-RU" dirty="0"/>
              <a:t> й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.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паніки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погашене</a:t>
            </a:r>
            <a:r>
              <a:rPr lang="ru-RU" dirty="0"/>
              <a:t> резервами, </a:t>
            </a:r>
            <a:r>
              <a:rPr lang="ru-RU" dirty="0" err="1"/>
              <a:t>наявними</a:t>
            </a:r>
            <a:r>
              <a:rPr lang="ru-RU" dirty="0"/>
              <a:t> в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. Та й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котирувань</a:t>
            </a:r>
            <a:r>
              <a:rPr lang="ru-RU" dirty="0"/>
              <a:t> часто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короткостроковий</a:t>
            </a:r>
            <a:r>
              <a:rPr lang="ru-RU" dirty="0"/>
              <a:t>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469124069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/>
              <a:t>Так, </a:t>
            </a:r>
            <a:r>
              <a:rPr lang="ru-RU" dirty="0" err="1"/>
              <a:t>індекс</a:t>
            </a:r>
            <a:r>
              <a:rPr lang="ru-RU" dirty="0"/>
              <a:t> Доу Джонса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6585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зазначеного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до </a:t>
            </a:r>
            <a:r>
              <a:rPr lang="ru-RU" dirty="0" err="1"/>
              <a:t>весни</a:t>
            </a:r>
            <a:r>
              <a:rPr lang="ru-RU" dirty="0"/>
              <a:t> 1999 р. </a:t>
            </a:r>
            <a:r>
              <a:rPr lang="ru-RU" dirty="0" err="1"/>
              <a:t>досяг</a:t>
            </a:r>
            <a:r>
              <a:rPr lang="ru-RU" dirty="0"/>
              <a:t> </a:t>
            </a:r>
            <a:r>
              <a:rPr lang="ru-RU" dirty="0" err="1"/>
              <a:t>найвищого</a:t>
            </a:r>
            <a:r>
              <a:rPr lang="ru-RU" dirty="0"/>
              <a:t> за свою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10 000 </a:t>
            </a:r>
            <a:r>
              <a:rPr lang="ru-RU" dirty="0" err="1"/>
              <a:t>пунктів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у такому </a:t>
            </a:r>
            <a:r>
              <a:rPr lang="ru-RU" dirty="0" err="1"/>
              <a:t>нестабільному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дана </a:t>
            </a:r>
            <a:r>
              <a:rPr lang="ru-RU" dirty="0" err="1"/>
              <a:t>обставина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указувала</a:t>
            </a:r>
            <a:r>
              <a:rPr lang="ru-RU" dirty="0"/>
              <a:t> на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для </a:t>
            </a:r>
            <a:r>
              <a:rPr lang="ru-RU" dirty="0" err="1"/>
              <a:t>операторів</a:t>
            </a:r>
            <a:r>
              <a:rPr lang="ru-RU" dirty="0"/>
              <a:t> ринку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найменші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нестабільності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130" y="3431027"/>
            <a:ext cx="5977076" cy="31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0838"/>
      </p:ext>
    </p:extLst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події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створили те </a:t>
            </a:r>
            <a:r>
              <a:rPr lang="ru-RU" dirty="0" err="1"/>
              <a:t>середовище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все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виникали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 про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переоцінки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валютної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та </a:t>
            </a:r>
            <a:r>
              <a:rPr lang="ru-RU" dirty="0" err="1"/>
              <a:t>формування</a:t>
            </a:r>
            <a:r>
              <a:rPr lang="ru-RU" dirty="0"/>
              <a:t> таких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могли б </a:t>
            </a:r>
            <a:r>
              <a:rPr lang="ru-RU" dirty="0" err="1"/>
              <a:t>запобігти</a:t>
            </a:r>
            <a:r>
              <a:rPr lang="ru-RU" dirty="0"/>
              <a:t> </a:t>
            </a:r>
            <a:r>
              <a:rPr lang="ru-RU" dirty="0" err="1"/>
              <a:t>глобальній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кризі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, і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сталому</a:t>
            </a:r>
            <a:r>
              <a:rPr lang="ru-RU" dirty="0"/>
              <a:t> </a:t>
            </a:r>
            <a:r>
              <a:rPr lang="ru-RU" dirty="0" err="1"/>
              <a:t>економічному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1999-2007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прийшла</a:t>
            </a:r>
            <a:r>
              <a:rPr lang="ru-RU" dirty="0"/>
              <a:t> </a:t>
            </a:r>
            <a:r>
              <a:rPr lang="ru-RU" dirty="0" err="1"/>
              <a:t>глибока</a:t>
            </a:r>
            <a:r>
              <a:rPr lang="ru-RU" dirty="0"/>
              <a:t> </a:t>
            </a:r>
            <a:r>
              <a:rPr lang="ru-RU" dirty="0" err="1"/>
              <a:t>фінансово-економічна</a:t>
            </a:r>
            <a:r>
              <a:rPr lang="ru-RU" dirty="0"/>
              <a:t> криза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492167"/>
      </p:ext>
    </p:extLst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почалися</a:t>
            </a:r>
            <a:r>
              <a:rPr lang="ru-RU" dirty="0"/>
              <a:t> </a:t>
            </a:r>
            <a:r>
              <a:rPr lang="ru-RU" dirty="0" err="1"/>
              <a:t>влітку</a:t>
            </a:r>
            <a:r>
              <a:rPr lang="ru-RU" dirty="0"/>
              <a:t> 2006 року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в </a:t>
            </a:r>
            <a:r>
              <a:rPr lang="ru-RU" dirty="0" err="1"/>
              <a:t>секторі</a:t>
            </a:r>
            <a:r>
              <a:rPr lang="ru-RU" dirty="0"/>
              <a:t> </a:t>
            </a:r>
            <a:r>
              <a:rPr lang="ru-RU" dirty="0" err="1"/>
              <a:t>високоризикованих</a:t>
            </a:r>
            <a:r>
              <a:rPr lang="ru-RU" dirty="0"/>
              <a:t> </a:t>
            </a:r>
            <a:r>
              <a:rPr lang="ru-RU" dirty="0" err="1"/>
              <a:t>іпотечних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в США, справили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весь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фінансовий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. </a:t>
            </a:r>
            <a:r>
              <a:rPr lang="ru-RU" dirty="0" err="1"/>
              <a:t>Інвестори</a:t>
            </a:r>
            <a:r>
              <a:rPr lang="ru-RU" dirty="0"/>
              <a:t> </a:t>
            </a:r>
            <a:r>
              <a:rPr lang="ru-RU" dirty="0" err="1"/>
              <a:t>відчули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, а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недовіри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ринку привело до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ліквідності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фінансовій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. </a:t>
            </a:r>
            <a:r>
              <a:rPr lang="ru-RU" dirty="0" err="1"/>
              <a:t>Інвестори</a:t>
            </a:r>
            <a:r>
              <a:rPr lang="ru-RU" dirty="0"/>
              <a:t> стали </a:t>
            </a:r>
            <a:r>
              <a:rPr lang="ru-RU" dirty="0" err="1"/>
              <a:t>позбавлятися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, </a:t>
            </a:r>
            <a:r>
              <a:rPr lang="ru-RU" dirty="0" err="1"/>
              <a:t>певним</a:t>
            </a:r>
            <a:r>
              <a:rPr lang="ru-RU" dirty="0"/>
              <a:t> чином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іпотекою</a:t>
            </a:r>
            <a:r>
              <a:rPr lang="ru-RU" dirty="0"/>
              <a:t>.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</a:t>
            </a:r>
            <a:r>
              <a:rPr lang="ru-RU" dirty="0" err="1"/>
              <a:t>портфелів</a:t>
            </a:r>
            <a:r>
              <a:rPr lang="ru-RU" dirty="0"/>
              <a:t> стали </a:t>
            </a:r>
            <a:r>
              <a:rPr lang="ru-RU" dirty="0" err="1"/>
              <a:t>перерозподілятися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надійніших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. 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постраждалих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іпотечної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в США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сек'юритизації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579759"/>
      </p:ext>
    </p:extLst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глибинні</a:t>
            </a:r>
            <a:r>
              <a:rPr lang="ru-RU" dirty="0"/>
              <a:t> причини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у США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корінились</a:t>
            </a:r>
            <a:r>
              <a:rPr lang="ru-RU" dirty="0"/>
              <a:t> у </a:t>
            </a:r>
            <a:r>
              <a:rPr lang="ru-RU" dirty="0" err="1"/>
              <a:t>розбалансованому</a:t>
            </a:r>
            <a:r>
              <a:rPr lang="ru-RU" dirty="0"/>
              <a:t> </a:t>
            </a:r>
            <a:r>
              <a:rPr lang="ru-RU" dirty="0" err="1"/>
              <a:t>макроекономічному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незначної</a:t>
            </a:r>
            <a:r>
              <a:rPr lang="ru-RU" dirty="0"/>
              <a:t> </a:t>
            </a:r>
            <a:r>
              <a:rPr lang="ru-RU" dirty="0" err="1"/>
              <a:t>рецесії</a:t>
            </a:r>
            <a:r>
              <a:rPr lang="ru-RU" dirty="0"/>
              <a:t> 2001 року, </a:t>
            </a:r>
            <a:r>
              <a:rPr lang="ru-RU" dirty="0" err="1"/>
              <a:t>породженої</a:t>
            </a:r>
            <a:r>
              <a:rPr lang="ru-RU" dirty="0"/>
              <a:t> </a:t>
            </a:r>
            <a:r>
              <a:rPr lang="ru-RU" dirty="0" err="1"/>
              <a:t>терористичними</a:t>
            </a:r>
            <a:r>
              <a:rPr lang="ru-RU" dirty="0"/>
              <a:t> </a:t>
            </a:r>
            <a:r>
              <a:rPr lang="ru-RU" dirty="0" err="1"/>
              <a:t>нападами</a:t>
            </a:r>
            <a:r>
              <a:rPr lang="ru-RU" dirty="0"/>
              <a:t>,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економіка</a:t>
            </a:r>
            <a:r>
              <a:rPr lang="ru-RU" dirty="0"/>
              <a:t> вступила на шлях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стабілізації</a:t>
            </a:r>
            <a:r>
              <a:rPr lang="ru-RU" dirty="0"/>
              <a:t> з </a:t>
            </a:r>
            <a:r>
              <a:rPr lang="ru-RU" dirty="0" err="1"/>
              <a:t>додатними</a:t>
            </a:r>
            <a:r>
              <a:rPr lang="ru-RU" dirty="0"/>
              <a:t> темпами приросту реального ВВП.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видатки</a:t>
            </a:r>
            <a:r>
              <a:rPr lang="ru-RU" dirty="0"/>
              <a:t> на </a:t>
            </a:r>
            <a:r>
              <a:rPr lang="ru-RU" dirty="0" err="1"/>
              <a:t>військову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в </a:t>
            </a:r>
            <a:r>
              <a:rPr lang="ru-RU" dirty="0" err="1"/>
              <a:t>Іраку</a:t>
            </a:r>
            <a:r>
              <a:rPr lang="ru-RU" dirty="0"/>
              <a:t> та </a:t>
            </a:r>
            <a:r>
              <a:rPr lang="ru-RU" dirty="0" err="1"/>
              <a:t>Афганістані</a:t>
            </a:r>
            <a:r>
              <a:rPr lang="ru-RU" dirty="0"/>
              <a:t> </a:t>
            </a:r>
            <a:r>
              <a:rPr lang="ru-RU" dirty="0" err="1"/>
              <a:t>спричинили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дефіцит</a:t>
            </a:r>
            <a:r>
              <a:rPr lang="ru-RU" dirty="0"/>
              <a:t> бюджету,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фінансувались</a:t>
            </a:r>
            <a:r>
              <a:rPr lang="ru-RU" dirty="0"/>
              <a:t> шляхом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запозичень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097561"/>
      </p:ext>
    </p:extLst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потенційної</a:t>
            </a:r>
            <a:r>
              <a:rPr lang="ru-RU" dirty="0"/>
              <a:t> </a:t>
            </a:r>
            <a:r>
              <a:rPr lang="ru-RU" dirty="0" err="1"/>
              <a:t>макроекономічної</a:t>
            </a:r>
            <a:r>
              <a:rPr lang="ru-RU" dirty="0"/>
              <a:t> </a:t>
            </a:r>
            <a:r>
              <a:rPr lang="ru-RU" dirty="0" err="1"/>
              <a:t>незбалансованості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крилося</a:t>
            </a:r>
            <a:r>
              <a:rPr lang="ru-RU" dirty="0"/>
              <a:t> у </a:t>
            </a:r>
            <a:r>
              <a:rPr lang="ru-RU" dirty="0" err="1"/>
              <a:t>величезному</a:t>
            </a:r>
            <a:r>
              <a:rPr lang="ru-RU" dirty="0"/>
              <a:t> </a:t>
            </a:r>
            <a:r>
              <a:rPr lang="ru-RU" dirty="0" err="1"/>
              <a:t>дефіциті</a:t>
            </a:r>
            <a:r>
              <a:rPr lang="ru-RU" dirty="0"/>
              <a:t> поточного </a:t>
            </a:r>
            <a:r>
              <a:rPr lang="ru-RU" dirty="0" err="1"/>
              <a:t>рахунку</a:t>
            </a:r>
            <a:r>
              <a:rPr lang="ru-RU" dirty="0"/>
              <a:t> </a:t>
            </a:r>
            <a:r>
              <a:rPr lang="ru-RU" dirty="0" err="1"/>
              <a:t>платіжного</a:t>
            </a:r>
            <a:r>
              <a:rPr lang="ru-RU" dirty="0"/>
              <a:t> балансу, </a:t>
            </a:r>
            <a:r>
              <a:rPr lang="ru-RU" dirty="0" err="1"/>
              <a:t>який</a:t>
            </a:r>
            <a:r>
              <a:rPr lang="ru-RU" dirty="0"/>
              <a:t> досягнув у 2006 р. 804 млрд дол. і </a:t>
            </a:r>
            <a:r>
              <a:rPr lang="ru-RU" dirty="0" err="1"/>
              <a:t>порівнянному</a:t>
            </a:r>
            <a:r>
              <a:rPr lang="ru-RU" dirty="0"/>
              <a:t> з ВВП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На </a:t>
            </a:r>
            <a:r>
              <a:rPr lang="ru-RU" dirty="0" err="1"/>
              <a:t>покриття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залучались </a:t>
            </a:r>
            <a:r>
              <a:rPr lang="ru-RU" dirty="0" err="1"/>
              <a:t>кошти</a:t>
            </a:r>
            <a:r>
              <a:rPr lang="ru-RU" dirty="0"/>
              <a:t> таких </a:t>
            </a:r>
            <a:r>
              <a:rPr lang="ru-RU" dirty="0" err="1"/>
              <a:t>країн-інвесторів</a:t>
            </a:r>
            <a:r>
              <a:rPr lang="ru-RU" dirty="0"/>
              <a:t>, як </a:t>
            </a:r>
            <a:r>
              <a:rPr lang="ru-RU" dirty="0" err="1"/>
              <a:t>Японія</a:t>
            </a:r>
            <a:r>
              <a:rPr lang="ru-RU" dirty="0"/>
              <a:t>, Китай, </a:t>
            </a:r>
            <a:r>
              <a:rPr lang="ru-RU" dirty="0" err="1"/>
              <a:t>нафтодобувних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Про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</a:t>
            </a:r>
            <a:r>
              <a:rPr lang="ru-RU" dirty="0" err="1"/>
              <a:t>перевищення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над </a:t>
            </a:r>
            <a:r>
              <a:rPr lang="ru-RU" dirty="0" err="1"/>
              <a:t>валовими</a:t>
            </a:r>
            <a:r>
              <a:rPr lang="ru-RU" dirty="0"/>
              <a:t>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заощадженнями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(</a:t>
            </a:r>
            <a:r>
              <a:rPr lang="ru-RU" dirty="0" err="1"/>
              <a:t>заощаджень</a:t>
            </a:r>
            <a:r>
              <a:rPr lang="ru-RU" dirty="0"/>
              <a:t>) явно не </a:t>
            </a:r>
            <a:r>
              <a:rPr lang="ru-RU" dirty="0" err="1"/>
              <a:t>вистачало</a:t>
            </a:r>
            <a:r>
              <a:rPr lang="ru-RU" dirty="0"/>
              <a:t> для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інвестиційних</a:t>
            </a:r>
            <a:r>
              <a:rPr lang="ru-RU" dirty="0"/>
              <a:t> потреб.</a:t>
            </a:r>
          </a:p>
        </p:txBody>
      </p:sp>
    </p:spTree>
    <p:extLst>
      <p:ext uri="{BB962C8B-B14F-4D97-AF65-F5344CB8AC3E}">
        <p14:creationId xmlns:p14="http://schemas.microsoft.com/office/powerpoint/2010/main" val="1967994731"/>
      </p:ext>
    </p:extLst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 err="1"/>
              <a:t>Фінансовий</a:t>
            </a:r>
            <a:r>
              <a:rPr lang="ru-RU" dirty="0"/>
              <a:t> характер </a:t>
            </a:r>
            <a:r>
              <a:rPr lang="ru-RU" dirty="0" err="1"/>
              <a:t>кризових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зумовлений</a:t>
            </a:r>
            <a:r>
              <a:rPr lang="ru-RU" dirty="0"/>
              <a:t> </a:t>
            </a:r>
            <a:r>
              <a:rPr lang="ru-RU" dirty="0" err="1"/>
              <a:t>нечуваним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у США </a:t>
            </a:r>
            <a:r>
              <a:rPr lang="ru-RU" dirty="0" err="1"/>
              <a:t>здешевленням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. З </a:t>
            </a:r>
            <a:r>
              <a:rPr lang="ru-RU" dirty="0" err="1"/>
              <a:t>середини</a:t>
            </a:r>
            <a:r>
              <a:rPr lang="ru-RU" dirty="0"/>
              <a:t> 1990-х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іпотечні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стали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позичальники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не могли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розраховувати</a:t>
            </a:r>
            <a:r>
              <a:rPr lang="ru-RU" dirty="0"/>
              <a:t> через </a:t>
            </a:r>
            <a:r>
              <a:rPr lang="ru-RU" dirty="0" err="1"/>
              <a:t>погану</a:t>
            </a:r>
            <a:r>
              <a:rPr lang="ru-RU" dirty="0"/>
              <a:t> </a:t>
            </a:r>
            <a:r>
              <a:rPr lang="ru-RU" dirty="0" err="1"/>
              <a:t>кредитну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на </a:t>
            </a:r>
            <a:r>
              <a:rPr lang="ru-RU" dirty="0" err="1"/>
              <a:t>кінець</a:t>
            </a:r>
            <a:r>
              <a:rPr lang="ru-RU" dirty="0"/>
              <a:t> 2006 р. на сектор </a:t>
            </a:r>
            <a:r>
              <a:rPr lang="ru-RU" dirty="0" err="1"/>
              <a:t>високоризикованих</a:t>
            </a:r>
            <a:r>
              <a:rPr lang="ru-RU" dirty="0"/>
              <a:t> </a:t>
            </a:r>
            <a:r>
              <a:rPr lang="ru-RU" dirty="0" err="1"/>
              <a:t>іпотечних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припадало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14 %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іпотечних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10 % припадало на сектор 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ризикованих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але за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 все ж таки </a:t>
            </a:r>
            <a:r>
              <a:rPr lang="ru-RU" dirty="0" err="1"/>
              <a:t>невідповідних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ризикованих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81698"/>
      </p:ext>
    </p:extLst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Безпосереднім</a:t>
            </a:r>
            <a:r>
              <a:rPr lang="ru-RU" dirty="0"/>
              <a:t> </a:t>
            </a:r>
            <a:r>
              <a:rPr lang="ru-RU" dirty="0" err="1"/>
              <a:t>імпульсом</a:t>
            </a:r>
            <a:r>
              <a:rPr lang="ru-RU" dirty="0"/>
              <a:t> до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неповернення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стало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подорожчання</a:t>
            </a:r>
            <a:r>
              <a:rPr lang="ru-RU" dirty="0"/>
              <a:t>.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іпотечних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 в США і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розвинутих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кредити</a:t>
            </a:r>
            <a:r>
              <a:rPr lang="ru-RU" dirty="0"/>
              <a:t> з </a:t>
            </a:r>
            <a:r>
              <a:rPr lang="ru-RU" dirty="0" err="1"/>
              <a:t>плаваючою</a:t>
            </a:r>
            <a:r>
              <a:rPr lang="ru-RU" dirty="0"/>
              <a:t> </a:t>
            </a:r>
            <a:r>
              <a:rPr lang="ru-RU" dirty="0" err="1"/>
              <a:t>ставкою</a:t>
            </a:r>
            <a:r>
              <a:rPr lang="ru-RU" dirty="0"/>
              <a:t>, </a:t>
            </a:r>
            <a:r>
              <a:rPr lang="ru-RU" dirty="0" err="1"/>
              <a:t>прив'язаною</a:t>
            </a:r>
            <a:r>
              <a:rPr lang="ru-RU" dirty="0"/>
              <a:t> до </a:t>
            </a:r>
            <a:r>
              <a:rPr lang="ru-RU" dirty="0" err="1"/>
              <a:t>якого-небудь</a:t>
            </a:r>
            <a:r>
              <a:rPr lang="ru-RU" dirty="0"/>
              <a:t> </a:t>
            </a:r>
            <a:r>
              <a:rPr lang="ru-RU" dirty="0" err="1"/>
              <a:t>індикатора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грошей в </a:t>
            </a:r>
            <a:r>
              <a:rPr lang="ru-RU" dirty="0" err="1"/>
              <a:t>економіці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до ставки LIBOR). </a:t>
            </a:r>
            <a:r>
              <a:rPr lang="ru-RU" dirty="0" err="1"/>
              <a:t>Зокрема</a:t>
            </a:r>
            <a:r>
              <a:rPr lang="ru-RU" dirty="0"/>
              <a:t>, на </a:t>
            </a:r>
            <a:r>
              <a:rPr lang="ru-RU" dirty="0" err="1"/>
              <a:t>кінець</a:t>
            </a:r>
            <a:r>
              <a:rPr lang="ru-RU" dirty="0"/>
              <a:t> 2006 р.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subprime-кредитів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з </a:t>
            </a:r>
            <a:r>
              <a:rPr lang="ru-RU" dirty="0" err="1"/>
              <a:t>плаваючою</a:t>
            </a:r>
            <a:r>
              <a:rPr lang="ru-RU" dirty="0"/>
              <a:t> </a:t>
            </a:r>
            <a:r>
              <a:rPr lang="ru-RU" dirty="0" err="1"/>
              <a:t>ставкою</a:t>
            </a:r>
            <a:r>
              <a:rPr lang="ru-RU" dirty="0"/>
              <a:t>. </a:t>
            </a:r>
            <a:r>
              <a:rPr lang="ru-RU" dirty="0" err="1"/>
              <a:t>Певне</a:t>
            </a:r>
            <a:r>
              <a:rPr lang="ru-RU" dirty="0"/>
              <a:t>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грошово-кредитної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ФРС в 2003-2007 </a:t>
            </a:r>
            <a:r>
              <a:rPr lang="ru-RU" dirty="0" err="1"/>
              <a:t>pp</a:t>
            </a:r>
            <a:r>
              <a:rPr lang="ru-RU" dirty="0"/>
              <a:t>., коли </a:t>
            </a:r>
            <a:r>
              <a:rPr lang="ru-RU" dirty="0" err="1"/>
              <a:t>базова</a:t>
            </a:r>
            <a:r>
              <a:rPr lang="ru-RU" dirty="0"/>
              <a:t> </a:t>
            </a:r>
            <a:r>
              <a:rPr lang="ru-RU" dirty="0" err="1"/>
              <a:t>процентна</a:t>
            </a:r>
            <a:r>
              <a:rPr lang="ru-RU" dirty="0"/>
              <a:t> ставка в США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підвищена</a:t>
            </a:r>
            <a:r>
              <a:rPr lang="ru-RU" dirty="0"/>
              <a:t> з 1 до 5,25 % </a:t>
            </a:r>
            <a:r>
              <a:rPr lang="ru-RU" dirty="0" err="1"/>
              <a:t>річних</a:t>
            </a:r>
            <a:r>
              <a:rPr lang="ru-RU" dirty="0"/>
              <a:t>, негативно </a:t>
            </a:r>
            <a:r>
              <a:rPr lang="ru-RU" dirty="0" err="1"/>
              <a:t>відобразилося</a:t>
            </a:r>
            <a:r>
              <a:rPr lang="ru-RU" dirty="0"/>
              <a:t> на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позичальників</a:t>
            </a:r>
            <a:r>
              <a:rPr lang="ru-RU" dirty="0"/>
              <a:t> </a:t>
            </a:r>
            <a:r>
              <a:rPr lang="ru-RU" dirty="0" err="1"/>
              <a:t>обслуговувати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борги.</a:t>
            </a:r>
          </a:p>
        </p:txBody>
      </p:sp>
    </p:spTree>
    <p:extLst>
      <p:ext uri="{BB962C8B-B14F-4D97-AF65-F5344CB8AC3E}">
        <p14:creationId xmlns:p14="http://schemas.microsoft.com/office/powerpoint/2010/main" val="2550408080"/>
      </p:ext>
    </p:extLst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Про </a:t>
            </a:r>
            <a:r>
              <a:rPr lang="ru-RU" dirty="0" err="1"/>
              <a:t>перегрівання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США та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циклічного</a:t>
            </a:r>
            <a:r>
              <a:rPr lang="ru-RU" dirty="0"/>
              <a:t> </a:t>
            </a:r>
            <a:r>
              <a:rPr lang="ru-RU" dirty="0" err="1"/>
              <a:t>піку</a:t>
            </a:r>
            <a:r>
              <a:rPr lang="ru-RU" dirty="0"/>
              <a:t> в 2007 </a:t>
            </a:r>
            <a:r>
              <a:rPr lang="ru-RU" dirty="0" err="1"/>
              <a:t>році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засвідчила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інфляція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4,1 %. </a:t>
            </a:r>
            <a:r>
              <a:rPr lang="ru-RU" dirty="0" err="1"/>
              <a:t>Збільшення</a:t>
            </a:r>
            <a:r>
              <a:rPr lang="ru-RU" dirty="0"/>
              <a:t> через </a:t>
            </a:r>
            <a:r>
              <a:rPr lang="ru-RU" dirty="0" err="1"/>
              <a:t>це</a:t>
            </a:r>
            <a:r>
              <a:rPr lang="ru-RU" dirty="0"/>
              <a:t> Федеральною резервною системою </a:t>
            </a:r>
            <a:r>
              <a:rPr lang="ru-RU" dirty="0" err="1"/>
              <a:t>дисконтної</a:t>
            </a:r>
            <a:r>
              <a:rPr lang="ru-RU" dirty="0"/>
              <a:t> ставки і,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процентних</a:t>
            </a:r>
            <a:r>
              <a:rPr lang="ru-RU" dirty="0"/>
              <a:t> ставок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подорожчання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іпотечних</a:t>
            </a:r>
            <a:r>
              <a:rPr lang="ru-RU" dirty="0"/>
              <a:t>.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позичок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стало </a:t>
            </a:r>
            <a:r>
              <a:rPr lang="ru-RU" dirty="0" err="1"/>
              <a:t>важким</a:t>
            </a:r>
            <a:r>
              <a:rPr lang="ru-RU" dirty="0"/>
              <a:t> </a:t>
            </a:r>
            <a:r>
              <a:rPr lang="ru-RU" dirty="0" err="1"/>
              <a:t>тягарем</a:t>
            </a:r>
            <a:r>
              <a:rPr lang="ru-RU" dirty="0"/>
              <a:t> для </a:t>
            </a:r>
            <a:r>
              <a:rPr lang="ru-RU" dirty="0" err="1"/>
              <a:t>пересічних</a:t>
            </a:r>
            <a:r>
              <a:rPr lang="ru-RU" dirty="0"/>
              <a:t> </a:t>
            </a:r>
            <a:r>
              <a:rPr lang="ru-RU" dirty="0" err="1"/>
              <a:t>позичальників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почала </a:t>
            </a:r>
            <a:r>
              <a:rPr lang="ru-RU" dirty="0" err="1"/>
              <a:t>наростати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неплатоспроможності</a:t>
            </a:r>
            <a:r>
              <a:rPr lang="ru-RU" dirty="0"/>
              <a:t> </a:t>
            </a:r>
            <a:r>
              <a:rPr lang="ru-RU" dirty="0" err="1"/>
              <a:t>боржників</a:t>
            </a:r>
            <a:r>
              <a:rPr lang="ru-RU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60463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9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b="1" i="1" dirty="0"/>
              <a:t>Фінансова глобалізація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9166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dirty="0"/>
              <a:t>служить механізмом світового поширення фінансової нестабільності, яка періодично виникає на окремих регіональних ринках і набуває міжнародного характеру. Численними каналами глобального фінансового ринку кризові явища поширюються на "здорові" економіки, поступово охоплюючи господарські системи інших регіонів.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66" y="3429552"/>
            <a:ext cx="3801836" cy="269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5798"/>
      </p:ext>
    </p:extLst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Глобальне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нестабільності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відбулось</a:t>
            </a:r>
            <a:r>
              <a:rPr lang="ru-RU" dirty="0"/>
              <a:t> через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сектора США,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глибоку</a:t>
            </a:r>
            <a:r>
              <a:rPr lang="ru-RU" dirty="0"/>
              <a:t> </a:t>
            </a:r>
            <a:r>
              <a:rPr lang="ru-RU" dirty="0" err="1"/>
              <a:t>інтегрованість</a:t>
            </a:r>
            <a:r>
              <a:rPr lang="ru-RU" dirty="0"/>
              <a:t> у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фінансову</a:t>
            </a:r>
            <a:r>
              <a:rPr lang="ru-RU" dirty="0"/>
              <a:t> систему.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тривалий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споживала</a:t>
            </a:r>
            <a:r>
              <a:rPr lang="ru-RU" dirty="0"/>
              <a:t> 2/3 </a:t>
            </a:r>
            <a:r>
              <a:rPr lang="ru-RU" dirty="0" err="1"/>
              <a:t>світових</a:t>
            </a:r>
            <a:r>
              <a:rPr lang="ru-RU" dirty="0"/>
              <a:t> </a:t>
            </a:r>
            <a:r>
              <a:rPr lang="ru-RU" dirty="0" err="1"/>
              <a:t>заощаджень</a:t>
            </a:r>
            <a:r>
              <a:rPr lang="ru-RU" dirty="0"/>
              <a:t>; </a:t>
            </a:r>
            <a:r>
              <a:rPr lang="ru-RU" dirty="0" err="1"/>
              <a:t>користуючись</a:t>
            </a:r>
            <a:r>
              <a:rPr lang="ru-RU" dirty="0"/>
              <a:t> </a:t>
            </a:r>
            <a:r>
              <a:rPr lang="ru-RU" dirty="0" err="1"/>
              <a:t>доларом</a:t>
            </a:r>
            <a:r>
              <a:rPr lang="ru-RU" dirty="0"/>
              <a:t> як </a:t>
            </a:r>
            <a:r>
              <a:rPr lang="ru-RU" dirty="0" err="1"/>
              <a:t>провідною</a:t>
            </a:r>
            <a:r>
              <a:rPr lang="ru-RU" dirty="0"/>
              <a:t> резервною валютою, у великих </a:t>
            </a:r>
            <a:r>
              <a:rPr lang="ru-RU" dirty="0" err="1"/>
              <a:t>обсягах</a:t>
            </a:r>
            <a:r>
              <a:rPr lang="ru-RU" dirty="0"/>
              <a:t> </a:t>
            </a:r>
            <a:r>
              <a:rPr lang="ru-RU" dirty="0" err="1"/>
              <a:t>рефінансувала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боргові</a:t>
            </a:r>
            <a:r>
              <a:rPr lang="ru-RU" dirty="0"/>
              <a:t> </a:t>
            </a:r>
            <a:r>
              <a:rPr lang="ru-RU" dirty="0" err="1"/>
              <a:t>зобов'язання</a:t>
            </a:r>
            <a:r>
              <a:rPr lang="ru-RU" dirty="0"/>
              <a:t>. </a:t>
            </a:r>
            <a:r>
              <a:rPr lang="ru-RU" dirty="0" err="1"/>
              <a:t>Передавальним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послужили </a:t>
            </a:r>
            <a:r>
              <a:rPr lang="ru-RU" dirty="0" err="1"/>
              <a:t>цінні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, </a:t>
            </a:r>
            <a:r>
              <a:rPr lang="ru-RU" dirty="0" err="1"/>
              <a:t>емітовані</a:t>
            </a:r>
            <a:r>
              <a:rPr lang="ru-RU" dirty="0"/>
              <a:t> з метою </a:t>
            </a:r>
            <a:r>
              <a:rPr lang="ru-RU" dirty="0" err="1"/>
              <a:t>сек'юритизації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іпотечних</a:t>
            </a:r>
            <a:r>
              <a:rPr lang="ru-RU" dirty="0"/>
              <a:t> </a:t>
            </a:r>
            <a:r>
              <a:rPr lang="ru-RU" dirty="0" err="1"/>
              <a:t>кредитів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вважались</a:t>
            </a:r>
            <a:r>
              <a:rPr lang="ru-RU" dirty="0"/>
              <a:t> </a:t>
            </a:r>
            <a:r>
              <a:rPr lang="ru-RU" dirty="0" err="1"/>
              <a:t>надійними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для </a:t>
            </a:r>
            <a:r>
              <a:rPr lang="ru-RU" dirty="0" err="1"/>
              <a:t>інвесторів</a:t>
            </a:r>
            <a:r>
              <a:rPr lang="ru-RU" dirty="0"/>
              <a:t> з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сек'юритизованих</a:t>
            </a:r>
            <a:r>
              <a:rPr lang="ru-RU" dirty="0"/>
              <a:t> </a:t>
            </a:r>
            <a:r>
              <a:rPr lang="ru-RU" dirty="0" err="1"/>
              <a:t>облігацій</a:t>
            </a:r>
            <a:r>
              <a:rPr lang="ru-RU" dirty="0"/>
              <a:t> в США </a:t>
            </a:r>
            <a:r>
              <a:rPr lang="ru-RU" dirty="0" err="1"/>
              <a:t>складав</a:t>
            </a:r>
            <a:r>
              <a:rPr lang="ru-RU" dirty="0"/>
              <a:t> 8,6 трлн дол., </a:t>
            </a:r>
            <a:r>
              <a:rPr lang="ru-RU" dirty="0" err="1"/>
              <a:t>або</a:t>
            </a:r>
            <a:r>
              <a:rPr lang="ru-RU" dirty="0"/>
              <a:t> 65 % ВВП.</a:t>
            </a:r>
          </a:p>
        </p:txBody>
      </p:sp>
    </p:spTree>
    <p:extLst>
      <p:ext uri="{BB962C8B-B14F-4D97-AF65-F5344CB8AC3E}">
        <p14:creationId xmlns:p14="http://schemas.microsoft.com/office/powerpoint/2010/main" val="2122449445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Кризові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перекинулися</a:t>
            </a:r>
            <a:r>
              <a:rPr lang="ru-RU" dirty="0"/>
              <a:t> з </a:t>
            </a:r>
            <a:r>
              <a:rPr lang="ru-RU" dirty="0" err="1"/>
              <a:t>американського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ринки.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813732"/>
            <a:ext cx="8596668" cy="388077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У </a:t>
            </a:r>
            <a:r>
              <a:rPr lang="ru-RU" dirty="0" err="1"/>
              <a:t>Європейському</a:t>
            </a:r>
            <a:r>
              <a:rPr lang="ru-RU" dirty="0"/>
              <a:t> </a:t>
            </a:r>
            <a:r>
              <a:rPr lang="ru-RU" dirty="0" err="1"/>
              <a:t>Союзі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спаду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2009 р. </a:t>
            </a:r>
            <a:r>
              <a:rPr lang="ru-RU" dirty="0" err="1"/>
              <a:t>розпочалось</a:t>
            </a:r>
            <a:r>
              <a:rPr lang="ru-RU" dirty="0"/>
              <a:t> </a:t>
            </a:r>
            <a:r>
              <a:rPr lang="ru-RU" dirty="0" err="1"/>
              <a:t>пожвавлення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у 2010 р. </a:t>
            </a:r>
            <a:r>
              <a:rPr lang="ru-RU" dirty="0" err="1"/>
              <a:t>виявились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ланки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: криза </a:t>
            </a:r>
            <a:r>
              <a:rPr lang="ru-RU" dirty="0" err="1"/>
              <a:t>розбалансованих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фінансів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експансійної</a:t>
            </a:r>
            <a:r>
              <a:rPr lang="ru-RU" dirty="0"/>
              <a:t> </a:t>
            </a:r>
            <a:r>
              <a:rPr lang="ru-RU" dirty="0" err="1"/>
              <a:t>фіскальної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гостро</a:t>
            </a:r>
            <a:r>
              <a:rPr lang="ru-RU" dirty="0"/>
              <a:t> </a:t>
            </a:r>
            <a:r>
              <a:rPr lang="ru-RU" dirty="0" err="1"/>
              <a:t>вразила</a:t>
            </a:r>
            <a:r>
              <a:rPr lang="ru-RU" dirty="0"/>
              <a:t> </a:t>
            </a:r>
            <a:r>
              <a:rPr lang="ru-RU" dirty="0" err="1"/>
              <a:t>економіку</a:t>
            </a:r>
            <a:r>
              <a:rPr lang="ru-RU" dirty="0"/>
              <a:t> </a:t>
            </a:r>
            <a:r>
              <a:rPr lang="ru-RU" dirty="0" err="1"/>
              <a:t>Греції</a:t>
            </a:r>
            <a:r>
              <a:rPr lang="ru-RU" dirty="0"/>
              <a:t>, </a:t>
            </a:r>
            <a:r>
              <a:rPr lang="ru-RU" dirty="0" err="1"/>
              <a:t>Іспанії</a:t>
            </a:r>
            <a:r>
              <a:rPr lang="ru-RU" dirty="0"/>
              <a:t>, Порту </a:t>
            </a:r>
            <a:r>
              <a:rPr lang="ru-RU" dirty="0" err="1"/>
              <a:t>галії</a:t>
            </a:r>
            <a:r>
              <a:rPr lang="ru-RU" dirty="0"/>
              <a:t> та </a:t>
            </a:r>
            <a:r>
              <a:rPr lang="ru-RU" dirty="0" err="1"/>
              <a:t>Ірландії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825601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ru-RU" dirty="0"/>
              <a:t>У </a:t>
            </a:r>
            <a:r>
              <a:rPr lang="ru-RU" dirty="0" err="1"/>
              <a:t>країнах</a:t>
            </a:r>
            <a:r>
              <a:rPr lang="ru-RU" dirty="0"/>
              <a:t> з ринками,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нестабільності</a:t>
            </a:r>
            <a:r>
              <a:rPr lang="ru-RU" dirty="0"/>
              <a:t> </a:t>
            </a:r>
            <a:r>
              <a:rPr lang="ru-RU" dirty="0" err="1"/>
              <a:t>виявились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банківському</a:t>
            </a:r>
            <a:r>
              <a:rPr lang="ru-RU" dirty="0"/>
              <a:t> </a:t>
            </a:r>
            <a:r>
              <a:rPr lang="ru-RU" dirty="0" err="1"/>
              <a:t>секторі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фондові</a:t>
            </a:r>
            <a:r>
              <a:rPr lang="ru-RU" dirty="0"/>
              <a:t> ринки тут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слаборозвинутими</a:t>
            </a:r>
            <a:r>
              <a:rPr lang="ru-RU" dirty="0"/>
              <a:t>. </a:t>
            </a:r>
            <a:r>
              <a:rPr lang="ru-RU" dirty="0" err="1"/>
              <a:t>Серія</a:t>
            </a:r>
            <a:r>
              <a:rPr lang="ru-RU" dirty="0"/>
              <a:t> </a:t>
            </a:r>
            <a:r>
              <a:rPr lang="ru-RU" dirty="0" err="1"/>
              <a:t>банкрутств</a:t>
            </a:r>
            <a:r>
              <a:rPr lang="ru-RU" dirty="0"/>
              <a:t> </a:t>
            </a:r>
            <a:r>
              <a:rPr lang="ru-RU" dirty="0" err="1"/>
              <a:t>комерційних</a:t>
            </a:r>
            <a:r>
              <a:rPr lang="ru-RU" dirty="0"/>
              <a:t> </a:t>
            </a:r>
            <a:r>
              <a:rPr lang="ru-RU" dirty="0" err="1"/>
              <a:t>банків</a:t>
            </a:r>
            <a:r>
              <a:rPr lang="ru-RU" dirty="0"/>
              <a:t>, </a:t>
            </a:r>
            <a:r>
              <a:rPr lang="ru-RU" dirty="0" err="1"/>
              <a:t>відтік</a:t>
            </a:r>
            <a:r>
              <a:rPr lang="ru-RU" dirty="0"/>
              <a:t> </a:t>
            </a:r>
            <a:r>
              <a:rPr lang="ru-RU" dirty="0" err="1"/>
              <a:t>іноземного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та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валют - ось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удари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. За ними </a:t>
            </a:r>
            <a:r>
              <a:rPr lang="ru-RU" dirty="0" err="1"/>
              <a:t>відбулись</a:t>
            </a:r>
            <a:r>
              <a:rPr lang="ru-RU" dirty="0"/>
              <a:t> </a:t>
            </a:r>
            <a:r>
              <a:rPr lang="ru-RU" dirty="0" err="1"/>
              <a:t>різкі</a:t>
            </a:r>
            <a:r>
              <a:rPr lang="ru-RU" dirty="0"/>
              <a:t> спади реального ВВП, </a:t>
            </a:r>
            <a:r>
              <a:rPr lang="ru-RU" dirty="0" err="1"/>
              <a:t>істотне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, </a:t>
            </a:r>
            <a:r>
              <a:rPr lang="ru-RU" dirty="0" err="1"/>
              <a:t>відчутне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9866608"/>
      </p:ext>
    </p:extLst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err="1"/>
              <a:t>Отже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ru-RU" dirty="0" err="1"/>
              <a:t>літа</a:t>
            </a:r>
            <a:r>
              <a:rPr lang="ru-RU" dirty="0"/>
              <a:t> 2008 року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фінансова</a:t>
            </a:r>
            <a:r>
              <a:rPr lang="ru-RU" dirty="0"/>
              <a:t> система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близька</a:t>
            </a:r>
            <a:r>
              <a:rPr lang="ru-RU" dirty="0"/>
              <a:t> до </a:t>
            </a:r>
            <a:r>
              <a:rPr lang="ru-RU" dirty="0" err="1"/>
              <a:t>колапсу</a:t>
            </a:r>
            <a:r>
              <a:rPr lang="ru-RU" dirty="0"/>
              <a:t>.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проблем,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загрожували</a:t>
            </a:r>
            <a:r>
              <a:rPr lang="ru-RU" dirty="0"/>
              <a:t> </a:t>
            </a:r>
            <a:r>
              <a:rPr lang="ru-RU" dirty="0" err="1"/>
              <a:t>існуванню</a:t>
            </a:r>
            <a:r>
              <a:rPr lang="ru-RU" dirty="0"/>
              <a:t> системно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та особливо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банкрутства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інвестиційного</a:t>
            </a:r>
            <a:r>
              <a:rPr lang="ru-RU" dirty="0"/>
              <a:t> банку "</a:t>
            </a:r>
            <a:r>
              <a:rPr lang="en-US" dirty="0"/>
              <a:t>Lehmann Brothers", </a:t>
            </a:r>
            <a:r>
              <a:rPr lang="ru-RU" dirty="0" err="1"/>
              <a:t>ризики</a:t>
            </a:r>
            <a:r>
              <a:rPr lang="ru-RU" dirty="0"/>
              <a:t> для </a:t>
            </a:r>
            <a:r>
              <a:rPr lang="ru-RU" dirty="0" err="1"/>
              <a:t>інвесторів</a:t>
            </a:r>
            <a:r>
              <a:rPr lang="ru-RU" dirty="0"/>
              <a:t> </a:t>
            </a:r>
            <a:r>
              <a:rPr lang="ru-RU" dirty="0" err="1"/>
              <a:t>виявились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високими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безпрецедентного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премій</a:t>
            </a:r>
            <a:r>
              <a:rPr lang="ru-RU" dirty="0"/>
              <a:t> за </a:t>
            </a:r>
            <a:r>
              <a:rPr lang="ru-RU" dirty="0" err="1"/>
              <a:t>ризик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через </a:t>
            </a:r>
            <a:r>
              <a:rPr lang="ru-RU" dirty="0" err="1"/>
              <a:t>підвищені</a:t>
            </a:r>
            <a:r>
              <a:rPr lang="ru-RU" dirty="0"/>
              <a:t> </a:t>
            </a:r>
            <a:r>
              <a:rPr lang="ru-RU" dirty="0" err="1"/>
              <a:t>процентні</a:t>
            </a:r>
            <a:r>
              <a:rPr lang="ru-RU" dirty="0"/>
              <a:t> ставки. </a:t>
            </a:r>
            <a:r>
              <a:rPr lang="ru-RU" dirty="0" err="1"/>
              <a:t>Крім</a:t>
            </a:r>
            <a:r>
              <a:rPr lang="ru-RU" dirty="0"/>
              <a:t> того, за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фінансовими</a:t>
            </a:r>
            <a:r>
              <a:rPr lang="ru-RU" dirty="0"/>
              <a:t> </a:t>
            </a:r>
            <a:r>
              <a:rPr lang="ru-RU" dirty="0" err="1"/>
              <a:t>інструментами</a:t>
            </a:r>
            <a:r>
              <a:rPr lang="ru-RU" dirty="0"/>
              <a:t> </a:t>
            </a:r>
            <a:r>
              <a:rPr lang="ru-RU" dirty="0" err="1"/>
              <a:t>відбулось</a:t>
            </a:r>
            <a:r>
              <a:rPr lang="ru-RU" dirty="0"/>
              <a:t> </a:t>
            </a:r>
            <a:r>
              <a:rPr lang="ru-RU" dirty="0" err="1"/>
              <a:t>виняткове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спреду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продажу і </a:t>
            </a:r>
            <a:r>
              <a:rPr lang="ru-RU" dirty="0" err="1"/>
              <a:t>придбання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954972"/>
      </p:ext>
    </p:extLst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err="1"/>
              <a:t>Потрясіння</a:t>
            </a:r>
            <a:r>
              <a:rPr lang="ru-RU" sz="2800" dirty="0"/>
              <a:t> на </a:t>
            </a:r>
            <a:r>
              <a:rPr lang="ru-RU" sz="2800" dirty="0" err="1"/>
              <a:t>фінансовому</a:t>
            </a:r>
            <a:r>
              <a:rPr lang="ru-RU" sz="2800" dirty="0"/>
              <a:t> ринку, яке за </a:t>
            </a:r>
            <a:r>
              <a:rPr lang="ru-RU" sz="2800" dirty="0" err="1"/>
              <a:t>своїм</a:t>
            </a:r>
            <a:r>
              <a:rPr lang="ru-RU" sz="2800" dirty="0"/>
              <a:t> масштабом </a:t>
            </a:r>
            <a:r>
              <a:rPr lang="ru-RU" sz="2800" dirty="0" err="1"/>
              <a:t>перевершило</a:t>
            </a:r>
            <a:r>
              <a:rPr lang="ru-RU" sz="2800" dirty="0"/>
              <a:t> </a:t>
            </a:r>
            <a:r>
              <a:rPr lang="ru-RU" sz="2800" dirty="0" err="1"/>
              <a:t>усі</a:t>
            </a:r>
            <a:r>
              <a:rPr lang="ru-RU" sz="2800" dirty="0"/>
              <a:t> </a:t>
            </a:r>
            <a:r>
              <a:rPr lang="ru-RU" sz="2800" dirty="0" err="1"/>
              <a:t>попередні</a:t>
            </a:r>
            <a:r>
              <a:rPr lang="ru-RU" sz="2800" dirty="0"/>
              <a:t> шоки </a:t>
            </a:r>
            <a:r>
              <a:rPr lang="ru-RU" sz="2800" dirty="0" err="1"/>
              <a:t>протягом</a:t>
            </a:r>
            <a:r>
              <a:rPr lang="ru-RU" sz="2800" dirty="0"/>
              <a:t> </a:t>
            </a:r>
            <a:r>
              <a:rPr lang="ru-RU" sz="2800" dirty="0" err="1"/>
              <a:t>десятиліть</a:t>
            </a:r>
            <a:r>
              <a:rPr lang="ru-RU" sz="2800" dirty="0"/>
              <a:t>, мало </a:t>
            </a:r>
            <a:r>
              <a:rPr lang="ru-RU" sz="2800" dirty="0" err="1"/>
              <a:t>значні</a:t>
            </a:r>
            <a:r>
              <a:rPr lang="ru-RU" sz="2800" dirty="0"/>
              <a:t> </a:t>
            </a:r>
            <a:r>
              <a:rPr lang="ru-RU" sz="2800" dirty="0" err="1"/>
              <a:t>негативні</a:t>
            </a:r>
            <a:r>
              <a:rPr lang="ru-RU" sz="2800" dirty="0"/>
              <a:t> </a:t>
            </a:r>
            <a:r>
              <a:rPr lang="ru-RU" sz="2800" dirty="0" err="1"/>
              <a:t>наслідки</a:t>
            </a:r>
            <a:r>
              <a:rPr lang="ru-RU" sz="2800" dirty="0"/>
              <a:t> для </a:t>
            </a:r>
            <a:r>
              <a:rPr lang="ru-RU" sz="2800" dirty="0" err="1"/>
              <a:t>реальної</a:t>
            </a:r>
            <a:r>
              <a:rPr lang="ru-RU" sz="2800" dirty="0"/>
              <a:t> </a:t>
            </a:r>
            <a:r>
              <a:rPr lang="ru-RU" sz="2800" dirty="0" err="1"/>
              <a:t>економіки</a:t>
            </a:r>
            <a:r>
              <a:rPr lang="ru-RU" sz="2800" dirty="0"/>
              <a:t>, </a:t>
            </a:r>
            <a:r>
              <a:rPr lang="ru-RU" sz="2800" dirty="0" err="1"/>
              <a:t>існувала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небезпека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фінансова</a:t>
            </a:r>
            <a:r>
              <a:rPr lang="ru-RU" sz="2800" dirty="0"/>
              <a:t> криза у </a:t>
            </a:r>
            <a:r>
              <a:rPr lang="ru-RU" sz="2800" dirty="0" err="1"/>
              <a:t>поєднанні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найпомітнішим</a:t>
            </a:r>
            <a:r>
              <a:rPr lang="ru-RU" sz="2800" dirty="0"/>
              <a:t> </a:t>
            </a:r>
            <a:r>
              <a:rPr lang="ru-RU" sz="2800" dirty="0" err="1"/>
              <a:t>уповільненням</a:t>
            </a:r>
            <a:r>
              <a:rPr lang="ru-RU" sz="2800" dirty="0"/>
              <a:t> </a:t>
            </a:r>
            <a:r>
              <a:rPr lang="ru-RU" sz="2800" dirty="0" err="1"/>
              <a:t>економічного</a:t>
            </a:r>
            <a:r>
              <a:rPr lang="ru-RU" sz="2800" dirty="0"/>
              <a:t> </a:t>
            </a:r>
            <a:r>
              <a:rPr lang="ru-RU" sz="2800" dirty="0" err="1"/>
              <a:t>зростання</a:t>
            </a:r>
            <a:r>
              <a:rPr lang="ru-RU" sz="2800" dirty="0"/>
              <a:t> у </a:t>
            </a:r>
            <a:r>
              <a:rPr lang="ru-RU" sz="2800" dirty="0" err="1"/>
              <a:t>світі</a:t>
            </a:r>
            <a:r>
              <a:rPr lang="ru-RU" sz="2800" dirty="0"/>
              <a:t> за </a:t>
            </a:r>
            <a:r>
              <a:rPr lang="ru-RU" sz="2800" dirty="0" err="1"/>
              <a:t>останні</a:t>
            </a:r>
            <a:r>
              <a:rPr lang="ru-RU" sz="2800" dirty="0"/>
              <a:t> </a:t>
            </a:r>
            <a:r>
              <a:rPr lang="ru-RU" sz="2800" dirty="0" err="1"/>
              <a:t>півстоліття</a:t>
            </a:r>
            <a:r>
              <a:rPr lang="ru-RU" sz="2800" dirty="0"/>
              <a:t> </a:t>
            </a:r>
            <a:r>
              <a:rPr lang="ru-RU" sz="2800" dirty="0" err="1"/>
              <a:t>призведе</a:t>
            </a:r>
            <a:r>
              <a:rPr lang="ru-RU" sz="2800" dirty="0"/>
              <a:t> до </a:t>
            </a:r>
            <a:r>
              <a:rPr lang="ru-RU" sz="2800" dirty="0" err="1"/>
              <a:t>неконтрольованого</a:t>
            </a:r>
            <a:r>
              <a:rPr lang="ru-RU" sz="2800" dirty="0"/>
              <a:t> </a:t>
            </a:r>
            <a:r>
              <a:rPr lang="ru-RU" sz="2800" dirty="0" err="1"/>
              <a:t>падіння</a:t>
            </a:r>
            <a:r>
              <a:rPr lang="ru-RU" sz="2800" dirty="0"/>
              <a:t> </a:t>
            </a:r>
            <a:r>
              <a:rPr lang="ru-RU" sz="2800" dirty="0" err="1"/>
              <a:t>економік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4907759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3554066"/>
            <a:ext cx="7766936" cy="16463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88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411077743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56714-1972-159B-7F2A-FFFB1E17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Глобалізація</a:t>
            </a:r>
            <a:r>
              <a:rPr lang="ru-RU" b="1" dirty="0"/>
              <a:t> </a:t>
            </a:r>
            <a:r>
              <a:rPr lang="ru-RU" b="1" dirty="0" err="1"/>
              <a:t>фінансових</a:t>
            </a:r>
            <a:r>
              <a:rPr lang="ru-RU" b="1" dirty="0"/>
              <a:t> </a:t>
            </a:r>
            <a:r>
              <a:rPr lang="ru-RU" b="1" dirty="0" err="1"/>
              <a:t>ринків</a:t>
            </a:r>
            <a:r>
              <a:rPr lang="ru-RU" b="1" dirty="0"/>
              <a:t> </a:t>
            </a:r>
            <a:r>
              <a:rPr lang="ru-RU" b="1" dirty="0" err="1"/>
              <a:t>включає</a:t>
            </a:r>
            <a:r>
              <a:rPr lang="ru-RU" b="1" dirty="0"/>
              <a:t> в себе </a:t>
            </a:r>
            <a:r>
              <a:rPr lang="ru-RU" b="1" dirty="0" err="1"/>
              <a:t>наступні</a:t>
            </a:r>
            <a:r>
              <a:rPr lang="ru-RU" b="1" dirty="0"/>
              <a:t> </a:t>
            </a:r>
            <a:r>
              <a:rPr lang="ru-RU" b="1" dirty="0" err="1"/>
              <a:t>тенденції</a:t>
            </a:r>
            <a:r>
              <a:rPr lang="ru-RU" b="1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BFBBE2-5CFE-1CF8-CA31-87B2E739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Зростання</a:t>
            </a:r>
            <a:r>
              <a:rPr lang="ru-RU" sz="2800" dirty="0"/>
              <a:t> </a:t>
            </a:r>
            <a:r>
              <a:rPr lang="ru-RU" sz="2800" dirty="0" err="1"/>
              <a:t>конкуренції</a:t>
            </a:r>
            <a:r>
              <a:rPr lang="ru-RU" sz="2800" dirty="0"/>
              <a:t> на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фінансових</a:t>
            </a:r>
            <a:r>
              <a:rPr lang="ru-RU" sz="2800" dirty="0"/>
              <a:t> ринках </a:t>
            </a:r>
            <a:r>
              <a:rPr lang="ru-RU" sz="2800" dirty="0" err="1"/>
              <a:t>між</a:t>
            </a:r>
            <a:r>
              <a:rPr lang="ru-RU" sz="2800" dirty="0"/>
              <a:t> кредиторами та </a:t>
            </a:r>
            <a:r>
              <a:rPr lang="ru-RU" sz="2800" dirty="0" err="1"/>
              <a:t>позичальниками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Інтеграція</a:t>
            </a:r>
            <a:r>
              <a:rPr lang="ru-RU" sz="2800" dirty="0"/>
              <a:t>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ринків</a:t>
            </a:r>
            <a:r>
              <a:rPr lang="ru-RU" sz="2800" dirty="0"/>
              <a:t> </a:t>
            </a:r>
            <a:r>
              <a:rPr lang="ru-RU" sz="2800" dirty="0" err="1"/>
              <a:t>капіталу</a:t>
            </a:r>
            <a:endParaRPr lang="ru-RU" sz="2800" dirty="0"/>
          </a:p>
          <a:p>
            <a:r>
              <a:rPr lang="ru-RU" sz="2800" dirty="0" err="1"/>
              <a:t>Конвергенція</a:t>
            </a:r>
            <a:r>
              <a:rPr lang="ru-RU" sz="2800" dirty="0"/>
              <a:t>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ринків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Концентрація</a:t>
            </a:r>
            <a:r>
              <a:rPr lang="ru-RU" sz="2800" dirty="0"/>
              <a:t>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фінансових</a:t>
            </a:r>
            <a:r>
              <a:rPr lang="ru-RU" sz="2800" dirty="0"/>
              <a:t> </a:t>
            </a:r>
            <a:r>
              <a:rPr lang="ru-RU" sz="2800" dirty="0" err="1"/>
              <a:t>ринків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7103740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B796F-531C-C0EE-4F10-4C1E63F9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Вимоги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глобалізованих</a:t>
            </a:r>
            <a:r>
              <a:rPr lang="ru-RU" b="1" dirty="0"/>
              <a:t> </a:t>
            </a:r>
            <a:r>
              <a:rPr lang="ru-RU" b="1" dirty="0" err="1"/>
              <a:t>фінансових</a:t>
            </a:r>
            <a:r>
              <a:rPr lang="ru-RU" b="1" dirty="0"/>
              <a:t> </a:t>
            </a:r>
            <a:r>
              <a:rPr lang="ru-RU" b="1" dirty="0" err="1"/>
              <a:t>ринків</a:t>
            </a:r>
            <a:r>
              <a:rPr lang="ru-RU" b="1" dirty="0"/>
              <a:t> і </a:t>
            </a:r>
            <a:r>
              <a:rPr lang="ru-RU" b="1" dirty="0" err="1"/>
              <a:t>їхніх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6BD28-2BF4-27D4-8188-426537FE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2800" b="1" dirty="0" err="1"/>
              <a:t>високу</a:t>
            </a:r>
            <a:r>
              <a:rPr lang="ru-RU" sz="2800" b="1" dirty="0"/>
              <a:t> </a:t>
            </a:r>
            <a:r>
              <a:rPr lang="ru-RU" sz="2800" b="1" dirty="0" err="1"/>
              <a:t>якість</a:t>
            </a:r>
            <a:r>
              <a:rPr lang="ru-RU" sz="2800" b="1" dirty="0"/>
              <a:t> </a:t>
            </a:r>
            <a:r>
              <a:rPr lang="ru-RU" sz="2800" b="1" dirty="0" err="1"/>
              <a:t>продуктів</a:t>
            </a:r>
            <a:r>
              <a:rPr lang="ru-RU" sz="2800" b="1" dirty="0"/>
              <a:t> та </a:t>
            </a:r>
            <a:r>
              <a:rPr lang="ru-RU" sz="2800" b="1" dirty="0" err="1"/>
              <a:t>вигідну</a:t>
            </a:r>
            <a:r>
              <a:rPr lang="ru-RU" sz="2800" b="1" dirty="0"/>
              <a:t> </a:t>
            </a:r>
            <a:r>
              <a:rPr lang="ru-RU" sz="2800" b="1" dirty="0" err="1"/>
              <a:t>ціну</a:t>
            </a:r>
            <a:r>
              <a:rPr lang="ru-RU" sz="2800" b="1" dirty="0"/>
              <a:t> на них;</a:t>
            </a:r>
          </a:p>
          <a:p>
            <a:r>
              <a:rPr lang="ru-RU" sz="2800" b="1" dirty="0"/>
              <a:t> </a:t>
            </a:r>
            <a:r>
              <a:rPr lang="ru-RU" sz="2800" b="1" dirty="0" err="1"/>
              <a:t>високий</a:t>
            </a:r>
            <a:r>
              <a:rPr lang="ru-RU" sz="2800" b="1" dirty="0"/>
              <a:t> </a:t>
            </a:r>
            <a:r>
              <a:rPr lang="ru-RU" sz="2800" b="1" dirty="0" err="1"/>
              <a:t>рівень</a:t>
            </a:r>
            <a:r>
              <a:rPr lang="ru-RU" sz="2800" b="1" dirty="0"/>
              <a:t> </a:t>
            </a:r>
            <a:r>
              <a:rPr lang="ru-RU" sz="2800" b="1" dirty="0" err="1"/>
              <a:t>диверсифікації</a:t>
            </a:r>
            <a:r>
              <a:rPr lang="ru-RU" sz="2800" b="1" dirty="0"/>
              <a:t> та </a:t>
            </a:r>
            <a:r>
              <a:rPr lang="ru-RU" sz="2800" b="1" dirty="0" err="1"/>
              <a:t>інтенсивну</a:t>
            </a:r>
            <a:r>
              <a:rPr lang="ru-RU" sz="2800" b="1" dirty="0"/>
              <a:t> </a:t>
            </a:r>
            <a:r>
              <a:rPr lang="ru-RU" sz="2800" b="1" dirty="0" err="1"/>
              <a:t>інноваційну</a:t>
            </a:r>
            <a:r>
              <a:rPr lang="ru-RU" sz="2800" b="1" dirty="0"/>
              <a:t> </a:t>
            </a:r>
            <a:r>
              <a:rPr lang="ru-RU" sz="2800" b="1" dirty="0" err="1"/>
              <a:t>діяльність</a:t>
            </a:r>
            <a:r>
              <a:rPr lang="ru-RU" sz="2800" b="1" dirty="0"/>
              <a:t>;</a:t>
            </a:r>
          </a:p>
          <a:p>
            <a:r>
              <a:rPr lang="ru-RU" sz="2800" b="1" dirty="0"/>
              <a:t> </a:t>
            </a:r>
            <a:r>
              <a:rPr lang="ru-RU" sz="2800" b="1" dirty="0" err="1"/>
              <a:t>високу</a:t>
            </a:r>
            <a:r>
              <a:rPr lang="ru-RU" sz="2800" b="1" dirty="0"/>
              <a:t> </a:t>
            </a:r>
            <a:r>
              <a:rPr lang="ru-RU" sz="2800" b="1" dirty="0" err="1"/>
              <a:t>ліквідність</a:t>
            </a:r>
            <a:r>
              <a:rPr lang="ru-RU" sz="2800" b="1" dirty="0"/>
              <a:t> </a:t>
            </a:r>
            <a:r>
              <a:rPr lang="ru-RU" sz="2800" b="1" dirty="0" err="1"/>
              <a:t>фінансових</a:t>
            </a:r>
            <a:r>
              <a:rPr lang="ru-RU" sz="2800" b="1" dirty="0"/>
              <a:t> </a:t>
            </a:r>
            <a:r>
              <a:rPr lang="ru-RU" sz="2800" b="1" dirty="0" err="1"/>
              <a:t>продуктів</a:t>
            </a:r>
            <a:r>
              <a:rPr lang="ru-RU" sz="2800" b="1" dirty="0"/>
              <a:t>;</a:t>
            </a:r>
          </a:p>
          <a:p>
            <a:r>
              <a:rPr lang="ru-RU" sz="2800" b="1" dirty="0"/>
              <a:t> </a:t>
            </a:r>
            <a:r>
              <a:rPr lang="ru-RU" sz="2800" b="1" dirty="0" err="1"/>
              <a:t>професійне</a:t>
            </a:r>
            <a:r>
              <a:rPr lang="ru-RU" sz="2800" b="1" dirty="0"/>
              <a:t> </a:t>
            </a:r>
            <a:r>
              <a:rPr lang="ru-RU" sz="2800" b="1" dirty="0" err="1"/>
              <a:t>управління</a:t>
            </a:r>
            <a:r>
              <a:rPr lang="ru-RU" sz="2800" b="1" dirty="0"/>
              <a:t> </a:t>
            </a:r>
            <a:r>
              <a:rPr lang="ru-RU" sz="2800" b="1" dirty="0" err="1"/>
              <a:t>ризиками</a:t>
            </a:r>
            <a:r>
              <a:rPr lang="ru-RU" sz="2800" b="1" dirty="0"/>
              <a:t>;</a:t>
            </a:r>
          </a:p>
          <a:p>
            <a:r>
              <a:rPr lang="ru-RU" sz="2800" b="1" dirty="0"/>
              <a:t> </a:t>
            </a:r>
            <a:r>
              <a:rPr lang="ru-RU" sz="2800" b="1" dirty="0" err="1"/>
              <a:t>ефективний</a:t>
            </a:r>
            <a:r>
              <a:rPr lang="ru-RU" sz="2800" b="1" dirty="0"/>
              <a:t> </a:t>
            </a:r>
            <a:r>
              <a:rPr lang="ru-RU" sz="2800" b="1" dirty="0" err="1"/>
              <a:t>розподіл</a:t>
            </a:r>
            <a:r>
              <a:rPr lang="ru-RU" sz="2800" b="1" dirty="0"/>
              <a:t> </a:t>
            </a:r>
            <a:r>
              <a:rPr lang="ru-RU" sz="2800" b="1" dirty="0" err="1"/>
              <a:t>капіталу</a:t>
            </a:r>
            <a:r>
              <a:rPr lang="ru-RU" sz="2800" b="1" dirty="0"/>
              <a:t> в </a:t>
            </a:r>
            <a:r>
              <a:rPr lang="ru-RU" sz="2800" b="1" dirty="0" err="1"/>
              <a:t>світовому</a:t>
            </a:r>
            <a:r>
              <a:rPr lang="ru-RU" sz="2800" b="1" dirty="0"/>
              <a:t> </a:t>
            </a:r>
            <a:r>
              <a:rPr lang="ru-RU" sz="2800" b="1" dirty="0" err="1"/>
              <a:t>масштабі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5194072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2CEB9-C623-FD07-5B64-1E11EDC7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i="1" dirty="0" err="1"/>
              <a:t>Недоліки</a:t>
            </a:r>
            <a:r>
              <a:rPr lang="ru-RU" b="1" i="1" dirty="0"/>
              <a:t> </a:t>
            </a:r>
            <a:r>
              <a:rPr lang="ru-RU" b="1" i="1" dirty="0" err="1"/>
              <a:t>глобалізованих</a:t>
            </a:r>
            <a:r>
              <a:rPr lang="ru-RU" b="1" i="1" dirty="0"/>
              <a:t> </a:t>
            </a:r>
            <a:r>
              <a:rPr lang="ru-RU" b="1" i="1" dirty="0" err="1"/>
              <a:t>фінансових</a:t>
            </a:r>
            <a:r>
              <a:rPr lang="ru-RU" b="1" i="1" dirty="0"/>
              <a:t> </a:t>
            </a:r>
            <a:r>
              <a:rPr lang="ru-RU" b="1" i="1" dirty="0" err="1"/>
              <a:t>ринків</a:t>
            </a:r>
            <a:r>
              <a:rPr lang="ru-RU" b="1" i="1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4A069-2292-3B48-6F73-8C8786417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глобалізовані</a:t>
            </a:r>
            <a:r>
              <a:rPr lang="ru-RU" dirty="0"/>
              <a:t> ринки є фактором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політичні</a:t>
            </a:r>
            <a:r>
              <a:rPr lang="ru-RU" dirty="0"/>
              <a:t> та </a:t>
            </a:r>
            <a:r>
              <a:rPr lang="ru-RU" dirty="0" err="1"/>
              <a:t>економічні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в</a:t>
            </a:r>
          </a:p>
          <a:p>
            <a:pPr marL="0" indent="0">
              <a:buNone/>
            </a:pP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— </a:t>
            </a:r>
            <a:r>
              <a:rPr lang="ru-RU" dirty="0" err="1"/>
              <a:t>зміни</a:t>
            </a:r>
            <a:r>
              <a:rPr lang="ru-RU" dirty="0"/>
              <a:t> на них через систему причинно-</a:t>
            </a:r>
            <a:r>
              <a:rPr lang="ru-RU" dirty="0" err="1"/>
              <a:t>наслідкових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загальну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;</a:t>
            </a:r>
          </a:p>
          <a:p>
            <a:r>
              <a:rPr lang="ru-RU" dirty="0" err="1"/>
              <a:t>глобалізація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приводить до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глобальними</a:t>
            </a:r>
            <a:r>
              <a:rPr lang="ru-RU" dirty="0"/>
              <a:t> і </a:t>
            </a:r>
            <a:r>
              <a:rPr lang="ru-RU" dirty="0" err="1"/>
              <a:t>орієнтованими</a:t>
            </a:r>
            <a:r>
              <a:rPr lang="ru-RU" dirty="0"/>
              <a:t> на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.</a:t>
            </a:r>
          </a:p>
          <a:p>
            <a:r>
              <a:rPr lang="ru-RU" dirty="0" err="1"/>
              <a:t>проникнення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на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ринки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неоднозначний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них,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виникненню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криз;</a:t>
            </a:r>
          </a:p>
          <a:p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нецільового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фінансових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махінацій</a:t>
            </a:r>
            <a:r>
              <a:rPr lang="ru-RU" dirty="0"/>
              <a:t> з боку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61953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04DB5-CE0A-2A9E-6A93-FD4B3EDE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Св</a:t>
            </a:r>
            <a:r>
              <a:rPr lang="uk-UA" b="1" dirty="0" err="1"/>
              <a:t>ітова</a:t>
            </a:r>
            <a:r>
              <a:rPr lang="uk-UA" b="1" dirty="0"/>
              <a:t> фінансова криза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D9B29-8AF7-A9CF-44AB-7324A3E8F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i="1" dirty="0"/>
              <a:t>Світова фінансова криза </a:t>
            </a:r>
            <a:r>
              <a:rPr lang="uk-UA" sz="2800" dirty="0"/>
              <a:t>це криза що охоплює фінансові ринки, грошовий обіг і кредит, міжнародні фінанси та проявляється через стрімке зростання процентів, боргів, скорочення кредитів, масштабне падіння курсу цінних паперів, масові збитки на ринку деривативів, неконтрольоване падіння курсів національних валют.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492496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За </a:t>
            </a:r>
            <a:r>
              <a:rPr lang="ru-RU" dirty="0" err="1"/>
              <a:t>просторовою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err="1"/>
              <a:t>національні</a:t>
            </a:r>
            <a:r>
              <a:rPr lang="ru-RU" dirty="0"/>
              <a:t>						</a:t>
            </a:r>
            <a:r>
              <a:rPr lang="ru-RU" dirty="0" err="1"/>
              <a:t>регіональні</a:t>
            </a:r>
            <a:r>
              <a:rPr lang="ru-RU" dirty="0"/>
              <a:t>						</a:t>
            </a:r>
            <a:r>
              <a:rPr lang="ru-RU" dirty="0" err="1"/>
              <a:t>світові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435"/>
          <a:stretch/>
        </p:blipFill>
        <p:spPr>
          <a:xfrm>
            <a:off x="201705" y="2793057"/>
            <a:ext cx="2968477" cy="2615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43" t="3106" r="3257" b="5021"/>
          <a:stretch/>
        </p:blipFill>
        <p:spPr>
          <a:xfrm>
            <a:off x="3261058" y="2978385"/>
            <a:ext cx="2961034" cy="2245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574" y="3016283"/>
            <a:ext cx="2169382" cy="21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9800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3164</TotalTime>
  <Words>2730</Words>
  <Application>Microsoft Macintosh PowerPoint</Application>
  <PresentationFormat>Широкоэкранный</PresentationFormat>
  <Paragraphs>149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Times New Roman</vt:lpstr>
      <vt:lpstr>Trebuchet MS</vt:lpstr>
      <vt:lpstr>Wingdings 3</vt:lpstr>
      <vt:lpstr>Аспект</vt:lpstr>
      <vt:lpstr>   Глобалізація фінансових ринків. Світові фінансові кризи </vt:lpstr>
      <vt:lpstr> Типи глобалізації фінансових ринків</vt:lpstr>
      <vt:lpstr> Факторами глобалізації фінансових ринків є: </vt:lpstr>
      <vt:lpstr>Фінансова глобалізація</vt:lpstr>
      <vt:lpstr>Глобалізація фінансових ринків включає в себе наступні тенденції:</vt:lpstr>
      <vt:lpstr>Вимоги щодо глобалізованих фінансових ринків і їхніх учасників.</vt:lpstr>
      <vt:lpstr> Недоліки глобалізованих фінансових ринків:</vt:lpstr>
      <vt:lpstr>Світова фінансова криза</vt:lpstr>
      <vt:lpstr>За просторовою ознакою фінансові кризи поділяються на</vt:lpstr>
      <vt:lpstr>Типологізація фінансових криз</vt:lpstr>
      <vt:lpstr>За характером прояву кризи розрізняють</vt:lpstr>
      <vt:lpstr>Виникнення валютно-фінансових криз</vt:lpstr>
      <vt:lpstr>Іншим видом валютно-фінансової кризи</vt:lpstr>
      <vt:lpstr>Фінансово-економічні кризи</vt:lpstr>
      <vt:lpstr>Різновидом фінансово-економічних криз</vt:lpstr>
      <vt:lpstr>Основні світові фінансові кризи XX ст.</vt:lpstr>
      <vt:lpstr>Серед кризових явищ останніх двох десятиліть досить болісною для світового господарства була валютно-фінансова криза 1997-1998 рр.</vt:lpstr>
      <vt:lpstr>Події кінця 1990-х рр.</vt:lpstr>
      <vt:lpstr>У цей період</vt:lpstr>
      <vt:lpstr>Кон'юнктурними чинниками фінансової кризи</vt:lpstr>
      <vt:lpstr>Ситуацію додатково погіршила</vt:lpstr>
      <vt:lpstr>Тиск на валютний курс у результаті виведення коштів з ринку цінних паперів з наступним переведенням їх у долари спровокував затяжне й значне за масштабами знецінення національних валют регіону. </vt:lpstr>
      <vt:lpstr>Так, у 1998 р. порівняно з 1995 р.</vt:lpstr>
      <vt:lpstr>У міру розвитку кризи</vt:lpstr>
      <vt:lpstr>Динаміка курсів валют деяких країн Південно-Східної Азії до долара США, % до попереднього року</vt:lpstr>
      <vt:lpstr>Фінансові негаразди негативно позначились на діяльності реального сектора: обсяг ВВП (у постійних цінах) за 1998 р. знизився у Гонконгу на 6,0, Індонезії-13,1, Південній Кореї - 6,9, Малайзії - 7,4, Філіппінах - 0,6, Сінгапурі - 1,4, Таїланді - 10,5 % (рис. 2.4).</vt:lpstr>
      <vt:lpstr>Негативні наслідки</vt:lpstr>
      <vt:lpstr>Темпи приросту реального ВВП у деяких країнах Південно-Східної Азії, % до попереднього року</vt:lpstr>
      <vt:lpstr>Більше того, спред між 3-місячними й 30-річними державними паперами</vt:lpstr>
      <vt:lpstr>Знервованість операторів ринку</vt:lpstr>
      <vt:lpstr>Втім хвилювання або зміни настроїв можна в цілому часто спостерігати на фінансових або валютних ринках.</vt:lpstr>
      <vt:lpstr>Так, індекс Доу Джонса</vt:lpstr>
      <vt:lpstr>Всі зазначені вище події</vt:lpstr>
      <vt:lpstr>Проблеми, що почалися влітку 2006 року</vt:lpstr>
      <vt:lpstr>Проте глибинні причини розвитку кризових явищ у США</vt:lpstr>
      <vt:lpstr>Інше джерело потенційної макроекономічної незбалансованості</vt:lpstr>
      <vt:lpstr>Фінансовий характер кризових явищ</vt:lpstr>
      <vt:lpstr>Безпосереднім імпульсом до масового неповернення кредитів</vt:lpstr>
      <vt:lpstr>Про перегрівання економіки США та досягнення циклічного піку в 2007 році</vt:lpstr>
      <vt:lpstr>Глобальне поширення американської нестабільності</vt:lpstr>
      <vt:lpstr>Кризові явища достатньо швидко перекинулися з американського на інші ринки.</vt:lpstr>
      <vt:lpstr>У країнах з ринками, що формуються,</vt:lpstr>
      <vt:lpstr>Отже</vt:lpstr>
      <vt:lpstr>Потрясіння на фінансовому ринку, яке за своїм масштабом перевершило усі попередні шоки протягом десятиліть, мало значні негативні наслідки для реальної економіки, існувала також небезпека, що фінансова криза у поєднанні із найпомітнішим уповільненням економічного зростання у світі за останні півстоліття призведе до неконтрольованого падіння економік.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Світові фінансові кризи</dc:title>
  <dc:creator>Настя Костяк</dc:creator>
  <cp:lastModifiedBy>Microsoft Office User</cp:lastModifiedBy>
  <cp:revision>13</cp:revision>
  <dcterms:created xsi:type="dcterms:W3CDTF">2021-05-18T18:17:43Z</dcterms:created>
  <dcterms:modified xsi:type="dcterms:W3CDTF">2023-03-07T16:11:04Z</dcterms:modified>
</cp:coreProperties>
</file>