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  <p:sldId id="267" r:id="rId6"/>
    <p:sldId id="269" r:id="rId7"/>
    <p:sldId id="27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Природа, визначення та класифікація бар'єрів.</a:t>
            </a:r>
            <a:br>
              <a:rPr lang="uk-UA" sz="3200" dirty="0" smtClean="0"/>
            </a:br>
            <a:r>
              <a:rPr lang="uk-UA" sz="3200" dirty="0" smtClean="0"/>
              <a:t>2. Нестратегічні бар'єри.</a:t>
            </a:r>
            <a:br>
              <a:rPr lang="uk-UA" sz="3200" dirty="0" smtClean="0"/>
            </a:br>
            <a:r>
              <a:rPr lang="uk-UA" sz="3200" dirty="0" smtClean="0"/>
              <a:t>3. Стратегічні бар'єри.</a:t>
            </a:r>
            <a:br>
              <a:rPr lang="uk-UA" sz="3200" dirty="0" smtClean="0"/>
            </a:br>
            <a:r>
              <a:rPr lang="uk-UA" sz="3200" dirty="0" smtClean="0"/>
              <a:t>4. Показники оцінки бар'єрів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7. </a:t>
            </a:r>
            <a:r>
              <a:rPr lang="uk-UA" b="1" dirty="0" smtClean="0"/>
              <a:t>Бар'єри входження фірм на ринки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Бар'єри входження фірм на ринки – </a:t>
            </a:r>
            <a:r>
              <a:rPr lang="uk-UA" sz="2100" dirty="0"/>
              <a:t>це всі фактори об'єктивного чи суб'єктивного характеру, що перешкоджають новим фірмам організовувати прибуткове виробництво в галузі.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Основні </a:t>
            </a:r>
            <a:r>
              <a:rPr lang="uk-UA" sz="2100" b="1" dirty="0"/>
              <a:t>перешкоди для проникнення на ринок нових конкурентів:</a:t>
            </a:r>
          </a:p>
          <a:p>
            <a:pPr marL="0" indent="0" algn="just">
              <a:buNone/>
            </a:pPr>
            <a:r>
              <a:rPr lang="uk-UA" sz="2100" dirty="0"/>
              <a:t>1) економія на масштабах виробництва;</a:t>
            </a:r>
          </a:p>
          <a:p>
            <a:pPr marL="0" indent="0" algn="just">
              <a:buNone/>
            </a:pPr>
            <a:r>
              <a:rPr lang="uk-UA" sz="2100" dirty="0"/>
              <a:t>2) диференціація продукції;</a:t>
            </a:r>
          </a:p>
          <a:p>
            <a:pPr marL="0" indent="0" algn="just">
              <a:buNone/>
            </a:pPr>
            <a:r>
              <a:rPr lang="uk-UA" sz="2100" dirty="0"/>
              <a:t>3) вимога інвестувань;</a:t>
            </a:r>
          </a:p>
          <a:p>
            <a:pPr marL="0" indent="0" algn="just">
              <a:buNone/>
            </a:pPr>
            <a:r>
              <a:rPr lang="uk-UA" sz="2100" dirty="0"/>
              <a:t>4) перехідні витрати;</a:t>
            </a:r>
          </a:p>
          <a:p>
            <a:pPr marL="0" indent="0" algn="just">
              <a:buNone/>
            </a:pPr>
            <a:r>
              <a:rPr lang="uk-UA" sz="2100" dirty="0"/>
              <a:t>5) доступ до каналів розподілу;</a:t>
            </a:r>
          </a:p>
          <a:p>
            <a:pPr marL="0" indent="0" algn="just">
              <a:buNone/>
            </a:pPr>
            <a:r>
              <a:rPr lang="uk-UA" sz="2100" dirty="0"/>
              <a:t>6) додаткові витрати, не пов'язані масштабом.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dirty="0"/>
              <a:t>За характером утворення виділяють такі бар’єри:</a:t>
            </a:r>
          </a:p>
          <a:p>
            <a:pPr marL="0" indent="0" algn="just">
              <a:buNone/>
            </a:pPr>
            <a:r>
              <a:rPr lang="uk-UA" sz="1600" b="1" dirty="0"/>
              <a:t>- нестратегічні, </a:t>
            </a:r>
            <a:r>
              <a:rPr lang="uk-UA" sz="1600" dirty="0"/>
              <a:t>що утворюються фундаментальними умовами галузі, факторами об'єктивного характеру і не залежать від діяльності фірм галузі (технології, рівень витрат, обсяг попиту, тип конкуренції, розвиненість ринку, іноземна конкуренція);</a:t>
            </a:r>
          </a:p>
          <a:p>
            <a:pPr marL="0" indent="0" algn="just">
              <a:buNone/>
            </a:pPr>
            <a:r>
              <a:rPr lang="uk-UA" sz="1600" b="1" dirty="0" smtClean="0"/>
              <a:t>- стратегічні</a:t>
            </a:r>
            <a:r>
              <a:rPr lang="uk-UA" sz="1600" b="1" dirty="0"/>
              <a:t>, </a:t>
            </a:r>
            <a:r>
              <a:rPr lang="uk-UA" sz="1600" dirty="0"/>
              <a:t>які є наслідком стратегічної діяльності компаній, політики фірм на ринку і мають суб'єктивний характер (поведінка фірм, угоди між фірмами</a:t>
            </a:r>
            <a:r>
              <a:rPr lang="uk-UA" sz="1600" dirty="0" smtClean="0"/>
              <a:t>).</a:t>
            </a:r>
          </a:p>
          <a:p>
            <a:pPr marL="0" indent="0" algn="just">
              <a:buNone/>
            </a:pPr>
            <a:endParaRPr lang="uk-UA" sz="1600" dirty="0" smtClean="0"/>
          </a:p>
          <a:p>
            <a:pPr marL="0" indent="0" algn="just">
              <a:buNone/>
            </a:pPr>
            <a:r>
              <a:rPr lang="uk-UA" sz="1600" b="1" dirty="0"/>
              <a:t>Умови існування </a:t>
            </a:r>
            <a:r>
              <a:rPr lang="uk-UA" sz="1600" b="1" dirty="0" err="1"/>
              <a:t>квазіконкурентних</a:t>
            </a:r>
            <a:r>
              <a:rPr lang="uk-UA" sz="1600" b="1" dirty="0"/>
              <a:t> (змагальних) ринків:</a:t>
            </a:r>
          </a:p>
          <a:p>
            <a:pPr marL="0" indent="0" algn="just">
              <a:buNone/>
            </a:pPr>
            <a:r>
              <a:rPr lang="uk-UA" sz="1600" dirty="0"/>
              <a:t>1. Входження та вихід на </a:t>
            </a:r>
            <a:r>
              <a:rPr lang="uk-UA" sz="1600" dirty="0" err="1"/>
              <a:t>квазіконкурентних</a:t>
            </a:r>
            <a:r>
              <a:rPr lang="uk-UA" sz="1600" dirty="0"/>
              <a:t> ринках здійснюється без істотних витрат, тобто відсутні неповернені витрати.</a:t>
            </a:r>
          </a:p>
          <a:p>
            <a:pPr marL="0" indent="0" algn="just">
              <a:buNone/>
            </a:pPr>
            <a:r>
              <a:rPr lang="uk-UA" sz="1600" dirty="0"/>
              <a:t>2. Нова фірма має встигнути ввійти на ринок, організувати виробництво та продаж товару до того, як діючі фірми зможуть здійснити відповідні дії.</a:t>
            </a:r>
          </a:p>
          <a:p>
            <a:pPr marL="0" indent="0" algn="just">
              <a:buNone/>
            </a:pPr>
            <a:r>
              <a:rPr lang="uk-UA" sz="1600" dirty="0"/>
              <a:t>3. Діючі фірми повинні мати технології, що забезпечують зростаючу віддачу від масштабу.</a:t>
            </a:r>
          </a:p>
          <a:p>
            <a:pPr marL="0" indent="0" algn="just">
              <a:buNone/>
            </a:pPr>
            <a:r>
              <a:rPr lang="uk-UA" sz="1600" dirty="0"/>
              <a:t>4. Повинні існувати потенційні конкуренти, причому загроза входження має бути реальною.</a:t>
            </a:r>
          </a:p>
          <a:p>
            <a:pPr marL="0" indent="0" algn="just">
              <a:buNone/>
            </a:pPr>
            <a:endParaRPr lang="uk-UA" sz="1600" dirty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96300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uk-UA" sz="3000" b="1" dirty="0"/>
              <a:t>Нестратегічні бар'єри </a:t>
            </a:r>
            <a:r>
              <a:rPr lang="uk-UA" sz="3000" dirty="0"/>
              <a:t>пов'язані в першу чергу з обмеженням попиту (місткості ринку). Це може бути наслідком високої насиченості ринку товарами, низької платоспроможності, наявності великої кількості конкурентів.</a:t>
            </a:r>
          </a:p>
          <a:p>
            <a:pPr marL="0" indent="0" algn="ctr">
              <a:buNone/>
            </a:pPr>
            <a:endParaRPr lang="uk-UA" sz="3000" b="1" dirty="0" smtClean="0"/>
          </a:p>
          <a:p>
            <a:pPr marL="0" indent="0" algn="ctr">
              <a:buNone/>
            </a:pPr>
            <a:r>
              <a:rPr lang="uk-UA" sz="3000" b="1" dirty="0" smtClean="0"/>
              <a:t>Класифікація </a:t>
            </a:r>
            <a:r>
              <a:rPr lang="uk-UA" sz="3000" b="1" dirty="0"/>
              <a:t>нестратегічних </a:t>
            </a:r>
            <a:r>
              <a:rPr lang="uk-UA" sz="3000" b="1" dirty="0" err="1"/>
              <a:t>барєрів</a:t>
            </a:r>
            <a:r>
              <a:rPr lang="uk-UA" sz="3000" b="1" dirty="0"/>
              <a:t>:</a:t>
            </a:r>
          </a:p>
          <a:p>
            <a:pPr marL="0" indent="0" algn="ctr">
              <a:buNone/>
            </a:pPr>
            <a:r>
              <a:rPr lang="uk-UA" sz="3000" b="1" dirty="0"/>
              <a:t>1. Технологічні: додатний ефект від масштабу; мінімально ефективний обсяг випуску.</a:t>
            </a:r>
          </a:p>
          <a:p>
            <a:pPr marL="0" indent="0" algn="ctr">
              <a:buNone/>
            </a:pPr>
            <a:endParaRPr lang="uk-UA" sz="3000" b="1" dirty="0" smtClean="0"/>
          </a:p>
          <a:p>
            <a:pPr marL="0" indent="0" algn="ctr">
              <a:buNone/>
            </a:pPr>
            <a:r>
              <a:rPr lang="uk-UA" sz="3000" b="1" dirty="0" smtClean="0"/>
              <a:t>2</a:t>
            </a:r>
            <a:r>
              <a:rPr lang="uk-UA" sz="3000" b="1" dirty="0"/>
              <a:t>. Економічні:</a:t>
            </a:r>
          </a:p>
          <a:p>
            <a:pPr marL="0" indent="0" algn="just">
              <a:buNone/>
            </a:pPr>
            <a:r>
              <a:rPr lang="uk-UA" sz="3000" dirty="0"/>
              <a:t>2.1. Місткість ринку: висока насиченість благами; низька платоспроможність; іноземна конкуренція.</a:t>
            </a:r>
          </a:p>
          <a:p>
            <a:pPr marL="0" indent="0" algn="just">
              <a:buNone/>
            </a:pPr>
            <a:r>
              <a:rPr lang="uk-UA" sz="3000" dirty="0"/>
              <a:t>2.2. Наявність інфраструктури.</a:t>
            </a:r>
          </a:p>
          <a:p>
            <a:pPr marL="0" indent="0" algn="just">
              <a:buNone/>
            </a:pPr>
            <a:r>
              <a:rPr lang="uk-UA" sz="3000" dirty="0"/>
              <a:t>2.3. Рівень капітальних витрат: капітальні витрати; </a:t>
            </a:r>
            <a:r>
              <a:rPr lang="uk-UA" sz="3000" dirty="0" err="1"/>
              <a:t>витрати</a:t>
            </a:r>
            <a:r>
              <a:rPr lang="uk-UA" sz="3000" dirty="0"/>
              <a:t> освоєння; НДДКР; час освоєння.</a:t>
            </a:r>
          </a:p>
          <a:p>
            <a:pPr marL="0" indent="0" algn="just">
              <a:buNone/>
            </a:pPr>
            <a:r>
              <a:rPr lang="uk-UA" sz="3000" dirty="0"/>
              <a:t>2.4. Переваги у рівні витрат.</a:t>
            </a:r>
          </a:p>
          <a:p>
            <a:pPr marL="0" indent="0" algn="ctr">
              <a:buNone/>
            </a:pPr>
            <a:endParaRPr lang="uk-UA" sz="3000" b="1" dirty="0" smtClean="0"/>
          </a:p>
          <a:p>
            <a:pPr marL="0" indent="0" algn="ctr">
              <a:buNone/>
            </a:pPr>
            <a:r>
              <a:rPr lang="uk-UA" sz="3000" b="1" dirty="0" smtClean="0"/>
              <a:t>3. </a:t>
            </a:r>
            <a:r>
              <a:rPr lang="uk-UA" sz="3000" b="1" dirty="0"/>
              <a:t>Інституціональні</a:t>
            </a:r>
            <a:r>
              <a:rPr lang="uk-UA" sz="3000" b="1" dirty="0" smtClean="0"/>
              <a:t>:</a:t>
            </a:r>
          </a:p>
          <a:p>
            <a:pPr marL="0" indent="0" algn="just">
              <a:buNone/>
            </a:pPr>
            <a:r>
              <a:rPr lang="uk-UA" sz="3000" dirty="0" smtClean="0"/>
              <a:t>3.1</a:t>
            </a:r>
            <a:r>
              <a:rPr lang="uk-UA" sz="3000" dirty="0"/>
              <a:t>. Адміністративні: ліцензування; сертифікація; квотування.</a:t>
            </a:r>
          </a:p>
          <a:p>
            <a:pPr marL="0" indent="0" algn="just">
              <a:buNone/>
            </a:pPr>
            <a:r>
              <a:rPr lang="uk-UA" sz="3000" dirty="0"/>
              <a:t>3.2. Цивільні: кримінальні; органи саморегуляції.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75884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lnSpcReduction="1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Стратегічні бар'єри </a:t>
            </a:r>
            <a:r>
              <a:rPr lang="uk-UA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створюються 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свідомою діяльністю фірм, стратегічною поведінкою.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Класифікація 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стратегічних бар’єрів: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. Поведінка фірм: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1.1. Нецінові (додаткове інвестування; диференціація продукції; довгострокові контракти; вертикальна інтеграція).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1.2. Цінові (використання заборонених цін).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2. Угоди між фірмами: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2.1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. Угоди (горизонтальні; вертикальні).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2.2. Координація (лідерство; сигналізування).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65407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552728"/>
          </a:xfrm>
        </p:spPr>
        <p:txBody>
          <a:bodyPr>
            <a:normAutofit lnSpcReduction="10000"/>
          </a:bodyPr>
          <a:lstStyle/>
          <a:p>
            <a:pPr indent="450215" algn="just">
              <a:spcAft>
                <a:spcPts val="0"/>
              </a:spcAft>
            </a:pPr>
            <a:r>
              <a:rPr lang="uk-UA" sz="1800" b="1" dirty="0">
                <a:latin typeface="Times New Roman"/>
                <a:ea typeface="Times New Roman"/>
              </a:rPr>
              <a:t>Технологічні бар'єри можна виміряти шляхом розрахунку індексу MES</a:t>
            </a:r>
            <a:r>
              <a:rPr lang="uk-UA" sz="1800" dirty="0">
                <a:latin typeface="Times New Roman"/>
                <a:ea typeface="Times New Roman"/>
              </a:rPr>
              <a:t> – мінімально ефективного розміру фірми, що визначається відношенням мінімально ефективного обсягу виробництва продукції (</a:t>
            </a:r>
            <a:r>
              <a:rPr lang="uk-UA" sz="1800" dirty="0" err="1">
                <a:latin typeface="Times New Roman"/>
                <a:ea typeface="Times New Roman"/>
              </a:rPr>
              <a:t>Qmes</a:t>
            </a:r>
            <a:r>
              <a:rPr lang="uk-UA" sz="1800" dirty="0">
                <a:latin typeface="Times New Roman"/>
                <a:ea typeface="Times New Roman"/>
              </a:rPr>
              <a:t>) до обсягу ринкового попиту (за ціною, що дорівнює мінімальним середнім витратам) (</a:t>
            </a:r>
            <a:r>
              <a:rPr lang="en-US" sz="1800" dirty="0" err="1">
                <a:latin typeface="Times New Roman"/>
                <a:ea typeface="Times New Roman"/>
              </a:rPr>
              <a:t>Q</a:t>
            </a:r>
            <a:r>
              <a:rPr lang="en-US" sz="1800" baseline="30000" dirty="0" err="1">
                <a:latin typeface="Times New Roman"/>
                <a:ea typeface="Times New Roman"/>
              </a:rPr>
              <a:t>d</a:t>
            </a:r>
            <a:r>
              <a:rPr lang="uk-UA" sz="1800" dirty="0">
                <a:latin typeface="Times New Roman"/>
                <a:ea typeface="Times New Roman"/>
              </a:rPr>
              <a:t>):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1800" dirty="0">
                <a:latin typeface="Times New Roman"/>
                <a:ea typeface="Times New Roman"/>
              </a:rPr>
              <a:t> 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1800" dirty="0" err="1">
                <a:latin typeface="Times New Roman"/>
                <a:ea typeface="Times New Roman"/>
              </a:rPr>
              <a:t>Іме</a:t>
            </a:r>
            <a:r>
              <a:rPr lang="en-US" sz="1800" dirty="0">
                <a:latin typeface="Times New Roman"/>
                <a:ea typeface="Times New Roman"/>
              </a:rPr>
              <a:t>s</a:t>
            </a:r>
            <a:r>
              <a:rPr lang="ru-RU" sz="1800" dirty="0">
                <a:latin typeface="Times New Roman"/>
                <a:ea typeface="Times New Roman"/>
              </a:rPr>
              <a:t> = </a:t>
            </a:r>
            <a:r>
              <a:rPr lang="en-US" sz="1800" dirty="0" err="1">
                <a:latin typeface="Times New Roman"/>
                <a:ea typeface="Times New Roman"/>
              </a:rPr>
              <a:t>Qmes</a:t>
            </a:r>
            <a:r>
              <a:rPr lang="ru-RU" sz="1800" dirty="0">
                <a:latin typeface="Times New Roman"/>
                <a:ea typeface="Times New Roman"/>
              </a:rPr>
              <a:t>/</a:t>
            </a:r>
            <a:r>
              <a:rPr lang="en-US" sz="1800" dirty="0" err="1">
                <a:latin typeface="Times New Roman"/>
                <a:ea typeface="Times New Roman"/>
              </a:rPr>
              <a:t>Q</a:t>
            </a:r>
            <a:r>
              <a:rPr lang="en-US" sz="1800" baseline="30000" dirty="0" err="1">
                <a:latin typeface="Times New Roman"/>
                <a:ea typeface="Times New Roman"/>
              </a:rPr>
              <a:t>d</a:t>
            </a:r>
            <a:r>
              <a:rPr lang="ru-RU" sz="1800" dirty="0" smtClean="0">
                <a:latin typeface="Times New Roman"/>
                <a:ea typeface="Times New Roman"/>
              </a:rPr>
              <a:t>,                                                                                          </a:t>
            </a:r>
            <a:r>
              <a:rPr lang="ru-RU" sz="1800" dirty="0">
                <a:latin typeface="Times New Roman"/>
                <a:ea typeface="Times New Roman"/>
              </a:rPr>
              <a:t>(1)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1800" dirty="0">
                <a:latin typeface="Times New Roman"/>
                <a:ea typeface="Times New Roman"/>
              </a:rPr>
              <a:t> 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1800" dirty="0">
                <a:latin typeface="Times New Roman"/>
                <a:ea typeface="Times New Roman"/>
              </a:rPr>
              <a:t>Зворотний до цього індексу </a:t>
            </a:r>
            <a:r>
              <a:rPr lang="uk-UA" sz="1800" b="1" dirty="0">
                <a:latin typeface="Times New Roman"/>
                <a:ea typeface="Times New Roman"/>
              </a:rPr>
              <a:t>показник визначає кількість фірм, що відповідно до ринкового попиту можуть працювати на ринку</a:t>
            </a:r>
            <a:r>
              <a:rPr lang="ru-RU" sz="1800" dirty="0">
                <a:latin typeface="Times New Roman"/>
                <a:ea typeface="Times New Roman"/>
              </a:rPr>
              <a:t> (</a:t>
            </a:r>
            <a:r>
              <a:rPr lang="en-US" sz="1800" dirty="0">
                <a:latin typeface="Times New Roman"/>
                <a:ea typeface="Times New Roman"/>
              </a:rPr>
              <a:t>n</a:t>
            </a:r>
            <a:r>
              <a:rPr lang="ru-RU" sz="1800" dirty="0">
                <a:latin typeface="Times New Roman"/>
                <a:ea typeface="Times New Roman"/>
              </a:rPr>
              <a:t>)</a:t>
            </a:r>
            <a:r>
              <a:rPr lang="uk-UA" sz="1800" dirty="0">
                <a:latin typeface="Times New Roman"/>
                <a:ea typeface="Times New Roman"/>
              </a:rPr>
              <a:t>: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en-US" sz="1800" dirty="0">
                <a:latin typeface="Times New Roman"/>
                <a:ea typeface="Times New Roman"/>
              </a:rPr>
              <a:t> 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en-US" sz="1800" dirty="0">
                <a:latin typeface="Times New Roman"/>
                <a:ea typeface="Times New Roman"/>
              </a:rPr>
              <a:t>n</a:t>
            </a:r>
            <a:r>
              <a:rPr lang="ru-RU" sz="1800" dirty="0">
                <a:latin typeface="Times New Roman"/>
                <a:ea typeface="Times New Roman"/>
              </a:rPr>
              <a:t>= </a:t>
            </a:r>
            <a:r>
              <a:rPr lang="en-US" sz="1800" dirty="0" err="1">
                <a:latin typeface="Times New Roman"/>
                <a:ea typeface="Times New Roman"/>
              </a:rPr>
              <a:t>Q</a:t>
            </a:r>
            <a:r>
              <a:rPr lang="en-US" sz="1800" baseline="30000" dirty="0" err="1">
                <a:latin typeface="Times New Roman"/>
                <a:ea typeface="Times New Roman"/>
              </a:rPr>
              <a:t>d</a:t>
            </a:r>
            <a:r>
              <a:rPr lang="ru-RU" sz="1800" dirty="0">
                <a:latin typeface="Times New Roman"/>
                <a:ea typeface="Times New Roman"/>
              </a:rPr>
              <a:t>/ </a:t>
            </a:r>
            <a:r>
              <a:rPr lang="en-US" sz="1800" dirty="0" err="1">
                <a:latin typeface="Times New Roman"/>
                <a:ea typeface="Times New Roman"/>
              </a:rPr>
              <a:t>Qmes</a:t>
            </a:r>
            <a:r>
              <a:rPr lang="ru-RU" sz="1800" dirty="0" smtClean="0">
                <a:latin typeface="Times New Roman"/>
                <a:ea typeface="Times New Roman"/>
              </a:rPr>
              <a:t>,                                                                                               </a:t>
            </a:r>
            <a:r>
              <a:rPr lang="ru-RU" sz="1800" dirty="0">
                <a:latin typeface="Times New Roman"/>
                <a:ea typeface="Times New Roman"/>
              </a:rPr>
              <a:t>(2)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1800" dirty="0">
                <a:latin typeface="Times New Roman"/>
                <a:ea typeface="Times New Roman"/>
              </a:rPr>
              <a:t> 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1800" dirty="0">
                <a:latin typeface="Times New Roman"/>
                <a:ea typeface="Times New Roman"/>
              </a:rPr>
              <a:t>Якщо цей показник є більшим, ніж кількість фірм на галузевому ринку, то можливим є входження на ринок нових фірм.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1800" dirty="0">
                <a:latin typeface="Times New Roman"/>
                <a:ea typeface="Times New Roman"/>
              </a:rPr>
              <a:t>Одним із показників оцінки бар'єрів є </a:t>
            </a:r>
            <a:r>
              <a:rPr lang="uk-UA" sz="1800" b="1" dirty="0">
                <a:latin typeface="Times New Roman"/>
                <a:ea typeface="Times New Roman"/>
              </a:rPr>
              <a:t>норма входження фірм на галузевий ринок (</a:t>
            </a:r>
            <a:r>
              <a:rPr lang="uk-UA" sz="1800" b="1" dirty="0" err="1">
                <a:latin typeface="Times New Roman"/>
                <a:ea typeface="Times New Roman"/>
              </a:rPr>
              <a:t>Квх</a:t>
            </a:r>
            <a:r>
              <a:rPr lang="uk-UA" sz="1800" b="1" dirty="0">
                <a:latin typeface="Times New Roman"/>
                <a:ea typeface="Times New Roman"/>
              </a:rPr>
              <a:t>)</a:t>
            </a:r>
            <a:r>
              <a:rPr lang="uk-UA" sz="1800" dirty="0">
                <a:latin typeface="Times New Roman"/>
                <a:ea typeface="Times New Roman"/>
              </a:rPr>
              <a:t>, що розраховується як відношення кількості фірм, що увійшли на ринок за рік (</a:t>
            </a:r>
            <a:r>
              <a:rPr lang="en-US" sz="1800" dirty="0">
                <a:latin typeface="Times New Roman"/>
                <a:ea typeface="Times New Roman"/>
              </a:rPr>
              <a:t>N</a:t>
            </a:r>
            <a:r>
              <a:rPr lang="uk-UA" sz="1800" dirty="0">
                <a:latin typeface="Times New Roman"/>
                <a:ea typeface="Times New Roman"/>
              </a:rPr>
              <a:t>в), до загальної кількості фірм, що діяли на ринку на кінець року (</a:t>
            </a:r>
            <a:r>
              <a:rPr lang="en-US" sz="1800" dirty="0">
                <a:latin typeface="Times New Roman"/>
                <a:ea typeface="Times New Roman"/>
              </a:rPr>
              <a:t>N</a:t>
            </a:r>
            <a:r>
              <a:rPr lang="uk-UA" sz="1800" dirty="0" err="1">
                <a:latin typeface="Times New Roman"/>
                <a:ea typeface="Times New Roman"/>
              </a:rPr>
              <a:t>в+д</a:t>
            </a:r>
            <a:r>
              <a:rPr lang="uk-UA" sz="1800" dirty="0">
                <a:latin typeface="Times New Roman"/>
                <a:ea typeface="Times New Roman"/>
              </a:rPr>
              <a:t>):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1800" dirty="0">
                <a:latin typeface="Times New Roman"/>
                <a:ea typeface="Times New Roman"/>
              </a:rPr>
              <a:t> 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1800" dirty="0" err="1">
                <a:latin typeface="Times New Roman"/>
                <a:ea typeface="Times New Roman"/>
              </a:rPr>
              <a:t>Квх</a:t>
            </a:r>
            <a:r>
              <a:rPr lang="uk-UA" sz="1800" dirty="0">
                <a:latin typeface="Times New Roman"/>
                <a:ea typeface="Times New Roman"/>
              </a:rPr>
              <a:t> = </a:t>
            </a:r>
            <a:r>
              <a:rPr lang="en-US" sz="1800" dirty="0">
                <a:latin typeface="Times New Roman"/>
                <a:ea typeface="Times New Roman"/>
              </a:rPr>
              <a:t>N</a:t>
            </a:r>
            <a:r>
              <a:rPr lang="uk-UA" sz="1800" dirty="0">
                <a:latin typeface="Times New Roman"/>
                <a:ea typeface="Times New Roman"/>
              </a:rPr>
              <a:t>в/</a:t>
            </a:r>
            <a:r>
              <a:rPr lang="en-US" sz="1800" dirty="0">
                <a:latin typeface="Times New Roman"/>
                <a:ea typeface="Times New Roman"/>
              </a:rPr>
              <a:t>N</a:t>
            </a:r>
            <a:r>
              <a:rPr lang="uk-UA" sz="1800" dirty="0" err="1">
                <a:latin typeface="Times New Roman"/>
                <a:ea typeface="Times New Roman"/>
              </a:rPr>
              <a:t>в+д</a:t>
            </a:r>
            <a:r>
              <a:rPr lang="uk-UA" sz="1800" dirty="0" smtClean="0">
                <a:latin typeface="Times New Roman"/>
                <a:ea typeface="Times New Roman"/>
              </a:rPr>
              <a:t>,                                                                                         </a:t>
            </a:r>
            <a:r>
              <a:rPr lang="uk-UA" sz="1800" dirty="0">
                <a:latin typeface="Times New Roman"/>
                <a:ea typeface="Times New Roman"/>
              </a:rPr>
              <a:t>(3)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1800" dirty="0">
                <a:latin typeface="Times New Roman"/>
                <a:ea typeface="Times New Roman"/>
              </a:rPr>
              <a:t> </a:t>
            </a:r>
            <a:endParaRPr lang="ru-RU" sz="1200" dirty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18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4311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62500" lnSpcReduction="20000"/>
          </a:bodyPr>
          <a:lstStyle/>
          <a:p>
            <a:pPr indent="450215" algn="just">
              <a:spcAft>
                <a:spcPts val="0"/>
              </a:spcAft>
            </a:pPr>
            <a:r>
              <a:rPr lang="uk-UA" sz="2400" dirty="0">
                <a:latin typeface="Times New Roman"/>
                <a:ea typeface="Times New Roman"/>
              </a:rPr>
              <a:t>Розраховується також показник </a:t>
            </a:r>
            <a:r>
              <a:rPr lang="uk-UA" sz="2400" b="1" dirty="0">
                <a:latin typeface="Times New Roman"/>
                <a:ea typeface="Times New Roman"/>
              </a:rPr>
              <a:t>норми проникнення нових фірм на галузевий ринок</a:t>
            </a:r>
            <a:r>
              <a:rPr lang="uk-UA" sz="2400" dirty="0">
                <a:latin typeface="Times New Roman"/>
                <a:ea typeface="Times New Roman"/>
              </a:rPr>
              <a:t> (</a:t>
            </a:r>
            <a:r>
              <a:rPr lang="uk-UA" sz="2400" dirty="0" err="1">
                <a:latin typeface="Times New Roman"/>
                <a:ea typeface="Times New Roman"/>
              </a:rPr>
              <a:t>Кпр</a:t>
            </a:r>
            <a:r>
              <a:rPr lang="uk-UA" sz="2400" dirty="0">
                <a:latin typeface="Times New Roman"/>
                <a:ea typeface="Times New Roman"/>
              </a:rPr>
              <a:t>) як відношення обсягу випуску або обсягу продажу фірм, що ввійшли (</a:t>
            </a:r>
            <a:r>
              <a:rPr lang="uk-UA" sz="2400" dirty="0" err="1">
                <a:latin typeface="Times New Roman"/>
                <a:ea typeface="Times New Roman"/>
              </a:rPr>
              <a:t>Qв</a:t>
            </a:r>
            <a:r>
              <a:rPr lang="uk-UA" sz="2400" dirty="0">
                <a:latin typeface="Times New Roman"/>
                <a:ea typeface="Times New Roman"/>
              </a:rPr>
              <a:t>), до загального обсягу випуску продукції, що виробляють як нові, так і старі фірми (</a:t>
            </a:r>
            <a:r>
              <a:rPr lang="uk-UA" sz="2400" dirty="0" err="1">
                <a:latin typeface="Times New Roman"/>
                <a:ea typeface="Times New Roman"/>
              </a:rPr>
              <a:t>Qв+д</a:t>
            </a:r>
            <a:r>
              <a:rPr lang="uk-UA" sz="2400" dirty="0">
                <a:latin typeface="Times New Roman"/>
                <a:ea typeface="Times New Roman"/>
              </a:rPr>
              <a:t>):</a:t>
            </a:r>
            <a:endParaRPr lang="ru-RU" sz="16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2400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2400" dirty="0" err="1">
                <a:latin typeface="Times New Roman"/>
                <a:ea typeface="Times New Roman"/>
              </a:rPr>
              <a:t>Kпр</a:t>
            </a:r>
            <a:r>
              <a:rPr lang="uk-UA" sz="2400" dirty="0">
                <a:latin typeface="Times New Roman"/>
                <a:ea typeface="Times New Roman"/>
              </a:rPr>
              <a:t> = </a:t>
            </a:r>
            <a:r>
              <a:rPr lang="uk-UA" sz="2400" dirty="0" err="1">
                <a:latin typeface="Times New Roman"/>
                <a:ea typeface="Times New Roman"/>
              </a:rPr>
              <a:t>Qв</a:t>
            </a:r>
            <a:r>
              <a:rPr lang="uk-UA" sz="2400" dirty="0">
                <a:latin typeface="Times New Roman"/>
                <a:ea typeface="Times New Roman"/>
              </a:rPr>
              <a:t>/</a:t>
            </a:r>
            <a:r>
              <a:rPr lang="uk-UA" sz="2400" dirty="0" err="1">
                <a:latin typeface="Times New Roman"/>
                <a:ea typeface="Times New Roman"/>
              </a:rPr>
              <a:t>Qв+д</a:t>
            </a:r>
            <a:r>
              <a:rPr lang="uk-UA" sz="2400" dirty="0">
                <a:latin typeface="Times New Roman"/>
                <a:ea typeface="Times New Roman"/>
              </a:rPr>
              <a:t>, </a:t>
            </a:r>
            <a:r>
              <a:rPr lang="uk-UA" sz="2400" dirty="0" smtClean="0">
                <a:latin typeface="Times New Roman"/>
                <a:ea typeface="Times New Roman"/>
              </a:rPr>
              <a:t>                                                                                                             </a:t>
            </a:r>
            <a:r>
              <a:rPr lang="uk-UA" sz="2400" dirty="0">
                <a:latin typeface="Times New Roman"/>
                <a:ea typeface="Times New Roman"/>
              </a:rPr>
              <a:t>(4)</a:t>
            </a:r>
            <a:endParaRPr lang="ru-RU" sz="16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2400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2400" dirty="0">
                <a:latin typeface="Times New Roman"/>
                <a:ea typeface="Times New Roman"/>
              </a:rPr>
              <a:t>Норма проникнення характеризує ступінь впливу продукції фірм, що ввійшли, на загальний стан галузевого ринку. </a:t>
            </a:r>
            <a:endParaRPr lang="ru-RU" sz="16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uk-UA" sz="24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2400" dirty="0" smtClean="0">
                <a:latin typeface="Times New Roman"/>
                <a:ea typeface="Times New Roman"/>
              </a:rPr>
              <a:t>Важливим </a:t>
            </a:r>
            <a:r>
              <a:rPr lang="uk-UA" sz="2400" dirty="0">
                <a:latin typeface="Times New Roman"/>
                <a:ea typeface="Times New Roman"/>
              </a:rPr>
              <a:t>є також </a:t>
            </a:r>
            <a:r>
              <a:rPr lang="uk-UA" sz="2400" b="1" dirty="0">
                <a:latin typeface="Times New Roman"/>
                <a:ea typeface="Times New Roman"/>
              </a:rPr>
              <a:t>час досягнення нових фірм розмірів діючих на галузевих ринках</a:t>
            </a:r>
            <a:r>
              <a:rPr lang="uk-UA" sz="2400" dirty="0">
                <a:latin typeface="Times New Roman"/>
                <a:ea typeface="Times New Roman"/>
              </a:rPr>
              <a:t>, що показує, протягом якого періоду нова фірма досягає розмірів діючих суб'єктів господарювання. </a:t>
            </a:r>
            <a:endParaRPr lang="uk-UA" sz="2400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endParaRPr lang="uk-UA" sz="24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2400" dirty="0" smtClean="0">
                <a:latin typeface="Times New Roman"/>
                <a:ea typeface="Times New Roman"/>
              </a:rPr>
              <a:t>Розраховуються </a:t>
            </a:r>
            <a:r>
              <a:rPr lang="uk-UA" sz="2400" dirty="0">
                <a:latin typeface="Times New Roman"/>
                <a:ea typeface="Times New Roman"/>
              </a:rPr>
              <a:t>також </a:t>
            </a:r>
            <a:r>
              <a:rPr lang="uk-UA" sz="2400" b="1" dirty="0">
                <a:latin typeface="Times New Roman"/>
                <a:ea typeface="Times New Roman"/>
              </a:rPr>
              <a:t>показники виходу з галузевого ринку</a:t>
            </a:r>
            <a:r>
              <a:rPr lang="uk-UA" sz="2400" dirty="0">
                <a:latin typeface="Times New Roman"/>
                <a:ea typeface="Times New Roman"/>
              </a:rPr>
              <a:t>, зокрема, </a:t>
            </a:r>
            <a:r>
              <a:rPr lang="uk-UA" sz="2400" b="1" dirty="0">
                <a:latin typeface="Times New Roman"/>
                <a:ea typeface="Times New Roman"/>
              </a:rPr>
              <a:t>норма виходу</a:t>
            </a:r>
            <a:r>
              <a:rPr lang="uk-UA" sz="2400" dirty="0">
                <a:latin typeface="Times New Roman"/>
                <a:ea typeface="Times New Roman"/>
              </a:rPr>
              <a:t> (</a:t>
            </a:r>
            <a:r>
              <a:rPr lang="uk-UA" sz="2400" dirty="0" err="1">
                <a:latin typeface="Times New Roman"/>
                <a:ea typeface="Times New Roman"/>
              </a:rPr>
              <a:t>Квих</a:t>
            </a:r>
            <a:r>
              <a:rPr lang="uk-UA" sz="2400" dirty="0">
                <a:latin typeface="Times New Roman"/>
                <a:ea typeface="Times New Roman"/>
              </a:rPr>
              <a:t>), як відношення кількості фірм, що залишили ринок (</a:t>
            </a:r>
            <a:r>
              <a:rPr lang="uk-UA" sz="2400" dirty="0" err="1">
                <a:latin typeface="Times New Roman"/>
                <a:ea typeface="Times New Roman"/>
              </a:rPr>
              <a:t>Nз</a:t>
            </a:r>
            <a:r>
              <a:rPr lang="uk-UA" sz="2400" dirty="0">
                <a:latin typeface="Times New Roman"/>
                <a:ea typeface="Times New Roman"/>
              </a:rPr>
              <a:t>), до загальної кількості фірм, що діяли на ринку (</a:t>
            </a:r>
            <a:r>
              <a:rPr lang="uk-UA" sz="2400" dirty="0" err="1">
                <a:latin typeface="Times New Roman"/>
                <a:ea typeface="Times New Roman"/>
              </a:rPr>
              <a:t>Nд</a:t>
            </a:r>
            <a:r>
              <a:rPr lang="uk-UA" sz="2400" dirty="0">
                <a:latin typeface="Times New Roman"/>
                <a:ea typeface="Times New Roman"/>
              </a:rPr>
              <a:t>):</a:t>
            </a:r>
            <a:endParaRPr lang="ru-RU" sz="16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2400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2400" dirty="0" err="1">
                <a:latin typeface="Times New Roman"/>
                <a:ea typeface="Times New Roman"/>
              </a:rPr>
              <a:t>Kвих</a:t>
            </a:r>
            <a:r>
              <a:rPr lang="uk-UA" sz="2400" dirty="0">
                <a:latin typeface="Times New Roman"/>
                <a:ea typeface="Times New Roman"/>
              </a:rPr>
              <a:t> = </a:t>
            </a:r>
            <a:r>
              <a:rPr lang="uk-UA" sz="2400" dirty="0" err="1">
                <a:latin typeface="Times New Roman"/>
                <a:ea typeface="Times New Roman"/>
              </a:rPr>
              <a:t>Nз</a:t>
            </a:r>
            <a:r>
              <a:rPr lang="uk-UA" sz="2400" dirty="0">
                <a:latin typeface="Times New Roman"/>
                <a:ea typeface="Times New Roman"/>
              </a:rPr>
              <a:t>/ </a:t>
            </a:r>
            <a:r>
              <a:rPr lang="uk-UA" sz="2400" dirty="0" err="1">
                <a:latin typeface="Times New Roman"/>
                <a:ea typeface="Times New Roman"/>
              </a:rPr>
              <a:t>Nд</a:t>
            </a:r>
            <a:r>
              <a:rPr lang="uk-UA" sz="2400" dirty="0" smtClean="0">
                <a:latin typeface="Times New Roman"/>
                <a:ea typeface="Times New Roman"/>
              </a:rPr>
              <a:t>,                                                                                                                </a:t>
            </a:r>
            <a:r>
              <a:rPr lang="uk-UA" sz="2400" dirty="0">
                <a:latin typeface="Times New Roman"/>
                <a:ea typeface="Times New Roman"/>
              </a:rPr>
              <a:t>(5)</a:t>
            </a:r>
            <a:endParaRPr lang="ru-RU" sz="16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2400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2400" dirty="0" smtClean="0">
                <a:latin typeface="Times New Roman"/>
                <a:ea typeface="Times New Roman"/>
              </a:rPr>
              <a:t>Використовуються </a:t>
            </a:r>
            <a:r>
              <a:rPr lang="uk-UA" sz="2400" dirty="0">
                <a:latin typeface="Times New Roman"/>
                <a:ea typeface="Times New Roman"/>
              </a:rPr>
              <a:t>також </a:t>
            </a:r>
            <a:r>
              <a:rPr lang="uk-UA" sz="2400" b="1" dirty="0">
                <a:latin typeface="Times New Roman"/>
                <a:ea typeface="Times New Roman"/>
              </a:rPr>
              <a:t>норма виживання</a:t>
            </a:r>
            <a:r>
              <a:rPr lang="uk-UA" sz="2400" dirty="0">
                <a:latin typeface="Times New Roman"/>
                <a:ea typeface="Times New Roman"/>
              </a:rPr>
              <a:t> (</a:t>
            </a:r>
            <a:r>
              <a:rPr lang="uk-UA" sz="2400" dirty="0" err="1">
                <a:latin typeface="Times New Roman"/>
                <a:ea typeface="Times New Roman"/>
              </a:rPr>
              <a:t>Квиж</a:t>
            </a:r>
            <a:r>
              <a:rPr lang="uk-UA" sz="2400" dirty="0">
                <a:latin typeface="Times New Roman"/>
                <a:ea typeface="Times New Roman"/>
              </a:rPr>
              <a:t>), як частка фірм, які ввійшли (</a:t>
            </a:r>
            <a:r>
              <a:rPr lang="uk-UA" sz="2400" dirty="0" err="1">
                <a:latin typeface="Times New Roman"/>
                <a:ea typeface="Times New Roman"/>
              </a:rPr>
              <a:t>Nвз</a:t>
            </a:r>
            <a:r>
              <a:rPr lang="uk-UA" sz="2400" dirty="0">
                <a:latin typeface="Times New Roman"/>
                <a:ea typeface="Times New Roman"/>
              </a:rPr>
              <a:t>) та залишилися працювати на галузевому ринку протягом декількох років від загальної кількості фірм, що увійшли протягом цього періоду (</a:t>
            </a:r>
            <a:r>
              <a:rPr lang="uk-UA" sz="2400" dirty="0" err="1">
                <a:latin typeface="Times New Roman"/>
                <a:ea typeface="Times New Roman"/>
              </a:rPr>
              <a:t>Nв</a:t>
            </a:r>
            <a:r>
              <a:rPr lang="uk-UA" sz="2400" dirty="0">
                <a:latin typeface="Times New Roman"/>
                <a:ea typeface="Times New Roman"/>
              </a:rPr>
              <a:t>):</a:t>
            </a:r>
            <a:endParaRPr lang="ru-RU" sz="16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2400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2400" dirty="0" err="1">
                <a:latin typeface="Times New Roman"/>
                <a:ea typeface="Times New Roman"/>
              </a:rPr>
              <a:t>Kвиж</a:t>
            </a:r>
            <a:r>
              <a:rPr lang="uk-UA" sz="2400" dirty="0">
                <a:latin typeface="Times New Roman"/>
                <a:ea typeface="Times New Roman"/>
              </a:rPr>
              <a:t> = </a:t>
            </a:r>
            <a:r>
              <a:rPr lang="uk-UA" sz="2400" dirty="0" err="1">
                <a:latin typeface="Times New Roman"/>
                <a:ea typeface="Times New Roman"/>
              </a:rPr>
              <a:t>Nвз</a:t>
            </a:r>
            <a:r>
              <a:rPr lang="uk-UA" sz="2400" dirty="0">
                <a:latin typeface="Times New Roman"/>
                <a:ea typeface="Times New Roman"/>
              </a:rPr>
              <a:t>/</a:t>
            </a:r>
            <a:r>
              <a:rPr lang="uk-UA" sz="2400" dirty="0" err="1">
                <a:latin typeface="Times New Roman"/>
                <a:ea typeface="Times New Roman"/>
              </a:rPr>
              <a:t>Nв</a:t>
            </a:r>
            <a:r>
              <a:rPr lang="uk-UA" sz="2400" dirty="0" smtClean="0">
                <a:latin typeface="Times New Roman"/>
                <a:ea typeface="Times New Roman"/>
              </a:rPr>
              <a:t>,                                                                                                               </a:t>
            </a:r>
            <a:r>
              <a:rPr lang="uk-UA" sz="2400" dirty="0">
                <a:latin typeface="Times New Roman"/>
                <a:ea typeface="Times New Roman"/>
              </a:rPr>
              <a:t>(6)</a:t>
            </a:r>
            <a:endParaRPr lang="ru-RU" sz="16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uk-UA" sz="2400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010322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510</Words>
  <Application>Microsoft Office PowerPoint</Application>
  <PresentationFormat>Экран (4:3)</PresentationFormat>
  <Paragraphs>97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1. Природа, визначення та класифікація бар'єрів. 2. Нестратегічні бар'єри. 3. Стратегічні бар'єри. 4. Показники оцінки бар'єрів.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30</cp:revision>
  <dcterms:created xsi:type="dcterms:W3CDTF">2020-08-26T06:53:27Z</dcterms:created>
  <dcterms:modified xsi:type="dcterms:W3CDTF">2022-10-05T14:36:37Z</dcterms:modified>
</cp:coreProperties>
</file>