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16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FD88F-1DFC-4E80-86B0-628216A8DF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A80F8-4671-47D3-8081-04752DCA6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Создать мем &quot;человечек для презентации без фона, человечки на белом фоне,  человечек&quot; - Картинки - Meme-arsenal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628800"/>
            <a:ext cx="4960538" cy="4477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85499" y="-603448"/>
            <a:ext cx="7772400" cy="4320480"/>
          </a:xfrm>
        </p:spPr>
        <p:txBody>
          <a:bodyPr>
            <a:normAutofit/>
          </a:bodyPr>
          <a:lstStyle/>
          <a:p>
            <a:r>
              <a:rPr lang="uk-UA" sz="6600" b="1" dirty="0" smtClean="0">
                <a:solidFill>
                  <a:srgbClr val="FF0000"/>
                </a:solidFill>
              </a:rPr>
              <a:t>Діяльність публічної адміністрації</a:t>
            </a:r>
            <a:endParaRPr lang="ru-RU" sz="66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11760" y="188640"/>
            <a:ext cx="6400800" cy="1752600"/>
          </a:xfrm>
        </p:spPr>
        <p:txBody>
          <a:bodyPr/>
          <a:lstStyle/>
          <a:p>
            <a:pPr algn="r"/>
            <a:r>
              <a:rPr lang="uk-UA" dirty="0" smtClean="0">
                <a:solidFill>
                  <a:schemeClr val="tx1"/>
                </a:solidFill>
              </a:rPr>
              <a:t>Тема 4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Фон для презентации с человечками - 71 фот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216731"/>
            <a:ext cx="4226030" cy="2641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Форми діяльності публічної адміністрації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СТРУКТУРНІ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uk-UA" dirty="0" smtClean="0"/>
          </a:p>
          <a:p>
            <a:endParaRPr lang="uk-UA" dirty="0" smtClean="0"/>
          </a:p>
          <a:p>
            <a:pPr algn="ctr"/>
            <a:r>
              <a:rPr lang="uk-UA" b="1" dirty="0" smtClean="0"/>
              <a:t>Дії, спрямовані на створення, вдосконалення організаційної структури суб’єктів публічної адміністрації</a:t>
            </a:r>
            <a:endParaRPr lang="ru-RU" b="1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ПРОЦЕДУРНІ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uk-UA" dirty="0" smtClean="0"/>
          </a:p>
          <a:p>
            <a:endParaRPr lang="uk-UA" dirty="0" smtClean="0"/>
          </a:p>
          <a:p>
            <a:pPr algn="ctr">
              <a:buNone/>
            </a:pPr>
            <a:r>
              <a:rPr lang="uk-UA" b="1" dirty="0" smtClean="0"/>
              <a:t>Послідовність дій суб’єктів публічної адміністрації, спрямованих на виконання їх завдань</a:t>
            </a:r>
            <a:endParaRPr lang="ru-RU" b="1" dirty="0"/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1907704" y="1412776"/>
            <a:ext cx="1944216" cy="3600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716016" y="1412776"/>
            <a:ext cx="1656184" cy="3600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Правові акти публічної адміністрації  - це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uk-UA" dirty="0" smtClean="0"/>
          </a:p>
          <a:p>
            <a:pPr algn="just"/>
            <a:r>
              <a:rPr lang="uk-UA" b="1" i="1" dirty="0" smtClean="0">
                <a:solidFill>
                  <a:srgbClr val="FF0000"/>
                </a:solidFill>
              </a:rPr>
              <a:t>Організаційно оформлений </a:t>
            </a:r>
            <a:r>
              <a:rPr lang="uk-UA" b="1" dirty="0" smtClean="0"/>
              <a:t>результат волевиявлення суб’єкта публічної адміністрації, який здійснюється в </a:t>
            </a:r>
            <a:r>
              <a:rPr lang="uk-UA" b="1" i="1" dirty="0" smtClean="0">
                <a:solidFill>
                  <a:srgbClr val="FF0000"/>
                </a:solidFill>
              </a:rPr>
              <a:t>односторонньому порядку </a:t>
            </a:r>
            <a:r>
              <a:rPr lang="uk-UA" b="1" dirty="0" smtClean="0"/>
              <a:t>із додержанням встановленої процедури й спрямований на виникнення певних правових наслідків</a:t>
            </a:r>
            <a:endParaRPr lang="ru-RU" b="1" dirty="0"/>
          </a:p>
        </p:txBody>
      </p:sp>
      <p:pic>
        <p:nvPicPr>
          <p:cNvPr id="8194" name="Picture 2" descr="250 человечков для презентации без фон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2171" y="5013176"/>
            <a:ext cx="2647950" cy="1724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8" name="Picture 8" descr="Человек для презентации - фото и картинки abrakadabra.fu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854605"/>
            <a:ext cx="3519885" cy="3519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Ознаки правових актів публічної адміністрації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err="1" smtClean="0"/>
              <a:t>Підзаконність</a:t>
            </a:r>
            <a:endParaRPr lang="uk-UA" b="1" dirty="0" smtClean="0"/>
          </a:p>
          <a:p>
            <a:r>
              <a:rPr lang="uk-UA" b="1" dirty="0" smtClean="0"/>
              <a:t>Правомочність</a:t>
            </a:r>
          </a:p>
          <a:p>
            <a:r>
              <a:rPr lang="uk-UA" b="1" dirty="0" smtClean="0"/>
              <a:t>Офіційність</a:t>
            </a:r>
          </a:p>
          <a:p>
            <a:r>
              <a:rPr lang="uk-UA" b="1" dirty="0" smtClean="0"/>
              <a:t>Односторонність</a:t>
            </a:r>
          </a:p>
          <a:p>
            <a:r>
              <a:rPr lang="uk-UA" b="1" dirty="0" smtClean="0"/>
              <a:t>Обов’язковість (імперативність)</a:t>
            </a:r>
          </a:p>
          <a:p>
            <a:r>
              <a:rPr lang="uk-UA" b="1" dirty="0" smtClean="0"/>
              <a:t>Належне оформлення</a:t>
            </a:r>
            <a:endParaRPr lang="ru-RU" b="1" dirty="0"/>
          </a:p>
        </p:txBody>
      </p:sp>
      <p:sp>
        <p:nvSpPr>
          <p:cNvPr id="4" name="AutoShape 2" descr="Человечки для презентации без фона (52 лучших фото)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Человечки для презентации без фона (52 лучших фото)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Человечки для презентации без фона (52 лучших фото)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Фигурки для презентации - 84 фот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789040"/>
            <a:ext cx="3141576" cy="3141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Види правових актів публічної адміністрації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1. </a:t>
            </a:r>
            <a:r>
              <a:rPr lang="uk-UA" dirty="0" smtClean="0">
                <a:solidFill>
                  <a:srgbClr val="FF0000"/>
                </a:solidFill>
              </a:rPr>
              <a:t>За суб’єктом прийняття: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265576" y="1700808"/>
            <a:ext cx="4040188" cy="3951288"/>
          </a:xfrm>
        </p:spPr>
        <p:txBody>
          <a:bodyPr/>
          <a:lstStyle/>
          <a:p>
            <a:endParaRPr lang="uk-UA" dirty="0" smtClean="0"/>
          </a:p>
          <a:p>
            <a:r>
              <a:rPr lang="uk-UA" b="1" dirty="0" smtClean="0"/>
              <a:t>Акти Президента України</a:t>
            </a:r>
          </a:p>
          <a:p>
            <a:r>
              <a:rPr lang="uk-UA" b="1" dirty="0" smtClean="0"/>
              <a:t>Акти КМУ</a:t>
            </a:r>
          </a:p>
          <a:p>
            <a:r>
              <a:rPr lang="uk-UA" b="1" dirty="0" smtClean="0"/>
              <a:t>Акти інших суб’єктів публічної адміністрації</a:t>
            </a:r>
            <a:endParaRPr lang="ru-RU" b="1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25000" lnSpcReduction="20000"/>
          </a:bodyPr>
          <a:lstStyle/>
          <a:p>
            <a:pPr algn="ctr"/>
            <a:endParaRPr lang="uk-UA" dirty="0" smtClean="0"/>
          </a:p>
          <a:p>
            <a:pPr algn="ctr"/>
            <a:r>
              <a:rPr lang="uk-UA" sz="8000" dirty="0" smtClean="0"/>
              <a:t>2.  </a:t>
            </a:r>
            <a:r>
              <a:rPr lang="uk-UA" sz="8000" dirty="0" smtClean="0">
                <a:solidFill>
                  <a:srgbClr val="FF0000"/>
                </a:solidFill>
              </a:rPr>
              <a:t>За юридичною формою вираження:</a:t>
            </a:r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b="1" dirty="0" smtClean="0"/>
              <a:t>Постанови</a:t>
            </a:r>
          </a:p>
          <a:p>
            <a:r>
              <a:rPr lang="uk-UA" b="1" dirty="0" smtClean="0"/>
              <a:t>Розпорядження</a:t>
            </a:r>
          </a:p>
          <a:p>
            <a:r>
              <a:rPr lang="uk-UA" b="1" dirty="0" smtClean="0"/>
              <a:t>Накази</a:t>
            </a:r>
          </a:p>
          <a:p>
            <a:r>
              <a:rPr lang="uk-UA" b="1" dirty="0" smtClean="0"/>
              <a:t>Інструкції</a:t>
            </a:r>
          </a:p>
          <a:p>
            <a:r>
              <a:rPr lang="uk-UA" b="1" dirty="0" smtClean="0"/>
              <a:t>Правила</a:t>
            </a:r>
          </a:p>
          <a:p>
            <a:r>
              <a:rPr lang="uk-UA" b="1" dirty="0" smtClean="0"/>
              <a:t>Положення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Человечки в презентацию без фона - фото и картинки abrakadabra.fu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948458"/>
            <a:ext cx="3897875" cy="389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1412776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uk-UA" sz="2800" dirty="0" smtClean="0">
                <a:solidFill>
                  <a:srgbClr val="FF0000"/>
                </a:solidFill>
              </a:rPr>
              <a:t>3. За сферою дії: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544" y="2420888"/>
            <a:ext cx="4040188" cy="5001419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/>
              <a:t>Діють на всій території </a:t>
            </a:r>
          </a:p>
          <a:p>
            <a:pPr algn="ctr"/>
            <a:r>
              <a:rPr lang="uk-UA" sz="2800" b="1" dirty="0" smtClean="0"/>
              <a:t>Діють у межах сфери, галузі, території</a:t>
            </a:r>
            <a:endParaRPr lang="ru-RU" sz="2800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4008" y="1412776"/>
            <a:ext cx="4041775" cy="639762"/>
          </a:xfrm>
        </p:spPr>
        <p:txBody>
          <a:bodyPr>
            <a:noAutofit/>
          </a:bodyPr>
          <a:lstStyle/>
          <a:p>
            <a:pPr algn="ctr"/>
            <a:endParaRPr lang="uk-UA" sz="3200" dirty="0" smtClean="0"/>
          </a:p>
          <a:p>
            <a:pPr algn="ctr"/>
            <a:r>
              <a:rPr lang="uk-UA" sz="2800" dirty="0" smtClean="0">
                <a:solidFill>
                  <a:srgbClr val="FF0000"/>
                </a:solidFill>
              </a:rPr>
              <a:t>4.За порядком прийняття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07732" y="2051877"/>
            <a:ext cx="4041775" cy="3951288"/>
          </a:xfrm>
        </p:spPr>
        <p:txBody>
          <a:bodyPr>
            <a:normAutofit/>
          </a:bodyPr>
          <a:lstStyle/>
          <a:p>
            <a:r>
              <a:rPr lang="uk-UA" sz="2800" b="1" dirty="0" smtClean="0"/>
              <a:t>Єдиноначальні</a:t>
            </a:r>
          </a:p>
          <a:p>
            <a:r>
              <a:rPr lang="uk-UA" sz="2800" b="1" dirty="0" smtClean="0"/>
              <a:t>Колегіальні</a:t>
            </a:r>
          </a:p>
          <a:p>
            <a:r>
              <a:rPr lang="uk-UA" sz="2800" b="1" dirty="0" smtClean="0"/>
              <a:t>Спільно двома і більше суб’єктами</a:t>
            </a:r>
          </a:p>
          <a:p>
            <a:r>
              <a:rPr lang="uk-UA" sz="2800" b="1" dirty="0" smtClean="0"/>
              <a:t>За узгодженням</a:t>
            </a:r>
            <a:endParaRPr lang="ru-RU" sz="28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548680"/>
            <a:ext cx="4040188" cy="1152128"/>
          </a:xfrm>
        </p:spPr>
        <p:txBody>
          <a:bodyPr>
            <a:noAutofit/>
          </a:bodyPr>
          <a:lstStyle/>
          <a:p>
            <a:pPr algn="ctr"/>
            <a:r>
              <a:rPr lang="uk-UA" sz="2800" dirty="0" smtClean="0">
                <a:solidFill>
                  <a:srgbClr val="FF0000"/>
                </a:solidFill>
              </a:rPr>
              <a:t>5.За пов’язаністю адресата із суб’єктом прийняття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b="1" dirty="0" smtClean="0"/>
              <a:t>Адресовані безпосередньо підлеглим</a:t>
            </a:r>
          </a:p>
          <a:p>
            <a:pPr algn="just"/>
            <a:r>
              <a:rPr lang="uk-UA" b="1" dirty="0" smtClean="0"/>
              <a:t>Адресовані функціонально підлеглим </a:t>
            </a:r>
          </a:p>
          <a:p>
            <a:pPr algn="just"/>
            <a:r>
              <a:rPr lang="uk-UA" b="1" dirty="0" smtClean="0"/>
              <a:t>З </a:t>
            </a:r>
            <a:r>
              <a:rPr lang="uk-UA" b="1" dirty="0" err="1" smtClean="0"/>
              <a:t>невизначенням</a:t>
            </a:r>
            <a:r>
              <a:rPr lang="uk-UA" b="1" dirty="0" smtClean="0"/>
              <a:t> осіб адресатів</a:t>
            </a:r>
          </a:p>
          <a:p>
            <a:pPr algn="just"/>
            <a:r>
              <a:rPr lang="uk-UA" b="1" dirty="0" smtClean="0"/>
              <a:t>Із індивідуально визначеними (персоніфікованими) адресатами</a:t>
            </a:r>
            <a:endParaRPr lang="ru-RU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499992" y="188640"/>
            <a:ext cx="4041775" cy="1440160"/>
          </a:xfrm>
        </p:spPr>
        <p:txBody>
          <a:bodyPr>
            <a:normAutofit/>
          </a:bodyPr>
          <a:lstStyle/>
          <a:p>
            <a:pPr algn="ctr"/>
            <a:r>
              <a:rPr lang="uk-UA" sz="2800" dirty="0" smtClean="0">
                <a:solidFill>
                  <a:srgbClr val="FF0000"/>
                </a:solidFill>
              </a:rPr>
              <a:t>6. За обсягом повноважень суб’єкта прийняття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algn="just"/>
            <a:r>
              <a:rPr lang="uk-UA" b="1" dirty="0" smtClean="0"/>
              <a:t>Дискреційні акти</a:t>
            </a:r>
          </a:p>
          <a:p>
            <a:pPr algn="just"/>
            <a:r>
              <a:rPr lang="uk-UA" b="1" dirty="0" smtClean="0"/>
              <a:t>Прийнятий на основі альтернативних повноважень</a:t>
            </a:r>
          </a:p>
          <a:p>
            <a:pPr algn="just"/>
            <a:r>
              <a:rPr lang="uk-UA" b="1" dirty="0" smtClean="0"/>
              <a:t>Акти </a:t>
            </a:r>
            <a:r>
              <a:rPr lang="uk-UA" b="1" dirty="0" err="1" smtClean="0"/>
              <a:t>“пов’язаної</a:t>
            </a:r>
            <a:r>
              <a:rPr lang="uk-UA" b="1" dirty="0" smtClean="0"/>
              <a:t> </a:t>
            </a:r>
            <a:r>
              <a:rPr lang="uk-UA" b="1" dirty="0" err="1" smtClean="0"/>
              <a:t>адміністрації”</a:t>
            </a:r>
            <a:endParaRPr lang="ru-RU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692696"/>
            <a:ext cx="4040188" cy="639762"/>
          </a:xfrm>
        </p:spPr>
        <p:txBody>
          <a:bodyPr>
            <a:noAutofit/>
          </a:bodyPr>
          <a:lstStyle/>
          <a:p>
            <a:pPr algn="ctr"/>
            <a:r>
              <a:rPr lang="uk-UA" sz="3200" dirty="0" smtClean="0">
                <a:solidFill>
                  <a:srgbClr val="FF0000"/>
                </a:solidFill>
              </a:rPr>
              <a:t>7.За формою волевиявлення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115616" y="1454795"/>
            <a:ext cx="4040188" cy="4497363"/>
          </a:xfrm>
        </p:spPr>
        <p:txBody>
          <a:bodyPr/>
          <a:lstStyle/>
          <a:p>
            <a:r>
              <a:rPr lang="uk-UA" b="1" dirty="0" smtClean="0"/>
              <a:t>Письмові</a:t>
            </a:r>
          </a:p>
          <a:p>
            <a:r>
              <a:rPr lang="uk-UA" b="1" dirty="0" smtClean="0"/>
              <a:t>Усні</a:t>
            </a:r>
          </a:p>
          <a:p>
            <a:r>
              <a:rPr lang="uk-UA" b="1" dirty="0" smtClean="0"/>
              <a:t>Конклюдентні</a:t>
            </a:r>
            <a:endParaRPr lang="ru-RU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0" y="260648"/>
            <a:ext cx="4041775" cy="1194147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>
                <a:solidFill>
                  <a:srgbClr val="FF0000"/>
                </a:solidFill>
              </a:rPr>
              <a:t>8.Залежно від моменту початку дії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0" y="2780928"/>
            <a:ext cx="4041775" cy="4569371"/>
          </a:xfrm>
        </p:spPr>
        <p:txBody>
          <a:bodyPr/>
          <a:lstStyle/>
          <a:p>
            <a:pPr algn="just"/>
            <a:r>
              <a:rPr lang="uk-UA" b="1" dirty="0" smtClean="0"/>
              <a:t>З дати підписання, прийняття</a:t>
            </a:r>
          </a:p>
          <a:p>
            <a:pPr algn="just"/>
            <a:r>
              <a:rPr lang="uk-UA" b="1" dirty="0" smtClean="0"/>
              <a:t>З вказаної дати</a:t>
            </a:r>
          </a:p>
          <a:p>
            <a:pPr algn="just"/>
            <a:r>
              <a:rPr lang="uk-UA" b="1" dirty="0" smtClean="0"/>
              <a:t>У строк, визначений в акті</a:t>
            </a:r>
          </a:p>
          <a:p>
            <a:pPr algn="just"/>
            <a:r>
              <a:rPr lang="uk-UA" b="1" dirty="0" smtClean="0"/>
              <a:t>Після державної реєстрації</a:t>
            </a:r>
          </a:p>
          <a:p>
            <a:pPr algn="just"/>
            <a:r>
              <a:rPr lang="uk-UA" b="1" dirty="0" smtClean="0"/>
              <a:t>Після офіційного доведення до адресатів</a:t>
            </a:r>
            <a:endParaRPr lang="ru-RU" b="1" dirty="0"/>
          </a:p>
        </p:txBody>
      </p:sp>
      <p:pic>
        <p:nvPicPr>
          <p:cNvPr id="7" name="Picture 2" descr="Человечки в презентацию без фона - фото и картинки abrakadabra.fu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1044624" y="3140922"/>
            <a:ext cx="3849381" cy="3849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476672"/>
            <a:ext cx="4040188" cy="1266155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uk-UA" sz="3200" dirty="0" smtClean="0">
                <a:solidFill>
                  <a:srgbClr val="FF0000"/>
                </a:solidFill>
              </a:rPr>
              <a:t>9. За характером компетенції суб’єкта прийняття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51520" y="1916832"/>
            <a:ext cx="4040188" cy="3951288"/>
          </a:xfrm>
        </p:spPr>
        <p:txBody>
          <a:bodyPr/>
          <a:lstStyle/>
          <a:p>
            <a:r>
              <a:rPr lang="uk-UA" b="1" dirty="0" smtClean="0"/>
              <a:t>Акти органів (суб’єктів) загальної компетенції</a:t>
            </a:r>
          </a:p>
          <a:p>
            <a:pPr algn="just"/>
            <a:r>
              <a:rPr lang="uk-UA" b="1" dirty="0" smtClean="0"/>
              <a:t>Акти органів(суб’єктів)</a:t>
            </a:r>
            <a:r>
              <a:rPr lang="ru-RU" b="1" dirty="0" smtClean="0"/>
              <a:t> </a:t>
            </a:r>
            <a:r>
              <a:rPr lang="ru-RU" b="1" dirty="0" err="1" smtClean="0"/>
              <a:t>галузевої</a:t>
            </a:r>
            <a:r>
              <a:rPr lang="ru-RU" b="1" dirty="0" smtClean="0"/>
              <a:t>  </a:t>
            </a:r>
            <a:r>
              <a:rPr lang="ru-RU" b="1" dirty="0" err="1" smtClean="0"/>
              <a:t>компетенції</a:t>
            </a:r>
            <a:endParaRPr lang="ru-RU" b="1" dirty="0" smtClean="0"/>
          </a:p>
          <a:p>
            <a:r>
              <a:rPr lang="uk-UA" b="1" dirty="0" smtClean="0"/>
              <a:t>Акти органів(суб’єктів) міжгалузевої компетенції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4008" y="260648"/>
            <a:ext cx="4041775" cy="1554187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>
                <a:solidFill>
                  <a:srgbClr val="FF0000"/>
                </a:solidFill>
              </a:rPr>
              <a:t>10. За юридичною природою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4008" y="1772171"/>
            <a:ext cx="4041775" cy="3951288"/>
          </a:xfrm>
        </p:spPr>
        <p:txBody>
          <a:bodyPr/>
          <a:lstStyle/>
          <a:p>
            <a:pPr algn="just"/>
            <a:r>
              <a:rPr lang="uk-UA" b="1" dirty="0" smtClean="0"/>
              <a:t>Нормативні</a:t>
            </a:r>
          </a:p>
          <a:p>
            <a:r>
              <a:rPr lang="uk-UA" b="1" dirty="0" smtClean="0"/>
              <a:t>Адміністративні(індивідуальні)</a:t>
            </a:r>
          </a:p>
          <a:p>
            <a:r>
              <a:rPr lang="uk-UA" b="1" dirty="0" smtClean="0"/>
              <a:t>Змішані</a:t>
            </a:r>
          </a:p>
          <a:p>
            <a:endParaRPr lang="uk-UA" dirty="0" smtClean="0"/>
          </a:p>
          <a:p>
            <a:endParaRPr lang="ru-RU" dirty="0"/>
          </a:p>
        </p:txBody>
      </p:sp>
      <p:pic>
        <p:nvPicPr>
          <p:cNvPr id="13316" name="Picture 4" descr="Картинки человечков для презентации на прозрачном фоне (200 картинок) 🔥  Прикольные картинки и юмор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5648" y="3789040"/>
            <a:ext cx="4169321" cy="3129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Вимоги, яким мають відповідати правові акти суб’єктів публічної адміністрації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323528" y="2332037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uk-UA" sz="2800" b="1" i="1" dirty="0" smtClean="0">
                <a:solidFill>
                  <a:srgbClr val="FF0000"/>
                </a:solidFill>
              </a:rPr>
              <a:t>Оптимальність</a:t>
            </a:r>
            <a:r>
              <a:rPr lang="uk-UA" sz="2800" b="1" dirty="0" smtClean="0"/>
              <a:t> </a:t>
            </a:r>
            <a:r>
              <a:rPr lang="ru-RU" sz="2800" b="1" dirty="0" smtClean="0"/>
              <a:t>(</a:t>
            </a:r>
            <a:r>
              <a:rPr lang="ru-RU" sz="2800" b="1" dirty="0" err="1" smtClean="0"/>
              <a:t>доцільність</a:t>
            </a:r>
            <a:r>
              <a:rPr lang="ru-RU" sz="2800" b="1" dirty="0" smtClean="0"/>
              <a:t>, </a:t>
            </a:r>
            <a:r>
              <a:rPr lang="ru-RU" sz="2800" b="1" dirty="0" err="1" smtClean="0"/>
              <a:t>ефективність</a:t>
            </a:r>
            <a:r>
              <a:rPr lang="ru-RU" sz="2800" b="1" dirty="0" smtClean="0"/>
              <a:t>, </a:t>
            </a:r>
            <a:r>
              <a:rPr lang="ru-RU" sz="2800" b="1" dirty="0" err="1" smtClean="0"/>
              <a:t>соціальна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справедливість</a:t>
            </a:r>
            <a:r>
              <a:rPr lang="ru-RU" sz="2800" b="1" dirty="0" smtClean="0"/>
              <a:t>)</a:t>
            </a:r>
          </a:p>
          <a:p>
            <a:pPr algn="just"/>
            <a:r>
              <a:rPr lang="uk-UA" sz="2800" b="1" i="1" dirty="0" smtClean="0">
                <a:solidFill>
                  <a:srgbClr val="FF0000"/>
                </a:solidFill>
              </a:rPr>
              <a:t>Юридичні вимоги</a:t>
            </a:r>
            <a:r>
              <a:rPr lang="uk-UA" sz="2800" b="1" dirty="0" smtClean="0"/>
              <a:t>:    законність                       </a:t>
            </a:r>
            <a:r>
              <a:rPr lang="uk-UA" sz="2800" b="1" dirty="0" err="1" smtClean="0"/>
              <a:t>-презумпція</a:t>
            </a:r>
            <a:r>
              <a:rPr lang="uk-UA" sz="2800" b="1" dirty="0" smtClean="0"/>
              <a:t> законності акту</a:t>
            </a:r>
          </a:p>
          <a:p>
            <a:pPr algn="just"/>
            <a:r>
              <a:rPr lang="uk-UA" sz="2800" b="1" i="1" dirty="0" smtClean="0">
                <a:solidFill>
                  <a:srgbClr val="FF0000"/>
                </a:solidFill>
              </a:rPr>
              <a:t>Організаційно-технічні вимоги </a:t>
            </a:r>
            <a:r>
              <a:rPr lang="uk-UA" sz="2800" b="1" dirty="0" smtClean="0"/>
              <a:t>(мова, форма, реквізити,своєчасність доведення до зацікавлених осіб, реєстрація у Міністерстві юстиції України)</a:t>
            </a:r>
          </a:p>
          <a:p>
            <a:pPr algn="just"/>
            <a:endParaRPr lang="uk-UA" b="1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Человечек для оформления презентации - Всем учителя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819823"/>
            <a:ext cx="3038177" cy="3038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Дефектні акти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нікчемні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b="1" dirty="0" smtClean="0"/>
              <a:t>акти, юридична </a:t>
            </a:r>
            <a:r>
              <a:rPr lang="uk-UA" b="1" i="1" dirty="0" smtClean="0">
                <a:solidFill>
                  <a:srgbClr val="FF0000"/>
                </a:solidFill>
              </a:rPr>
              <a:t>недійсність яких очевидна</a:t>
            </a:r>
            <a:r>
              <a:rPr lang="uk-UA" b="1" dirty="0" smtClean="0"/>
              <a:t>, недоліки яких скасувати не можна і які не породжують юридичних наслідків</a:t>
            </a:r>
          </a:p>
          <a:p>
            <a:endParaRPr lang="uk-UA" dirty="0"/>
          </a:p>
          <a:p>
            <a:pPr algn="ctr">
              <a:buNone/>
            </a:pPr>
            <a:r>
              <a:rPr lang="uk-UA" dirty="0" smtClean="0"/>
              <a:t>- </a:t>
            </a:r>
            <a:r>
              <a:rPr lang="uk-UA" b="1" i="1" dirty="0" smtClean="0">
                <a:solidFill>
                  <a:srgbClr val="FF0000"/>
                </a:solidFill>
              </a:rPr>
              <a:t>нікчемні повністю</a:t>
            </a:r>
          </a:p>
          <a:p>
            <a:pPr algn="ctr">
              <a:buNone/>
            </a:pPr>
            <a:r>
              <a:rPr lang="uk-UA" dirty="0" smtClean="0">
                <a:solidFill>
                  <a:srgbClr val="FF0000"/>
                </a:solidFill>
              </a:rPr>
              <a:t>- </a:t>
            </a:r>
            <a:r>
              <a:rPr lang="uk-UA" b="1" i="1" dirty="0" smtClean="0">
                <a:solidFill>
                  <a:srgbClr val="FF0000"/>
                </a:solidFill>
              </a:rPr>
              <a:t>нікчемні в силу оспорювання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uk-UA" dirty="0" err="1" smtClean="0">
                <a:solidFill>
                  <a:srgbClr val="FF0000"/>
                </a:solidFill>
              </a:rPr>
              <a:t>Оспорювані</a:t>
            </a:r>
            <a:r>
              <a:rPr lang="uk-UA" dirty="0" smtClean="0">
                <a:solidFill>
                  <a:srgbClr val="FF0000"/>
                </a:solidFill>
              </a:rPr>
              <a:t> (заперечні)акти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algn="just"/>
            <a:r>
              <a:rPr lang="uk-UA" b="1" dirty="0" smtClean="0"/>
              <a:t>акти </a:t>
            </a:r>
            <a:r>
              <a:rPr lang="uk-UA" b="1" i="1" dirty="0" smtClean="0">
                <a:solidFill>
                  <a:srgbClr val="FF0000"/>
                </a:solidFill>
              </a:rPr>
              <a:t>з помилками</a:t>
            </a:r>
            <a:r>
              <a:rPr lang="uk-UA" b="1" dirty="0" smtClean="0"/>
              <a:t>, дефектність яких </a:t>
            </a:r>
            <a:r>
              <a:rPr lang="uk-UA" b="1" i="1" dirty="0" smtClean="0">
                <a:solidFill>
                  <a:srgbClr val="FF0000"/>
                </a:solidFill>
              </a:rPr>
              <a:t>не є</a:t>
            </a:r>
            <a:r>
              <a:rPr lang="uk-UA" b="1" dirty="0" smtClean="0"/>
              <a:t> очевидною, і які можна скасувати, доопрацювати , привести у відповідність до вимог законодавства</a:t>
            </a:r>
            <a:endParaRPr lang="ru-RU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Фон для презентации с человечками - 71 фот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4169900"/>
            <a:ext cx="4226030" cy="2641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Публічна адміністрація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67544" y="2060848"/>
            <a:ext cx="4040188" cy="639762"/>
          </a:xfrm>
        </p:spPr>
        <p:txBody>
          <a:bodyPr>
            <a:normAutofit fontScale="77500" lnSpcReduction="20000"/>
          </a:bodyPr>
          <a:lstStyle/>
          <a:p>
            <a:pPr algn="ctr"/>
            <a:endParaRPr lang="uk-UA" dirty="0" smtClean="0"/>
          </a:p>
          <a:p>
            <a:pPr algn="ctr"/>
            <a:r>
              <a:rPr lang="uk-UA" dirty="0" err="1" smtClean="0"/>
              <a:t>“публічна”</a:t>
            </a:r>
            <a:r>
              <a:rPr lang="uk-UA" dirty="0" smtClean="0"/>
              <a:t> - 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/>
            <a:endParaRPr lang="uk-UA" dirty="0" smtClean="0">
              <a:solidFill>
                <a:srgbClr val="FF0000"/>
              </a:solidFill>
            </a:endParaRPr>
          </a:p>
          <a:p>
            <a:pPr algn="ctr"/>
            <a:endParaRPr lang="uk-UA" dirty="0" smtClean="0"/>
          </a:p>
          <a:p>
            <a:pPr algn="ctr"/>
            <a:r>
              <a:rPr lang="uk-UA" b="1" dirty="0" smtClean="0"/>
              <a:t>спільна, доступна для всіх</a:t>
            </a:r>
            <a:r>
              <a:rPr lang="ru-RU" b="1" dirty="0" smtClean="0"/>
              <a:t>, яка </a:t>
            </a:r>
            <a:r>
              <a:rPr lang="ru-RU" b="1" dirty="0" err="1" smtClean="0"/>
              <a:t>слугує</a:t>
            </a:r>
            <a:r>
              <a:rPr lang="ru-RU" b="1" dirty="0" smtClean="0"/>
              <a:t> </a:t>
            </a:r>
            <a:r>
              <a:rPr lang="ru-RU" b="1" dirty="0" err="1" smtClean="0"/>
              <a:t>усім</a:t>
            </a:r>
            <a:r>
              <a:rPr lang="ru-RU" b="1" dirty="0" smtClean="0"/>
              <a:t>, </a:t>
            </a:r>
          </a:p>
          <a:p>
            <a:pPr algn="ctr">
              <a:buNone/>
            </a:pPr>
            <a:r>
              <a:rPr lang="ru-RU" b="1" dirty="0" err="1" smtClean="0"/>
              <a:t>поєднує</a:t>
            </a:r>
            <a:r>
              <a:rPr lang="ru-RU" b="1" dirty="0" smtClean="0"/>
              <a:t> у </a:t>
            </a:r>
            <a:r>
              <a:rPr lang="ru-RU" b="1" dirty="0" err="1" smtClean="0"/>
              <a:t>собі</a:t>
            </a:r>
            <a:r>
              <a:rPr lang="ru-RU" b="1" dirty="0" smtClean="0"/>
              <a:t> «</a:t>
            </a:r>
            <a:r>
              <a:rPr lang="ru-RU" b="1" dirty="0" err="1" smtClean="0"/>
              <a:t>державну</a:t>
            </a:r>
            <a:r>
              <a:rPr lang="ru-RU" b="1" dirty="0" smtClean="0"/>
              <a:t>» (</a:t>
            </a:r>
            <a:r>
              <a:rPr lang="ru-RU" b="1" dirty="0" err="1" smtClean="0"/>
              <a:t>національну</a:t>
            </a:r>
            <a:r>
              <a:rPr lang="ru-RU" b="1" dirty="0" smtClean="0"/>
              <a:t>) та «</a:t>
            </a:r>
            <a:r>
              <a:rPr lang="ru-RU" b="1" dirty="0" err="1" smtClean="0"/>
              <a:t>самоврядну</a:t>
            </a:r>
            <a:r>
              <a:rPr lang="ru-RU" b="1" dirty="0" smtClean="0"/>
              <a:t>» «</a:t>
            </a:r>
            <a:r>
              <a:rPr lang="ru-RU" b="1" dirty="0" err="1" smtClean="0"/>
              <a:t>територіальну</a:t>
            </a:r>
            <a:r>
              <a:rPr lang="ru-RU" b="1" dirty="0" smtClean="0"/>
              <a:t>»</a:t>
            </a:r>
            <a:endParaRPr lang="uk-UA" b="1" dirty="0" smtClean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3959423" cy="1173807"/>
          </a:xfrm>
        </p:spPr>
        <p:txBody>
          <a:bodyPr/>
          <a:lstStyle/>
          <a:p>
            <a:pPr algn="ctr"/>
            <a:r>
              <a:rPr lang="uk-UA" dirty="0" err="1" smtClean="0"/>
              <a:t>“адміністрація”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algn="ctr"/>
            <a:endParaRPr lang="uk-UA" dirty="0" smtClean="0"/>
          </a:p>
          <a:p>
            <a:pPr algn="ctr"/>
            <a:endParaRPr lang="uk-UA" dirty="0" smtClean="0"/>
          </a:p>
          <a:p>
            <a:pPr algn="ctr"/>
            <a:r>
              <a:rPr lang="uk-UA" b="1" dirty="0" smtClean="0"/>
              <a:t>це діяльність, що слугує публічним інтересам, як головне її завдання</a:t>
            </a:r>
            <a:endParaRPr lang="ru-RU" b="1" dirty="0"/>
          </a:p>
        </p:txBody>
      </p:sp>
      <p:sp>
        <p:nvSpPr>
          <p:cNvPr id="8" name="Стрелка вниз 7"/>
          <p:cNvSpPr/>
          <p:nvPr/>
        </p:nvSpPr>
        <p:spPr>
          <a:xfrm rot="2272977">
            <a:off x="3491880" y="1124744"/>
            <a:ext cx="360040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 rot="20158996">
            <a:off x="4604915" y="1177893"/>
            <a:ext cx="388417" cy="59820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Процедура прийняття актів публічної адміністрації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600200"/>
            <a:ext cx="4186808" cy="4925143"/>
          </a:xfrm>
        </p:spPr>
        <p:txBody>
          <a:bodyPr>
            <a:normAutofit fontScale="77500" lnSpcReduction="20000"/>
          </a:bodyPr>
          <a:lstStyle/>
          <a:p>
            <a:r>
              <a:rPr lang="uk-UA" b="1" i="1" u="sng" dirty="0" smtClean="0">
                <a:solidFill>
                  <a:srgbClr val="FF0000"/>
                </a:solidFill>
              </a:rPr>
              <a:t>Стадії:</a:t>
            </a:r>
          </a:p>
          <a:p>
            <a:pPr>
              <a:buNone/>
            </a:pPr>
            <a:r>
              <a:rPr lang="uk-UA" b="1" i="1" dirty="0" smtClean="0">
                <a:solidFill>
                  <a:srgbClr val="FF0000"/>
                </a:solidFill>
              </a:rPr>
              <a:t>1. Основні: </a:t>
            </a:r>
          </a:p>
          <a:p>
            <a:pPr algn="just">
              <a:buNone/>
            </a:pPr>
            <a:r>
              <a:rPr lang="uk-UA" i="1" dirty="0" smtClean="0"/>
              <a:t>- </a:t>
            </a:r>
            <a:r>
              <a:rPr lang="uk-UA" b="1" i="1" dirty="0" smtClean="0"/>
              <a:t>підготовка проекту акту, його обґрунтування</a:t>
            </a:r>
          </a:p>
          <a:p>
            <a:pPr algn="just">
              <a:buNone/>
            </a:pPr>
            <a:r>
              <a:rPr lang="uk-UA" b="1" i="1" dirty="0" smtClean="0"/>
              <a:t>- узгодження проекту акту (у разі потреби)</a:t>
            </a:r>
          </a:p>
          <a:p>
            <a:pPr algn="just">
              <a:buNone/>
            </a:pPr>
            <a:r>
              <a:rPr lang="uk-UA" b="1" i="1" dirty="0" smtClean="0"/>
              <a:t>- прийняття акту та доведення до відома зацікавлених осіб</a:t>
            </a:r>
          </a:p>
          <a:p>
            <a:pPr>
              <a:buNone/>
            </a:pPr>
            <a:r>
              <a:rPr lang="uk-UA" b="1" i="1" dirty="0" smtClean="0"/>
              <a:t>- виконання акту</a:t>
            </a:r>
          </a:p>
          <a:p>
            <a:pPr>
              <a:buNone/>
            </a:pPr>
            <a:r>
              <a:rPr lang="uk-UA" b="1" i="1" dirty="0" smtClean="0">
                <a:solidFill>
                  <a:srgbClr val="FF0000"/>
                </a:solidFill>
              </a:rPr>
              <a:t>2.Факультативна</a:t>
            </a:r>
          </a:p>
          <a:p>
            <a:pPr>
              <a:buNone/>
            </a:pPr>
            <a:r>
              <a:rPr lang="uk-UA" b="1" i="1" dirty="0" smtClean="0"/>
              <a:t>- оскарження акту(за окремою процедурою)</a:t>
            </a:r>
            <a:endParaRPr lang="ru-RU" b="1" i="1" dirty="0"/>
          </a:p>
        </p:txBody>
      </p:sp>
      <p:pic>
        <p:nvPicPr>
          <p:cNvPr id="16386" name="Picture 2" descr="человечек для презентации - Создать мем - Meme-arsenal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564904"/>
            <a:ext cx="3707631" cy="3707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человечки для презентации без фона - Создать мем - Meme-arsenal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046547"/>
            <a:ext cx="3305167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Діяльність публічної адміністрації </a:t>
            </a:r>
            <a:r>
              <a:rPr lang="uk-UA" dirty="0" smtClean="0"/>
              <a:t>-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600200"/>
            <a:ext cx="5482952" cy="4781127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b="1" dirty="0" smtClean="0"/>
              <a:t>це </a:t>
            </a:r>
            <a:r>
              <a:rPr lang="uk-UA" b="1" i="1" dirty="0" smtClean="0">
                <a:solidFill>
                  <a:srgbClr val="FF0000"/>
                </a:solidFill>
              </a:rPr>
              <a:t>сукупність</a:t>
            </a:r>
            <a:r>
              <a:rPr lang="uk-UA" b="1" dirty="0" smtClean="0"/>
              <a:t> організаційних дій та діяльність органів, установ, організацій, наділених </a:t>
            </a:r>
            <a:r>
              <a:rPr lang="uk-UA" b="1" i="1" dirty="0" smtClean="0">
                <a:solidFill>
                  <a:srgbClr val="FF0000"/>
                </a:solidFill>
              </a:rPr>
              <a:t>властивостями публічної влади</a:t>
            </a:r>
            <a:r>
              <a:rPr lang="uk-UA" b="1" i="1" dirty="0" smtClean="0"/>
              <a:t> </a:t>
            </a:r>
            <a:r>
              <a:rPr lang="uk-UA" b="1" dirty="0" smtClean="0"/>
              <a:t>і основою діяльності яких є </a:t>
            </a:r>
            <a:r>
              <a:rPr lang="uk-UA" b="1" i="1" dirty="0" smtClean="0">
                <a:solidFill>
                  <a:srgbClr val="FF0000"/>
                </a:solidFill>
              </a:rPr>
              <a:t>забезпечення виконання </a:t>
            </a:r>
            <a:r>
              <a:rPr lang="uk-UA" b="1" dirty="0" smtClean="0"/>
              <a:t>положень чинного законодавства в </a:t>
            </a:r>
            <a:r>
              <a:rPr lang="uk-UA" b="1" i="1" dirty="0" smtClean="0">
                <a:solidFill>
                  <a:srgbClr val="FF0000"/>
                </a:solidFill>
              </a:rPr>
              <a:t>публічних інтересах.</a:t>
            </a:r>
            <a:endParaRPr lang="ru-RU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Фон с человечками для презентации (40 лучших фото)"/>
          <p:cNvSpPr>
            <a:spLocks noChangeAspect="1" noChangeArrowheads="1"/>
          </p:cNvSpPr>
          <p:nvPr/>
        </p:nvSpPr>
        <p:spPr bwMode="auto">
          <a:xfrm>
            <a:off x="1858144" y="6014868"/>
            <a:ext cx="183803" cy="183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0" name="Picture 4" descr="Картинки человечков для презентации на прозрачном фоне (200 картинок) 🔥  Прикольные картинки и юмор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327002"/>
            <a:ext cx="3256905" cy="2444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Принципи діяльності публічної адміністрації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Принципи, що стосуються забезпечення законності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uk-UA" b="1" dirty="0" smtClean="0"/>
              <a:t>законність, рівність,</a:t>
            </a:r>
          </a:p>
          <a:p>
            <a:pPr algn="just"/>
            <a:r>
              <a:rPr lang="uk-UA" b="1" dirty="0" smtClean="0"/>
              <a:t>пропорційність,</a:t>
            </a:r>
          </a:p>
          <a:p>
            <a:pPr algn="just"/>
            <a:r>
              <a:rPr lang="uk-UA" b="1" dirty="0" smtClean="0"/>
              <a:t>заборона зловживання владою, </a:t>
            </a:r>
          </a:p>
          <a:p>
            <a:pPr algn="just"/>
            <a:r>
              <a:rPr lang="uk-UA" b="1" dirty="0" smtClean="0"/>
              <a:t>безсторонність, </a:t>
            </a:r>
          </a:p>
          <a:p>
            <a:pPr algn="just"/>
            <a:r>
              <a:rPr lang="uk-UA" b="1" dirty="0" smtClean="0"/>
              <a:t>нейтральність службовців,</a:t>
            </a:r>
          </a:p>
          <a:p>
            <a:pPr algn="just"/>
            <a:r>
              <a:rPr lang="uk-UA" b="1" dirty="0" smtClean="0"/>
              <a:t>законні очікування та відповідальність, </a:t>
            </a:r>
          </a:p>
          <a:p>
            <a:pPr algn="just"/>
            <a:r>
              <a:rPr lang="uk-UA" b="1" dirty="0" smtClean="0"/>
              <a:t>обов’язок зазначити підстави адміністративних рішень, </a:t>
            </a:r>
          </a:p>
          <a:p>
            <a:pPr algn="just"/>
            <a:r>
              <a:rPr lang="uk-UA" b="1" dirty="0" smtClean="0"/>
              <a:t>право на оскарження адміністративних рішень,</a:t>
            </a:r>
          </a:p>
          <a:p>
            <a:pPr algn="just"/>
            <a:r>
              <a:rPr lang="uk-UA" b="1" dirty="0" smtClean="0"/>
              <a:t> розумний строк для рішення</a:t>
            </a:r>
            <a:endParaRPr lang="ru-RU" b="1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Принципи,що застосовуються до участі індивідів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>
          <a:xfrm>
            <a:off x="4644008" y="2492896"/>
            <a:ext cx="4041775" cy="3951288"/>
          </a:xfrm>
        </p:spPr>
        <p:txBody>
          <a:bodyPr/>
          <a:lstStyle/>
          <a:p>
            <a:pPr algn="just"/>
            <a:r>
              <a:rPr lang="uk-UA" b="1" dirty="0" smtClean="0"/>
              <a:t>Участь індивідів у вирішенні спорів альтернативними способами, право бути заслуханим та робити заяви</a:t>
            </a:r>
            <a:endParaRPr lang="ru-RU" b="1" dirty="0"/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1979712" y="1412776"/>
            <a:ext cx="1584176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5508104" y="1412776"/>
            <a:ext cx="1440160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769528"/>
            <a:ext cx="4040188" cy="834107"/>
          </a:xfrm>
        </p:spPr>
        <p:txBody>
          <a:bodyPr>
            <a:normAutofit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Принципи, що належать до виконання рішень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39824" y="1695293"/>
            <a:ext cx="4040188" cy="4641379"/>
          </a:xfrm>
        </p:spPr>
        <p:txBody>
          <a:bodyPr/>
          <a:lstStyle/>
          <a:p>
            <a:r>
              <a:rPr lang="uk-UA" b="1" dirty="0" smtClean="0"/>
              <a:t>етичність ,</a:t>
            </a:r>
          </a:p>
          <a:p>
            <a:r>
              <a:rPr lang="uk-UA" b="1" dirty="0" smtClean="0"/>
              <a:t>ефективність, </a:t>
            </a:r>
          </a:p>
          <a:p>
            <a:r>
              <a:rPr lang="uk-UA" b="1" dirty="0" smtClean="0"/>
              <a:t>постійність надання адміністративних послуг, </a:t>
            </a:r>
          </a:p>
          <a:p>
            <a:r>
              <a:rPr lang="uk-UA" b="1" dirty="0" smtClean="0"/>
              <a:t>продуктивне виконання управлінських задач, </a:t>
            </a:r>
          </a:p>
          <a:p>
            <a:r>
              <a:rPr lang="uk-UA" b="1" dirty="0" smtClean="0"/>
              <a:t>навчання службовців</a:t>
            </a:r>
            <a:endParaRPr lang="ru-RU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21613" y="1052736"/>
            <a:ext cx="4041775" cy="1101799"/>
          </a:xfrm>
        </p:spPr>
        <p:txBody>
          <a:bodyPr>
            <a:normAutofit lnSpcReduction="10000"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Принципи, що стосуються забезпечення прозорості та контролю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6016" y="2348880"/>
            <a:ext cx="4041775" cy="395128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b="1" dirty="0" smtClean="0"/>
              <a:t>використання простої, зрозумілої й прийнятної мови,</a:t>
            </a:r>
          </a:p>
          <a:p>
            <a:pPr algn="just"/>
            <a:r>
              <a:rPr lang="uk-UA" b="1" dirty="0" smtClean="0"/>
              <a:t> зазначення можливих засобів захисту та строків для їх використання, </a:t>
            </a:r>
          </a:p>
          <a:p>
            <a:pPr algn="just"/>
            <a:r>
              <a:rPr lang="uk-UA" b="1" dirty="0" smtClean="0"/>
              <a:t>повідомлення про прийняття рішення, </a:t>
            </a:r>
          </a:p>
          <a:p>
            <a:pPr algn="just"/>
            <a:r>
              <a:rPr lang="uk-UA" b="1" dirty="0" smtClean="0"/>
              <a:t>захист відомостей, повага </a:t>
            </a:r>
            <a:r>
              <a:rPr lang="uk-UA" b="1" dirty="0" err="1" smtClean="0"/>
              <a:t>приватності</a:t>
            </a:r>
            <a:r>
              <a:rPr lang="uk-UA" b="1" dirty="0" smtClean="0"/>
              <a:t>, </a:t>
            </a:r>
          </a:p>
          <a:p>
            <a:pPr algn="just"/>
            <a:r>
              <a:rPr lang="uk-UA" b="1" dirty="0" smtClean="0"/>
              <a:t>дотримання конфіденційності</a:t>
            </a:r>
            <a:endParaRPr lang="ru-RU" b="1" dirty="0"/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1979712" y="188640"/>
            <a:ext cx="1580306" cy="4046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220072" y="404664"/>
            <a:ext cx="1728192" cy="3326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 descr="Создать комикс мем &quot;картинки для презентации человечки, человечки для  презентации задачи, белые человечки для презентаций картинки&quot; - Комиксы -  Meme-arsenal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940" y="4581128"/>
            <a:ext cx="3319760" cy="2179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Маленький белый человечек - 50 фот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4679231" cy="3019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348880"/>
            <a:ext cx="8229600" cy="580926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Форми діяльності публічної адміністрації  - це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7200" y="3573016"/>
            <a:ext cx="8229600" cy="4525963"/>
          </a:xfrm>
        </p:spPr>
        <p:txBody>
          <a:bodyPr/>
          <a:lstStyle/>
          <a:p>
            <a:pPr algn="just"/>
            <a:r>
              <a:rPr lang="uk-UA" b="1" i="1" dirty="0" smtClean="0">
                <a:solidFill>
                  <a:srgbClr val="FF0000"/>
                </a:solidFill>
              </a:rPr>
              <a:t>зовнішньо виражена </a:t>
            </a:r>
            <a:r>
              <a:rPr lang="uk-UA" b="1" dirty="0" smtClean="0"/>
              <a:t>дія органів публічної адміністрації або їх посадових осіб, здійснена у межах їх компетенції з метою досягнення поставлених перед ними мети та завдань.</a:t>
            </a:r>
            <a:endParaRPr lang="ru-RU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Человечек для оформления презентации - Всем учителя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2300" y="4122430"/>
            <a:ext cx="2819400" cy="272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4847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Форми публічної адміністрації</a:t>
            </a:r>
            <a:br>
              <a:rPr lang="uk-UA" b="1" dirty="0" smtClean="0">
                <a:solidFill>
                  <a:srgbClr val="FF0000"/>
                </a:solidFill>
              </a:rPr>
            </a:br>
            <a:r>
              <a:rPr lang="uk-UA" dirty="0"/>
              <a:t/>
            </a:r>
            <a:br>
              <a:rPr lang="uk-UA" dirty="0"/>
            </a:br>
            <a:r>
              <a:rPr lang="uk-UA" sz="3600" dirty="0"/>
              <a:t>(</a:t>
            </a:r>
            <a:r>
              <a:rPr lang="uk-UA" sz="3600" dirty="0" smtClean="0"/>
              <a:t>залежно від правових наслідків)</a:t>
            </a: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67544" y="2780928"/>
            <a:ext cx="4040188" cy="639762"/>
          </a:xfrm>
        </p:spPr>
        <p:txBody>
          <a:bodyPr/>
          <a:lstStyle/>
          <a:p>
            <a:r>
              <a:rPr lang="uk-UA" dirty="0" smtClean="0"/>
              <a:t>ПРАВОВІ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539552" y="2060848"/>
            <a:ext cx="4040188" cy="3951288"/>
          </a:xfrm>
        </p:spPr>
        <p:txBody>
          <a:bodyPr/>
          <a:lstStyle/>
          <a:p>
            <a:endParaRPr lang="uk-UA" dirty="0" smtClean="0"/>
          </a:p>
          <a:p>
            <a:endParaRPr lang="uk-UA" dirty="0"/>
          </a:p>
          <a:p>
            <a:pPr algn="ctr">
              <a:buNone/>
            </a:pPr>
            <a:r>
              <a:rPr lang="uk-UA" dirty="0" smtClean="0">
                <a:solidFill>
                  <a:srgbClr val="FF0000"/>
                </a:solidFill>
              </a:rPr>
              <a:t>	</a:t>
            </a:r>
          </a:p>
          <a:p>
            <a:pPr algn="ctr">
              <a:buNone/>
            </a:pPr>
            <a:endParaRPr lang="uk-UA" dirty="0" smtClean="0"/>
          </a:p>
          <a:p>
            <a:pPr algn="ctr">
              <a:buNone/>
            </a:pPr>
            <a:r>
              <a:rPr lang="uk-UA" dirty="0" smtClean="0"/>
              <a:t>ті, що породжують правові наслідки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4788024" y="2708920"/>
            <a:ext cx="4041775" cy="639762"/>
          </a:xfrm>
        </p:spPr>
        <p:txBody>
          <a:bodyPr/>
          <a:lstStyle/>
          <a:p>
            <a:r>
              <a:rPr lang="uk-UA" dirty="0" smtClean="0"/>
              <a:t>НЕПРАВОВІ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>
          <a:xfrm>
            <a:off x="4572000" y="2492896"/>
            <a:ext cx="4041775" cy="3951288"/>
          </a:xfrm>
        </p:spPr>
        <p:txBody>
          <a:bodyPr/>
          <a:lstStyle/>
          <a:p>
            <a:endParaRPr lang="uk-UA" dirty="0" smtClean="0"/>
          </a:p>
          <a:p>
            <a:endParaRPr lang="uk-UA" b="1" dirty="0"/>
          </a:p>
          <a:p>
            <a:endParaRPr lang="uk-UA" dirty="0" smtClean="0"/>
          </a:p>
          <a:p>
            <a:pPr algn="ctr">
              <a:buNone/>
            </a:pPr>
            <a:r>
              <a:rPr lang="uk-UA" dirty="0" smtClean="0"/>
              <a:t>ті,що правових наслідків не породжують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Правові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>
                <a:solidFill>
                  <a:srgbClr val="FF0000"/>
                </a:solidFill>
              </a:rPr>
              <a:t>форми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>
                <a:solidFill>
                  <a:srgbClr val="FF0000"/>
                </a:solidFill>
              </a:rPr>
              <a:t>діяльності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>
                <a:solidFill>
                  <a:srgbClr val="FF0000"/>
                </a:solidFill>
              </a:rPr>
              <a:t>публічної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>
                <a:solidFill>
                  <a:srgbClr val="FF0000"/>
                </a:solidFill>
              </a:rPr>
              <a:t>адміністрації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1" dirty="0" smtClean="0"/>
              <a:t>прийняття </a:t>
            </a:r>
            <a:r>
              <a:rPr lang="uk-UA" b="1" i="1" dirty="0" smtClean="0">
                <a:solidFill>
                  <a:srgbClr val="FF0000"/>
                </a:solidFill>
              </a:rPr>
              <a:t>нормативно-правових</a:t>
            </a:r>
            <a:r>
              <a:rPr lang="uk-UA" b="1" dirty="0" smtClean="0">
                <a:solidFill>
                  <a:srgbClr val="FF0000"/>
                </a:solidFill>
              </a:rPr>
              <a:t> актів</a:t>
            </a:r>
          </a:p>
          <a:p>
            <a:pPr algn="just"/>
            <a:r>
              <a:rPr lang="uk-UA" b="1" dirty="0" smtClean="0"/>
              <a:t>прийняття </a:t>
            </a:r>
            <a:r>
              <a:rPr lang="uk-UA" b="1" i="1" dirty="0" smtClean="0">
                <a:solidFill>
                  <a:srgbClr val="FF0000"/>
                </a:solidFill>
              </a:rPr>
              <a:t>адміністративних (індивідуальних) </a:t>
            </a:r>
            <a:r>
              <a:rPr lang="uk-UA" b="1" dirty="0" smtClean="0">
                <a:solidFill>
                  <a:srgbClr val="FF0000"/>
                </a:solidFill>
              </a:rPr>
              <a:t>актів</a:t>
            </a:r>
          </a:p>
          <a:p>
            <a:pPr algn="just"/>
            <a:r>
              <a:rPr lang="uk-UA" b="1" dirty="0" smtClean="0"/>
              <a:t>укладання </a:t>
            </a:r>
            <a:r>
              <a:rPr lang="uk-UA" b="1" i="1" dirty="0" smtClean="0">
                <a:solidFill>
                  <a:srgbClr val="FF0000"/>
                </a:solidFill>
              </a:rPr>
              <a:t>адміністративних договорів</a:t>
            </a:r>
          </a:p>
          <a:p>
            <a:pPr algn="just"/>
            <a:r>
              <a:rPr lang="uk-UA" b="1" dirty="0" smtClean="0"/>
              <a:t>здійснення (</a:t>
            </a:r>
            <a:r>
              <a:rPr lang="uk-UA" b="1" i="1" dirty="0" smtClean="0"/>
              <a:t>вчинення) </a:t>
            </a:r>
            <a:r>
              <a:rPr lang="uk-UA" b="1" i="1" dirty="0" smtClean="0">
                <a:solidFill>
                  <a:srgbClr val="FF0000"/>
                </a:solidFill>
              </a:rPr>
              <a:t>реєстраційних та інших юридично-значимих дій </a:t>
            </a:r>
            <a:r>
              <a:rPr lang="uk-UA" b="1" dirty="0" smtClean="0"/>
              <a:t>(послуг, процедур)</a:t>
            </a:r>
            <a:endParaRPr lang="ru-RU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err="1" smtClean="0">
                <a:solidFill>
                  <a:srgbClr val="FF0000"/>
                </a:solidFill>
              </a:rPr>
              <a:t>Неправові</a:t>
            </a:r>
            <a:r>
              <a:rPr lang="uk-UA" b="1" dirty="0" smtClean="0">
                <a:solidFill>
                  <a:srgbClr val="FF0000"/>
                </a:solidFill>
              </a:rPr>
              <a:t> форми діяльності публічної адміністрації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pPr algn="just"/>
            <a:r>
              <a:rPr lang="uk-UA" b="1" i="1" dirty="0" smtClean="0">
                <a:solidFill>
                  <a:srgbClr val="FF0000"/>
                </a:solidFill>
              </a:rPr>
              <a:t>Організаційні дії </a:t>
            </a:r>
            <a:r>
              <a:rPr lang="uk-UA" b="1" dirty="0" smtClean="0"/>
              <a:t>(проведення нарад,зборів, обговорень, презентацій, перевірок, прес-конференцій …)</a:t>
            </a:r>
          </a:p>
          <a:p>
            <a:pPr algn="just"/>
            <a:r>
              <a:rPr lang="uk-UA" b="1" i="1" dirty="0" smtClean="0">
                <a:solidFill>
                  <a:srgbClr val="FF0000"/>
                </a:solidFill>
              </a:rPr>
              <a:t>Матеріально-технічні операції </a:t>
            </a:r>
            <a:r>
              <a:rPr lang="uk-UA" b="1" dirty="0" smtClean="0"/>
              <a:t>(діловодство, підготовка звітів, довідок…)</a:t>
            </a:r>
            <a:endParaRPr lang="ru-RU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710</Words>
  <Application>Microsoft Office PowerPoint</Application>
  <PresentationFormat>Экран (4:3)</PresentationFormat>
  <Paragraphs>154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3" baseType="lpstr">
      <vt:lpstr>Arial</vt:lpstr>
      <vt:lpstr>Calibri</vt:lpstr>
      <vt:lpstr>Тема Office</vt:lpstr>
      <vt:lpstr>Діяльність публічної адміністрації</vt:lpstr>
      <vt:lpstr>Публічна адміністрація</vt:lpstr>
      <vt:lpstr>Діяльність публічної адміністрації -</vt:lpstr>
      <vt:lpstr>Принципи діяльності публічної адміністрації </vt:lpstr>
      <vt:lpstr>Презентация PowerPoint</vt:lpstr>
      <vt:lpstr>Форми діяльності публічної адміністрації  - це</vt:lpstr>
      <vt:lpstr>Форми публічної адміністрації  (залежно від правових наслідків) </vt:lpstr>
      <vt:lpstr>Правові форми діяльності публічної адміністрації</vt:lpstr>
      <vt:lpstr>Неправові форми діяльності публічної адміністрації</vt:lpstr>
      <vt:lpstr>Форми діяльності публічної адміністрації</vt:lpstr>
      <vt:lpstr>Правові акти публічної адміністрації  - це</vt:lpstr>
      <vt:lpstr>Ознаки правових актів публічної адміністрації</vt:lpstr>
      <vt:lpstr>Види правових актів публічної адміністрації</vt:lpstr>
      <vt:lpstr>Презентация PowerPoint</vt:lpstr>
      <vt:lpstr>Презентация PowerPoint</vt:lpstr>
      <vt:lpstr>Презентация PowerPoint</vt:lpstr>
      <vt:lpstr>Презентация PowerPoint</vt:lpstr>
      <vt:lpstr>Вимоги, яким мають відповідати правові акти суб’єктів публічної адміністрації</vt:lpstr>
      <vt:lpstr>Дефектні акти</vt:lpstr>
      <vt:lpstr>Процедура прийняття актів публічної адміністрації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Діяльність публічної адміністрації</dc:title>
  <dc:creator>user</dc:creator>
  <cp:lastModifiedBy>User</cp:lastModifiedBy>
  <cp:revision>56</cp:revision>
  <dcterms:created xsi:type="dcterms:W3CDTF">2018-09-20T12:45:03Z</dcterms:created>
  <dcterms:modified xsi:type="dcterms:W3CDTF">2023-09-26T16:28:42Z</dcterms:modified>
</cp:coreProperties>
</file>