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871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147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3708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0372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8417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0589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3287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882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106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955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867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470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491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482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475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327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524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612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940525"/>
            <a:ext cx="8825658" cy="1938387"/>
          </a:xfrm>
        </p:spPr>
        <p:txBody>
          <a:bodyPr/>
          <a:lstStyle/>
          <a:p>
            <a:pPr algn="ctr"/>
            <a:r>
              <a:rPr lang="ru-RU" sz="3600" dirty="0" err="1" smtClean="0"/>
              <a:t>Лекція</a:t>
            </a:r>
            <a:r>
              <a:rPr lang="ru-RU" sz="3600" dirty="0" smtClean="0"/>
              <a:t> № 9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на тему: </a:t>
            </a:r>
            <a:r>
              <a:rPr lang="ru-RU" sz="3600" dirty="0" smtClean="0"/>
              <a:t>«</a:t>
            </a:r>
            <a:r>
              <a:rPr lang="ru-RU" sz="3600" dirty="0" err="1" smtClean="0"/>
              <a:t>Транспортний</a:t>
            </a:r>
            <a:r>
              <a:rPr lang="ru-RU" sz="3600" dirty="0" smtClean="0"/>
              <a:t> </a:t>
            </a:r>
            <a:r>
              <a:rPr lang="ru-RU" sz="3600" dirty="0"/>
              <a:t>комплекс»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2235" y="3405051"/>
            <a:ext cx="8825658" cy="2007326"/>
          </a:xfrm>
        </p:spPr>
        <p:txBody>
          <a:bodyPr>
            <a:noAutofit/>
          </a:bodyPr>
          <a:lstStyle/>
          <a:p>
            <a:pPr algn="r"/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630" y="2968802"/>
            <a:ext cx="4714622" cy="314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67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055" y="2030185"/>
            <a:ext cx="4057923" cy="2079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452" y="2030185"/>
            <a:ext cx="4876800" cy="297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71" y="4441370"/>
            <a:ext cx="4766692" cy="3177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171" y="5181599"/>
            <a:ext cx="4186646" cy="22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8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4.2. </a:t>
            </a:r>
            <a:r>
              <a:rPr lang="ru-RU" dirty="0" err="1" smtClean="0"/>
              <a:t>Річковий</a:t>
            </a:r>
            <a:r>
              <a:rPr lang="ru-RU" dirty="0" smtClean="0"/>
              <a:t> </a:t>
            </a:r>
            <a:r>
              <a:rPr lang="ru-RU" dirty="0"/>
              <a:t>транспорт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519" y="2281282"/>
            <a:ext cx="7004977" cy="40846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судноплавних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експлуатуються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, становить </a:t>
            </a:r>
            <a:r>
              <a:rPr lang="ru-RU" dirty="0" err="1"/>
              <a:t>близько</a:t>
            </a:r>
            <a:r>
              <a:rPr lang="ru-RU" dirty="0"/>
              <a:t> 4000 км. За </a:t>
            </a: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показниками</a:t>
            </a:r>
            <a:r>
              <a:rPr lang="ru-RU" dirty="0"/>
              <a:t> </a:t>
            </a:r>
            <a:r>
              <a:rPr lang="ru-RU" dirty="0" err="1"/>
              <a:t>перевезень</a:t>
            </a:r>
            <a:r>
              <a:rPr lang="ru-RU" dirty="0"/>
              <a:t> </a:t>
            </a:r>
            <a:r>
              <a:rPr lang="ru-RU" dirty="0" err="1"/>
              <a:t>вантажів</a:t>
            </a:r>
            <a:r>
              <a:rPr lang="ru-RU" dirty="0"/>
              <a:t> та </a:t>
            </a:r>
            <a:r>
              <a:rPr lang="ru-RU" dirty="0" err="1"/>
              <a:t>пасажирів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вид транспорту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останньому</a:t>
            </a:r>
            <a:r>
              <a:rPr lang="ru-RU" dirty="0"/>
              <a:t> </a:t>
            </a:r>
            <a:r>
              <a:rPr lang="ru-RU" dirty="0" err="1"/>
              <a:t>місці</a:t>
            </a:r>
            <a:r>
              <a:rPr lang="ru-RU" dirty="0"/>
              <a:t>.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річкового</a:t>
            </a:r>
            <a:r>
              <a:rPr lang="ru-RU" dirty="0"/>
              <a:t> транспорту у </a:t>
            </a:r>
            <a:r>
              <a:rPr lang="ru-RU" dirty="0" err="1"/>
              <a:t>загальному</a:t>
            </a:r>
            <a:r>
              <a:rPr lang="ru-RU" dirty="0"/>
              <a:t> </a:t>
            </a:r>
            <a:r>
              <a:rPr lang="ru-RU" dirty="0" err="1"/>
              <a:t>перевезенні</a:t>
            </a:r>
            <a:r>
              <a:rPr lang="ru-RU" dirty="0"/>
              <a:t> </a:t>
            </a:r>
            <a:r>
              <a:rPr lang="ru-RU" dirty="0" err="1"/>
              <a:t>вантажів</a:t>
            </a:r>
            <a:r>
              <a:rPr lang="ru-RU" dirty="0"/>
              <a:t> не </a:t>
            </a:r>
            <a:r>
              <a:rPr lang="ru-RU" dirty="0" err="1"/>
              <a:t>перевищує</a:t>
            </a:r>
            <a:r>
              <a:rPr lang="ru-RU" dirty="0"/>
              <a:t> 15%, а </a:t>
            </a:r>
            <a:r>
              <a:rPr lang="ru-RU" dirty="0" err="1"/>
              <a:t>пасажирів</a:t>
            </a:r>
            <a:r>
              <a:rPr lang="ru-RU" dirty="0"/>
              <a:t> - 0,2%. У </a:t>
            </a:r>
            <a:r>
              <a:rPr lang="ru-RU" dirty="0" err="1"/>
              <a:t>структурі</a:t>
            </a:r>
            <a:r>
              <a:rPr lang="ru-RU" dirty="0"/>
              <a:t> </a:t>
            </a:r>
            <a:r>
              <a:rPr lang="ru-RU" dirty="0" err="1"/>
              <a:t>вантажних</a:t>
            </a:r>
            <a:r>
              <a:rPr lang="ru-RU" dirty="0"/>
              <a:t> </a:t>
            </a:r>
            <a:r>
              <a:rPr lang="ru-RU" dirty="0" err="1"/>
              <a:t>перевезень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виду транспорту </a:t>
            </a:r>
            <a:r>
              <a:rPr lang="ru-RU" dirty="0" err="1"/>
              <a:t>провідне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будівельним</a:t>
            </a:r>
            <a:r>
              <a:rPr lang="ru-RU" dirty="0"/>
              <a:t> </a:t>
            </a:r>
            <a:r>
              <a:rPr lang="ru-RU" dirty="0" err="1"/>
              <a:t>матеріалам</a:t>
            </a:r>
            <a:r>
              <a:rPr lang="ru-RU" dirty="0"/>
              <a:t>, </a:t>
            </a:r>
            <a:r>
              <a:rPr lang="ru-RU" dirty="0" err="1"/>
              <a:t>вугіллю</a:t>
            </a:r>
            <a:r>
              <a:rPr lang="ru-RU" dirty="0"/>
              <a:t> і коксу, </a:t>
            </a:r>
            <a:r>
              <a:rPr lang="ru-RU" dirty="0" err="1"/>
              <a:t>залізній</a:t>
            </a:r>
            <a:r>
              <a:rPr lang="ru-RU" dirty="0"/>
              <a:t> і </a:t>
            </a:r>
            <a:r>
              <a:rPr lang="ru-RU" dirty="0" err="1"/>
              <a:t>марганцевій</a:t>
            </a:r>
            <a:r>
              <a:rPr lang="ru-RU" dirty="0"/>
              <a:t> рудам.</a:t>
            </a:r>
          </a:p>
          <a:p>
            <a:pPr marL="0" indent="0">
              <a:buNone/>
            </a:pPr>
            <a:r>
              <a:rPr lang="ru-RU" dirty="0" err="1"/>
              <a:t>Основну</a:t>
            </a:r>
            <a:r>
              <a:rPr lang="ru-RU" dirty="0"/>
              <a:t> роль у </a:t>
            </a:r>
            <a:r>
              <a:rPr lang="ru-RU" dirty="0" err="1"/>
              <a:t>перевезенні</a:t>
            </a:r>
            <a:r>
              <a:rPr lang="ru-RU" dirty="0"/>
              <a:t> </a:t>
            </a:r>
            <a:r>
              <a:rPr lang="ru-RU" dirty="0" err="1"/>
              <a:t>вантажів</a:t>
            </a:r>
            <a:r>
              <a:rPr lang="ru-RU" dirty="0"/>
              <a:t> та </a:t>
            </a:r>
            <a:r>
              <a:rPr lang="ru-RU" dirty="0" err="1"/>
              <a:t>пасажирів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Дніпровський</a:t>
            </a:r>
            <a:r>
              <a:rPr lang="ru-RU" dirty="0"/>
              <a:t> </a:t>
            </a:r>
            <a:r>
              <a:rPr lang="ru-RU" dirty="0" err="1"/>
              <a:t>басейн</a:t>
            </a:r>
            <a:r>
              <a:rPr lang="ru-RU" dirty="0"/>
              <a:t>. По </a:t>
            </a:r>
            <a:r>
              <a:rPr lang="ru-RU" dirty="0" err="1"/>
              <a:t>Дніпру</a:t>
            </a:r>
            <a:r>
              <a:rPr lang="ru-RU" dirty="0"/>
              <a:t> та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найбільших</a:t>
            </a:r>
            <a:r>
              <a:rPr lang="ru-RU" dirty="0"/>
              <a:t> притоках </a:t>
            </a:r>
            <a:r>
              <a:rPr lang="ru-RU" dirty="0" err="1"/>
              <a:t>Прип'яті</a:t>
            </a:r>
            <a:r>
              <a:rPr lang="ru-RU" dirty="0"/>
              <a:t> та </a:t>
            </a:r>
            <a:r>
              <a:rPr lang="ru-RU" dirty="0" err="1"/>
              <a:t>Десні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90%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перевезень</a:t>
            </a:r>
            <a:r>
              <a:rPr lang="ru-RU" dirty="0"/>
              <a:t> </a:t>
            </a:r>
            <a:r>
              <a:rPr lang="ru-RU" dirty="0" err="1"/>
              <a:t>річкового</a:t>
            </a:r>
            <a:r>
              <a:rPr lang="ru-RU" dirty="0"/>
              <a:t> транспорту в </a:t>
            </a:r>
            <a:r>
              <a:rPr lang="ru-RU" dirty="0" err="1"/>
              <a:t>країні</a:t>
            </a:r>
            <a:r>
              <a:rPr lang="ru-RU" dirty="0"/>
              <a:t>. На </a:t>
            </a:r>
            <a:r>
              <a:rPr lang="ru-RU" dirty="0" err="1"/>
              <a:t>дніпровські</a:t>
            </a:r>
            <a:r>
              <a:rPr lang="ru-RU" dirty="0"/>
              <a:t> порти </a:t>
            </a:r>
            <a:r>
              <a:rPr lang="ru-RU" dirty="0" err="1"/>
              <a:t>Київ</a:t>
            </a:r>
            <a:r>
              <a:rPr lang="ru-RU" dirty="0"/>
              <a:t>, </a:t>
            </a:r>
            <a:r>
              <a:rPr lang="ru-RU" dirty="0" err="1"/>
              <a:t>Дніпропетровськ</a:t>
            </a:r>
            <a:r>
              <a:rPr lang="ru-RU" dirty="0"/>
              <a:t>, Херсон та </a:t>
            </a:r>
            <a:r>
              <a:rPr lang="ru-RU" dirty="0" err="1"/>
              <a:t>Запоріжжя</a:t>
            </a:r>
            <a:r>
              <a:rPr lang="ru-RU" dirty="0"/>
              <a:t> </a:t>
            </a:r>
            <a:r>
              <a:rPr lang="ru-RU" dirty="0" err="1"/>
              <a:t>припадає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85%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обсягу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перевезення</a:t>
            </a:r>
            <a:r>
              <a:rPr lang="ru-RU" dirty="0"/>
              <a:t> </a:t>
            </a:r>
            <a:r>
              <a:rPr lang="ru-RU" dirty="0" err="1"/>
              <a:t>вантажів</a:t>
            </a:r>
            <a:r>
              <a:rPr lang="ru-RU" dirty="0"/>
              <a:t> і </a:t>
            </a:r>
            <a:r>
              <a:rPr lang="ru-RU" dirty="0" err="1"/>
              <a:t>пасажирів</a:t>
            </a:r>
            <a:r>
              <a:rPr lang="ru-RU" dirty="0"/>
              <a:t> у </a:t>
            </a:r>
            <a:r>
              <a:rPr lang="ru-RU" dirty="0" err="1"/>
              <a:t>Дніпровському</a:t>
            </a:r>
            <a:r>
              <a:rPr lang="ru-RU" dirty="0"/>
              <a:t> </a:t>
            </a:r>
            <a:r>
              <a:rPr lang="ru-RU" dirty="0" err="1"/>
              <a:t>басейні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726" y="2656115"/>
            <a:ext cx="3757868" cy="24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701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5. </a:t>
            </a:r>
            <a:r>
              <a:rPr lang="ru-RU" dirty="0" err="1" smtClean="0"/>
              <a:t>Авіаційний</a:t>
            </a:r>
            <a:r>
              <a:rPr lang="ru-RU" dirty="0" smtClean="0"/>
              <a:t> </a:t>
            </a:r>
            <a:r>
              <a:rPr lang="ru-RU" dirty="0"/>
              <a:t>транспорт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531" y="5216434"/>
            <a:ext cx="10601618" cy="1702526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Авіаційний</a:t>
            </a:r>
            <a:r>
              <a:rPr lang="ru-RU" dirty="0"/>
              <a:t> транспорт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виняткове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в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пасажирських</a:t>
            </a:r>
            <a:r>
              <a:rPr lang="ru-RU" dirty="0"/>
              <a:t> </a:t>
            </a:r>
            <a:r>
              <a:rPr lang="ru-RU" dirty="0" err="1"/>
              <a:t>перевезеннях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у </a:t>
            </a:r>
            <a:r>
              <a:rPr lang="ru-RU" dirty="0" err="1"/>
              <a:t>країнах</a:t>
            </a:r>
            <a:r>
              <a:rPr lang="ru-RU" dirty="0"/>
              <a:t> з великою </a:t>
            </a:r>
            <a:r>
              <a:rPr lang="ru-RU" dirty="0" err="1"/>
              <a:t>територією</a:t>
            </a:r>
            <a:r>
              <a:rPr lang="ru-RU" dirty="0"/>
              <a:t> (</a:t>
            </a:r>
            <a:r>
              <a:rPr lang="ru-RU" dirty="0" err="1"/>
              <a:t>Росія</a:t>
            </a:r>
            <a:r>
              <a:rPr lang="ru-RU" dirty="0"/>
              <a:t>, США, Канада, Китай </a:t>
            </a:r>
            <a:r>
              <a:rPr lang="ru-RU" dirty="0" err="1"/>
              <a:t>тощо</a:t>
            </a:r>
            <a:r>
              <a:rPr lang="ru-RU" dirty="0"/>
              <a:t>). Особливо великий </a:t>
            </a:r>
            <a:r>
              <a:rPr lang="ru-RU" dirty="0" err="1"/>
              <a:t>обсяг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dirty="0" err="1"/>
              <a:t>авіакомпанії</a:t>
            </a:r>
            <a:r>
              <a:rPr lang="ru-RU" dirty="0"/>
              <a:t> </a:t>
            </a:r>
            <a:r>
              <a:rPr lang="ru-RU" dirty="0" smtClean="0"/>
              <a:t>США, </a:t>
            </a:r>
            <a:r>
              <a:rPr lang="ru-RU" dirty="0"/>
              <a:t>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Японії</a:t>
            </a:r>
            <a:r>
              <a:rPr lang="ru-RU" dirty="0"/>
              <a:t>, </a:t>
            </a:r>
            <a:r>
              <a:rPr lang="ru-RU" dirty="0" err="1"/>
              <a:t>Великобританії</a:t>
            </a:r>
            <a:r>
              <a:rPr lang="ru-RU" dirty="0"/>
              <a:t>, </a:t>
            </a:r>
            <a:r>
              <a:rPr lang="ru-RU" dirty="0" err="1"/>
              <a:t>Франції</a:t>
            </a:r>
            <a:r>
              <a:rPr lang="ru-RU" dirty="0"/>
              <a:t>, ФРН, Китаю, </a:t>
            </a:r>
            <a:r>
              <a:rPr lang="ru-RU" dirty="0" err="1"/>
              <a:t>Австралії</a:t>
            </a:r>
            <a:r>
              <a:rPr lang="ru-RU" dirty="0"/>
              <a:t>, </a:t>
            </a:r>
            <a:r>
              <a:rPr lang="ru-RU" dirty="0" err="1"/>
              <a:t>Нідерландів</a:t>
            </a:r>
            <a:r>
              <a:rPr lang="ru-RU" dirty="0"/>
              <a:t>, </a:t>
            </a:r>
            <a:r>
              <a:rPr lang="ru-RU" dirty="0" err="1"/>
              <a:t>Канади</a:t>
            </a:r>
            <a:r>
              <a:rPr lang="ru-RU" dirty="0"/>
              <a:t>, </a:t>
            </a:r>
            <a:r>
              <a:rPr lang="ru-RU" dirty="0" err="1"/>
              <a:t>Сінгапура</a:t>
            </a:r>
            <a:r>
              <a:rPr lang="ru-RU" dirty="0"/>
              <a:t>, </a:t>
            </a:r>
            <a:r>
              <a:rPr lang="ru-RU" dirty="0" err="1"/>
              <a:t>Республіки</a:t>
            </a:r>
            <a:r>
              <a:rPr lang="ru-RU" dirty="0"/>
              <a:t> Корея, </a:t>
            </a:r>
            <a:r>
              <a:rPr lang="ru-RU" dirty="0" err="1"/>
              <a:t>Росії</a:t>
            </a:r>
            <a:r>
              <a:rPr lang="ru-RU" dirty="0"/>
              <a:t>. </a:t>
            </a:r>
            <a:r>
              <a:rPr lang="ru-RU" dirty="0" err="1"/>
              <a:t>Мережі</a:t>
            </a:r>
            <a:r>
              <a:rPr lang="ru-RU" dirty="0"/>
              <a:t> </a:t>
            </a:r>
            <a:r>
              <a:rPr lang="ru-RU" dirty="0" err="1"/>
              <a:t>авіаліній</a:t>
            </a:r>
            <a:r>
              <a:rPr lang="ru-RU" dirty="0"/>
              <a:t> </a:t>
            </a:r>
            <a:r>
              <a:rPr lang="ru-RU" dirty="0" err="1"/>
              <a:t>провідних</a:t>
            </a:r>
            <a:r>
              <a:rPr lang="ru-RU" dirty="0"/>
              <a:t> </a:t>
            </a:r>
            <a:r>
              <a:rPr lang="ru-RU" dirty="0" err="1"/>
              <a:t>авіафірм</a:t>
            </a:r>
            <a:r>
              <a:rPr lang="ru-RU" dirty="0"/>
              <a:t> </a:t>
            </a:r>
            <a:r>
              <a:rPr lang="ru-RU" dirty="0" err="1"/>
              <a:t>вкривають</a:t>
            </a:r>
            <a:r>
              <a:rPr lang="ru-RU" dirty="0"/>
              <a:t> весь </a:t>
            </a:r>
            <a:r>
              <a:rPr lang="ru-RU" dirty="0" err="1"/>
              <a:t>світ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20" y="2285273"/>
            <a:ext cx="4622073" cy="2733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639" y="2285273"/>
            <a:ext cx="4917854" cy="273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0768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331" y="764662"/>
            <a:ext cx="8825659" cy="1064137"/>
          </a:xfrm>
        </p:spPr>
        <p:txBody>
          <a:bodyPr/>
          <a:lstStyle/>
          <a:p>
            <a:r>
              <a:rPr lang="ru-RU" dirty="0" smtClean="0"/>
              <a:t>6.Трубопровідний </a:t>
            </a:r>
            <a:r>
              <a:rPr lang="ru-RU" dirty="0"/>
              <a:t>та </a:t>
            </a:r>
            <a:r>
              <a:rPr lang="ru-RU" dirty="0" err="1"/>
              <a:t>електронний</a:t>
            </a:r>
            <a:r>
              <a:rPr lang="ru-RU" dirty="0"/>
              <a:t> транспорт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603499"/>
            <a:ext cx="10096520" cy="38408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елемент</a:t>
            </a:r>
            <a:r>
              <a:rPr lang="ru-RU" dirty="0"/>
              <a:t> </a:t>
            </a:r>
            <a:r>
              <a:rPr lang="ru-RU" dirty="0" err="1"/>
              <a:t>трубопровідного</a:t>
            </a:r>
            <a:r>
              <a:rPr lang="ru-RU" dirty="0"/>
              <a:t> транспорту - </a:t>
            </a:r>
            <a:r>
              <a:rPr lang="ru-RU" dirty="0" err="1"/>
              <a:t>трубопроводи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розміщені</a:t>
            </a:r>
            <a:r>
              <a:rPr lang="ru-RU" dirty="0"/>
              <a:t> в </a:t>
            </a:r>
            <a:r>
              <a:rPr lang="ru-RU" dirty="0" err="1"/>
              <a:t>закритих</a:t>
            </a:r>
            <a:r>
              <a:rPr lang="ru-RU" dirty="0"/>
              <a:t> траншеях та за </a:t>
            </a:r>
            <a:r>
              <a:rPr lang="ru-RU" dirty="0" err="1"/>
              <a:t>належного</a:t>
            </a:r>
            <a:r>
              <a:rPr lang="ru-RU" dirty="0"/>
              <a:t> </a:t>
            </a:r>
            <a:r>
              <a:rPr lang="ru-RU" dirty="0" err="1"/>
              <a:t>будівництва</a:t>
            </a:r>
            <a:r>
              <a:rPr lang="ru-RU" dirty="0"/>
              <a:t> не </a:t>
            </a:r>
            <a:r>
              <a:rPr lang="ru-RU" dirty="0" err="1"/>
              <a:t>порушують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</a:t>
            </a:r>
            <a:r>
              <a:rPr lang="ru-RU" dirty="0" err="1"/>
              <a:t>ґрунту</a:t>
            </a:r>
            <a:r>
              <a:rPr lang="ru-RU" dirty="0"/>
              <a:t>, </a:t>
            </a:r>
            <a:r>
              <a:rPr lang="ru-RU" dirty="0" err="1"/>
              <a:t>ні</a:t>
            </a:r>
            <a:r>
              <a:rPr lang="ru-RU" dirty="0"/>
              <a:t> ландшафту.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енергетичні</a:t>
            </a:r>
            <a:r>
              <a:rPr lang="ru-RU" dirty="0"/>
              <a:t> </a:t>
            </a:r>
            <a:r>
              <a:rPr lang="ru-RU" dirty="0" err="1"/>
              <a:t>пристрої</a:t>
            </a:r>
            <a:r>
              <a:rPr lang="ru-RU" dirty="0"/>
              <a:t> - </a:t>
            </a:r>
            <a:r>
              <a:rPr lang="ru-RU" dirty="0" err="1"/>
              <a:t>компресорні</a:t>
            </a:r>
            <a:r>
              <a:rPr lang="ru-RU" dirty="0"/>
              <a:t> та </a:t>
            </a:r>
            <a:r>
              <a:rPr lang="ru-RU" dirty="0" err="1"/>
              <a:t>насосні</a:t>
            </a:r>
            <a:r>
              <a:rPr lang="ru-RU" dirty="0"/>
              <a:t> </a:t>
            </a:r>
            <a:r>
              <a:rPr lang="ru-RU" dirty="0" err="1"/>
              <a:t>станції</a:t>
            </a:r>
            <a:r>
              <a:rPr lang="ru-RU" dirty="0"/>
              <a:t> за </a:t>
            </a:r>
            <a:r>
              <a:rPr lang="ru-RU" dirty="0" err="1"/>
              <a:t>наявності</a:t>
            </a:r>
            <a:r>
              <a:rPr lang="ru-RU" dirty="0"/>
              <a:t> </a:t>
            </a:r>
            <a:r>
              <a:rPr lang="ru-RU" dirty="0" err="1"/>
              <a:t>газотурбінних</a:t>
            </a:r>
            <a:r>
              <a:rPr lang="ru-RU" dirty="0"/>
              <a:t>, </a:t>
            </a:r>
            <a:r>
              <a:rPr lang="ru-RU" dirty="0" err="1"/>
              <a:t>дизельних</a:t>
            </a:r>
            <a:r>
              <a:rPr lang="ru-RU" dirty="0"/>
              <a:t> та </a:t>
            </a:r>
            <a:r>
              <a:rPr lang="ru-RU" dirty="0" err="1"/>
              <a:t>електричних</a:t>
            </a:r>
            <a:r>
              <a:rPr lang="ru-RU" dirty="0"/>
              <a:t> </a:t>
            </a:r>
            <a:r>
              <a:rPr lang="ru-RU" dirty="0" err="1"/>
              <a:t>приводів</a:t>
            </a:r>
            <a:r>
              <a:rPr lang="ru-RU" dirty="0"/>
              <a:t> </a:t>
            </a:r>
            <a:r>
              <a:rPr lang="ru-RU" dirty="0" err="1"/>
              <a:t>розміщуються</a:t>
            </a:r>
            <a:r>
              <a:rPr lang="ru-RU" dirty="0"/>
              <a:t>, як правило, за межами </a:t>
            </a:r>
            <a:r>
              <a:rPr lang="ru-RU" dirty="0" err="1"/>
              <a:t>міст</a:t>
            </a:r>
            <a:r>
              <a:rPr lang="ru-RU" dirty="0"/>
              <a:t> та </a:t>
            </a:r>
            <a:r>
              <a:rPr lang="ru-RU" dirty="0" err="1"/>
              <a:t>населених</a:t>
            </a:r>
            <a:r>
              <a:rPr lang="ru-RU" dirty="0"/>
              <a:t> </a:t>
            </a:r>
            <a:r>
              <a:rPr lang="ru-RU" dirty="0" err="1"/>
              <a:t>пунктів</a:t>
            </a:r>
            <a:r>
              <a:rPr lang="ru-RU" dirty="0"/>
              <a:t>, і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цьому</a:t>
            </a:r>
            <a:r>
              <a:rPr lang="ru-RU" dirty="0"/>
              <a:t> не </a:t>
            </a:r>
            <a:r>
              <a:rPr lang="ru-RU" dirty="0" err="1"/>
              <a:t>загрожують</a:t>
            </a:r>
            <a:r>
              <a:rPr lang="ru-RU" dirty="0"/>
              <a:t> </a:t>
            </a:r>
            <a:r>
              <a:rPr lang="ru-RU" dirty="0" err="1"/>
              <a:t>значним</a:t>
            </a:r>
            <a:r>
              <a:rPr lang="ru-RU" dirty="0"/>
              <a:t> </a:t>
            </a:r>
            <a:r>
              <a:rPr lang="ru-RU" dirty="0" err="1"/>
              <a:t>забрудненням</a:t>
            </a:r>
            <a:r>
              <a:rPr lang="ru-RU" dirty="0"/>
              <a:t> </a:t>
            </a:r>
            <a:r>
              <a:rPr lang="ru-RU" dirty="0" err="1"/>
              <a:t>повітря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err="1"/>
              <a:t>Трубопровідний</a:t>
            </a:r>
            <a:r>
              <a:rPr lang="ru-RU" dirty="0"/>
              <a:t> транспорт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переваг</a:t>
            </a:r>
            <a:r>
              <a:rPr lang="ru-RU" dirty="0"/>
              <a:t> - </a:t>
            </a:r>
            <a:r>
              <a:rPr lang="ru-RU" dirty="0" err="1"/>
              <a:t>економічний</a:t>
            </a:r>
            <a:r>
              <a:rPr lang="ru-RU" dirty="0"/>
              <a:t>, </a:t>
            </a:r>
            <a:r>
              <a:rPr lang="ru-RU" dirty="0" err="1"/>
              <a:t>потужний</a:t>
            </a:r>
            <a:r>
              <a:rPr lang="ru-RU" dirty="0"/>
              <a:t>, легко </a:t>
            </a:r>
            <a:r>
              <a:rPr lang="ru-RU" dirty="0" err="1"/>
              <a:t>автоматизується</a:t>
            </a:r>
            <a:r>
              <a:rPr lang="ru-RU" dirty="0"/>
              <a:t>, </a:t>
            </a:r>
            <a:r>
              <a:rPr lang="ru-RU" dirty="0" err="1"/>
              <a:t>надійний</a:t>
            </a:r>
            <a:r>
              <a:rPr lang="ru-RU" dirty="0"/>
              <a:t> в </a:t>
            </a:r>
            <a:r>
              <a:rPr lang="ru-RU" dirty="0" err="1"/>
              <a:t>експлуатації</a:t>
            </a:r>
            <a:r>
              <a:rPr lang="ru-RU" dirty="0"/>
              <a:t>,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незначний</a:t>
            </a:r>
            <a:r>
              <a:rPr lang="ru-RU" dirty="0"/>
              <a:t> </a:t>
            </a:r>
            <a:r>
              <a:rPr lang="ru-RU" dirty="0" err="1"/>
              <a:t>негативний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на </a:t>
            </a:r>
            <a:r>
              <a:rPr lang="ru-RU" dirty="0" err="1"/>
              <a:t>довкілля</a:t>
            </a:r>
            <a:r>
              <a:rPr lang="ru-RU" dirty="0"/>
              <a:t>, не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погодних</a:t>
            </a:r>
            <a:r>
              <a:rPr lang="ru-RU" dirty="0"/>
              <a:t> умов.</a:t>
            </a:r>
          </a:p>
          <a:p>
            <a:pPr marL="0" indent="0">
              <a:buNone/>
            </a:pPr>
            <a:r>
              <a:rPr lang="ru-RU" dirty="0" err="1"/>
              <a:t>Недоліком</a:t>
            </a:r>
            <a:r>
              <a:rPr lang="ru-RU" dirty="0"/>
              <a:t> </a:t>
            </a:r>
            <a:r>
              <a:rPr lang="ru-RU" dirty="0" err="1"/>
              <a:t>трубопровідного</a:t>
            </a:r>
            <a:r>
              <a:rPr lang="ru-RU" dirty="0"/>
              <a:t> транспорту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вважати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вузьку</a:t>
            </a:r>
            <a:r>
              <a:rPr lang="ru-RU" dirty="0"/>
              <a:t> </a:t>
            </a:r>
            <a:r>
              <a:rPr lang="ru-RU" dirty="0" err="1"/>
              <a:t>спеціалізацію</a:t>
            </a:r>
            <a:r>
              <a:rPr lang="ru-RU" dirty="0"/>
              <a:t> - трубами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транспортувати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певний</a:t>
            </a:r>
            <a:r>
              <a:rPr lang="ru-RU" dirty="0"/>
              <a:t> вид </a:t>
            </a:r>
            <a:r>
              <a:rPr lang="ru-RU" dirty="0" err="1"/>
              <a:t>продукції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трубопроводів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поширені</a:t>
            </a:r>
            <a:r>
              <a:rPr lang="ru-RU" dirty="0"/>
              <a:t> </a:t>
            </a:r>
            <a:r>
              <a:rPr lang="ru-RU" dirty="0" err="1"/>
              <a:t>нафтопроводи</a:t>
            </a:r>
            <a:r>
              <a:rPr lang="ru-RU" dirty="0"/>
              <a:t>, </a:t>
            </a:r>
            <a:r>
              <a:rPr lang="ru-RU" dirty="0" err="1"/>
              <a:t>газопроводи</a:t>
            </a:r>
            <a:r>
              <a:rPr lang="ru-RU" dirty="0"/>
              <a:t>, </a:t>
            </a:r>
            <a:r>
              <a:rPr lang="ru-RU" dirty="0" err="1"/>
              <a:t>продуктопроводи</a:t>
            </a:r>
            <a:r>
              <a:rPr lang="ru-RU" dirty="0"/>
              <a:t> (пропан-бутан, бензин, </a:t>
            </a:r>
            <a:r>
              <a:rPr lang="ru-RU" dirty="0" err="1"/>
              <a:t>дизельне</a:t>
            </a:r>
            <a:r>
              <a:rPr lang="ru-RU" dirty="0"/>
              <a:t> </a:t>
            </a:r>
            <a:r>
              <a:rPr lang="ru-RU" dirty="0" err="1"/>
              <a:t>паливо</a:t>
            </a:r>
            <a:r>
              <a:rPr lang="ru-RU" dirty="0"/>
              <a:t>, мазут та </a:t>
            </a:r>
            <a:r>
              <a:rPr lang="ru-RU" dirty="0" err="1"/>
              <a:t>ін</a:t>
            </a:r>
            <a:r>
              <a:rPr lang="ru-RU" dirty="0"/>
              <a:t>.), </a:t>
            </a:r>
            <a:r>
              <a:rPr lang="ru-RU" dirty="0" err="1"/>
              <a:t>аміакопроводи</a:t>
            </a:r>
            <a:r>
              <a:rPr lang="ru-RU" dirty="0"/>
              <a:t>, </a:t>
            </a:r>
            <a:r>
              <a:rPr lang="ru-RU" dirty="0" err="1"/>
              <a:t>водопроводи</a:t>
            </a:r>
            <a:r>
              <a:rPr lang="ru-RU" dirty="0"/>
              <a:t>, </a:t>
            </a:r>
            <a:r>
              <a:rPr lang="ru-RU" dirty="0" err="1"/>
              <a:t>шламопроводи</a:t>
            </a:r>
            <a:r>
              <a:rPr lang="ru-RU" dirty="0"/>
              <a:t> та </a:t>
            </a:r>
            <a:r>
              <a:rPr lang="ru-RU" dirty="0" err="1"/>
              <a:t>інші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8090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6.1. </a:t>
            </a:r>
            <a:r>
              <a:rPr lang="ru-RU" dirty="0" err="1" smtClean="0"/>
              <a:t>Електронний</a:t>
            </a:r>
            <a:r>
              <a:rPr lang="ru-RU" dirty="0" smtClean="0"/>
              <a:t> транспорт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862" y="2781831"/>
            <a:ext cx="6221206" cy="3361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Електричну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електростанцій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просто </a:t>
            </a:r>
            <a:r>
              <a:rPr lang="ru-RU" dirty="0" err="1"/>
              <a:t>передавати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ліній</a:t>
            </a:r>
            <a:r>
              <a:rPr lang="ru-RU" dirty="0"/>
              <a:t> </a:t>
            </a:r>
            <a:r>
              <a:rPr lang="ru-RU" dirty="0" err="1"/>
              <a:t>електропередачі</a:t>
            </a:r>
            <a:r>
              <a:rPr lang="ru-RU" dirty="0"/>
              <a:t> (ЛЕП) на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відстані</a:t>
            </a:r>
            <a:r>
              <a:rPr lang="ru-RU" dirty="0"/>
              <a:t> без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втрат</a:t>
            </a:r>
            <a:r>
              <a:rPr lang="ru-RU" dirty="0"/>
              <a:t>. ЛЕП </a:t>
            </a:r>
            <a:r>
              <a:rPr lang="ru-RU" dirty="0" smtClean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опор, </a:t>
            </a:r>
            <a:r>
              <a:rPr lang="ru-RU" dirty="0" err="1"/>
              <a:t>рівномірно</a:t>
            </a:r>
            <a:r>
              <a:rPr lang="ru-RU" dirty="0"/>
              <a:t> </a:t>
            </a:r>
            <a:r>
              <a:rPr lang="ru-RU" dirty="0" err="1"/>
              <a:t>розташованих</a:t>
            </a:r>
            <a:r>
              <a:rPr lang="ru-RU" dirty="0"/>
              <a:t> </a:t>
            </a:r>
            <a:r>
              <a:rPr lang="ru-RU" dirty="0" err="1"/>
              <a:t>уздовж</a:t>
            </a:r>
            <a:r>
              <a:rPr lang="ru-RU" dirty="0"/>
              <a:t> </a:t>
            </a:r>
            <a:r>
              <a:rPr lang="ru-RU" dirty="0" err="1"/>
              <a:t>обраної</a:t>
            </a:r>
            <a:r>
              <a:rPr lang="ru-RU" dirty="0"/>
              <a:t> </a:t>
            </a:r>
            <a:r>
              <a:rPr lang="ru-RU" dirty="0" err="1"/>
              <a:t>траси</a:t>
            </a:r>
            <a:r>
              <a:rPr lang="ru-RU" dirty="0"/>
              <a:t>, з </a:t>
            </a:r>
            <a:r>
              <a:rPr lang="ru-RU" dirty="0" err="1"/>
              <a:t>приєднаними</a:t>
            </a:r>
            <a:r>
              <a:rPr lang="ru-RU" dirty="0"/>
              <a:t> до них </a:t>
            </a:r>
            <a:r>
              <a:rPr lang="ru-RU" dirty="0" err="1"/>
              <a:t>ізоляторами</a:t>
            </a:r>
            <a:r>
              <a:rPr lang="ru-RU" dirty="0"/>
              <a:t>, </a:t>
            </a:r>
            <a:r>
              <a:rPr lang="ru-RU" dirty="0" err="1"/>
              <a:t>провідниками</a:t>
            </a:r>
            <a:r>
              <a:rPr lang="ru-RU" dirty="0"/>
              <a:t> та </a:t>
            </a:r>
            <a:r>
              <a:rPr lang="ru-RU" dirty="0" err="1"/>
              <a:t>блискавковідведеннями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характеризуються</a:t>
            </a:r>
            <a:r>
              <a:rPr lang="ru-RU" dirty="0"/>
              <a:t> зоною </a:t>
            </a:r>
            <a:r>
              <a:rPr lang="ru-RU" dirty="0" err="1"/>
              <a:t>захисту</a:t>
            </a:r>
            <a:r>
              <a:rPr lang="ru-RU" dirty="0"/>
              <a:t> - </a:t>
            </a:r>
            <a:r>
              <a:rPr lang="ru-RU" dirty="0" err="1"/>
              <a:t>частиною</a:t>
            </a:r>
            <a:r>
              <a:rPr lang="ru-RU" dirty="0"/>
              <a:t> простору, яка </a:t>
            </a:r>
            <a:r>
              <a:rPr lang="ru-RU" dirty="0" err="1"/>
              <a:t>захищена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прямих</a:t>
            </a:r>
            <a:r>
              <a:rPr lang="ru-RU" dirty="0"/>
              <a:t> </a:t>
            </a:r>
            <a:r>
              <a:rPr lang="ru-RU" dirty="0" err="1"/>
              <a:t>ударів</a:t>
            </a:r>
            <a:r>
              <a:rPr lang="ru-RU" dirty="0"/>
              <a:t> </a:t>
            </a:r>
            <a:r>
              <a:rPr lang="ru-RU" dirty="0" err="1"/>
              <a:t>блискавки</a:t>
            </a:r>
            <a:r>
              <a:rPr lang="ru-RU" dirty="0"/>
              <a:t> </a:t>
            </a:r>
            <a:r>
              <a:rPr lang="ru-RU" dirty="0" err="1"/>
              <a:t>відповідним</a:t>
            </a:r>
            <a:r>
              <a:rPr lang="ru-RU" dirty="0"/>
              <a:t>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961" y="2438037"/>
            <a:ext cx="2948621" cy="40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673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417" y="860456"/>
            <a:ext cx="8825659" cy="889965"/>
          </a:xfrm>
        </p:spPr>
        <p:txBody>
          <a:bodyPr/>
          <a:lstStyle/>
          <a:p>
            <a:r>
              <a:rPr lang="ru-RU" dirty="0" smtClean="0"/>
              <a:t>7. </a:t>
            </a:r>
            <a:r>
              <a:rPr lang="ru-RU" dirty="0" err="1" smtClean="0"/>
              <a:t>Вплив</a:t>
            </a:r>
            <a:r>
              <a:rPr lang="ru-RU" dirty="0" smtClean="0"/>
              <a:t> </a:t>
            </a:r>
            <a:r>
              <a:rPr lang="ru-RU" dirty="0" err="1"/>
              <a:t>складових</a:t>
            </a:r>
            <a:r>
              <a:rPr lang="ru-RU" dirty="0"/>
              <a:t> транспортного комплексу на </a:t>
            </a:r>
            <a:r>
              <a:rPr lang="ru-RU" dirty="0" err="1"/>
              <a:t>довкілля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8938" y="2333897"/>
            <a:ext cx="10911840" cy="41975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err="1"/>
              <a:t>Сьогодні</a:t>
            </a:r>
            <a:r>
              <a:rPr lang="ru-RU" dirty="0"/>
              <a:t> транспорт є одним з </a:t>
            </a:r>
            <a:r>
              <a:rPr lang="ru-RU" dirty="0" err="1"/>
              <a:t>головних</a:t>
            </a:r>
            <a:r>
              <a:rPr lang="ru-RU" dirty="0"/>
              <a:t> </a:t>
            </a:r>
            <a:r>
              <a:rPr lang="ru-RU" dirty="0" err="1"/>
              <a:t>техногенних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довкілля</a:t>
            </a:r>
            <a:r>
              <a:rPr lang="ru-RU" dirty="0"/>
              <a:t>. </a:t>
            </a:r>
            <a:r>
              <a:rPr lang="ru-RU" dirty="0" err="1"/>
              <a:t>Техногенний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транспорту на </a:t>
            </a:r>
            <a:r>
              <a:rPr lang="ru-RU" dirty="0" err="1"/>
              <a:t>екосистеми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у: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забрудненні</a:t>
            </a:r>
            <a:r>
              <a:rPr lang="ru-RU" dirty="0" smtClean="0"/>
              <a:t> </a:t>
            </a:r>
            <a:r>
              <a:rPr lang="ru-RU" dirty="0" err="1"/>
              <a:t>атмосфери</a:t>
            </a:r>
            <a:r>
              <a:rPr lang="ru-RU" dirty="0"/>
              <a:t>,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і земель, </a:t>
            </a:r>
            <a:r>
              <a:rPr lang="ru-RU" dirty="0" err="1"/>
              <a:t>зміні</a:t>
            </a:r>
            <a:r>
              <a:rPr lang="ru-RU" dirty="0"/>
              <a:t> </a:t>
            </a:r>
            <a:r>
              <a:rPr lang="ru-RU" dirty="0" err="1"/>
              <a:t>хімічного</a:t>
            </a:r>
            <a:r>
              <a:rPr lang="ru-RU" dirty="0"/>
              <a:t> складу </a:t>
            </a:r>
            <a:r>
              <a:rPr lang="ru-RU" dirty="0" err="1"/>
              <a:t>ґрунтів</a:t>
            </a:r>
            <a:r>
              <a:rPr lang="ru-RU" dirty="0"/>
              <a:t> і </a:t>
            </a:r>
            <a:r>
              <a:rPr lang="ru-RU" dirty="0" err="1"/>
              <a:t>мікрофлори</a:t>
            </a:r>
            <a:r>
              <a:rPr lang="ru-RU" dirty="0"/>
              <a:t>, </a:t>
            </a:r>
            <a:r>
              <a:rPr lang="ru-RU" dirty="0" err="1"/>
              <a:t>утворенні</a:t>
            </a:r>
            <a:r>
              <a:rPr lang="ru-RU" dirty="0"/>
              <a:t> </a:t>
            </a:r>
            <a:r>
              <a:rPr lang="ru-RU" dirty="0" err="1"/>
              <a:t>виробничих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, </a:t>
            </a:r>
            <a:r>
              <a:rPr lang="ru-RU" dirty="0" err="1"/>
              <a:t>шламів</a:t>
            </a:r>
            <a:r>
              <a:rPr lang="ru-RU" dirty="0"/>
              <a:t>, </a:t>
            </a:r>
            <a:r>
              <a:rPr lang="ru-RU" dirty="0" err="1"/>
              <a:t>котельних</a:t>
            </a:r>
            <a:r>
              <a:rPr lang="ru-RU" dirty="0"/>
              <a:t> </a:t>
            </a:r>
            <a:r>
              <a:rPr lang="ru-RU" dirty="0" err="1"/>
              <a:t>шлаків</a:t>
            </a:r>
            <a:r>
              <a:rPr lang="ru-RU" dirty="0"/>
              <a:t>, золи і </a:t>
            </a:r>
            <a:r>
              <a:rPr lang="ru-RU" dirty="0" err="1"/>
              <a:t>сміття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споживанні</a:t>
            </a:r>
            <a:r>
              <a:rPr lang="ru-RU" dirty="0" smtClean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- атмосферного </a:t>
            </a:r>
            <a:r>
              <a:rPr lang="ru-RU" dirty="0" err="1"/>
              <a:t>повітря</a:t>
            </a:r>
            <a:r>
              <a:rPr lang="ru-RU" dirty="0"/>
              <a:t>, </a:t>
            </a:r>
            <a:r>
              <a:rPr lang="ru-RU" dirty="0" err="1"/>
              <a:t>нафтопродуктів</a:t>
            </a:r>
            <a:r>
              <a:rPr lang="ru-RU" dirty="0"/>
              <a:t> і природного газу (</a:t>
            </a:r>
            <a:r>
              <a:rPr lang="ru-RU" dirty="0" err="1"/>
              <a:t>які</a:t>
            </a:r>
            <a:r>
              <a:rPr lang="ru-RU" dirty="0"/>
              <a:t> є </a:t>
            </a:r>
            <a:r>
              <a:rPr lang="ru-RU" dirty="0" err="1"/>
              <a:t>паливом</a:t>
            </a:r>
            <a:r>
              <a:rPr lang="ru-RU" dirty="0"/>
              <a:t> для ДВЗ), води для систем </a:t>
            </a:r>
            <a:r>
              <a:rPr lang="ru-RU" dirty="0" err="1"/>
              <a:t>охолодження</a:t>
            </a:r>
            <a:r>
              <a:rPr lang="ru-RU" dirty="0"/>
              <a:t> ДВЗ і </a:t>
            </a:r>
            <a:r>
              <a:rPr lang="ru-RU" dirty="0" err="1"/>
              <a:t>мийки</a:t>
            </a:r>
            <a:r>
              <a:rPr lang="ru-RU" dirty="0"/>
              <a:t> </a:t>
            </a:r>
            <a:r>
              <a:rPr lang="ru-RU" dirty="0" err="1"/>
              <a:t>транспортних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, </a:t>
            </a:r>
            <a:r>
              <a:rPr lang="ru-RU" dirty="0" err="1"/>
              <a:t>земельних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, </a:t>
            </a:r>
            <a:r>
              <a:rPr lang="ru-RU" dirty="0" err="1"/>
              <a:t>відчужених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будівництво</a:t>
            </a:r>
            <a:r>
              <a:rPr lang="ru-RU" dirty="0"/>
              <a:t> </a:t>
            </a:r>
            <a:r>
              <a:rPr lang="ru-RU" dirty="0" err="1"/>
              <a:t>автомобільних</a:t>
            </a:r>
            <a:r>
              <a:rPr lang="ru-RU" dirty="0"/>
              <a:t> </a:t>
            </a:r>
            <a:r>
              <a:rPr lang="ru-RU" dirty="0" err="1"/>
              <a:t>доріг</a:t>
            </a:r>
            <a:r>
              <a:rPr lang="ru-RU" dirty="0"/>
              <a:t>, </a:t>
            </a:r>
            <a:r>
              <a:rPr lang="ru-RU" dirty="0" err="1"/>
              <a:t>залізниць</a:t>
            </a:r>
            <a:r>
              <a:rPr lang="ru-RU" dirty="0"/>
              <a:t>, </a:t>
            </a:r>
            <a:r>
              <a:rPr lang="ru-RU" dirty="0" err="1"/>
              <a:t>аеродромів</a:t>
            </a:r>
            <a:r>
              <a:rPr lang="ru-RU" dirty="0"/>
              <a:t>, </a:t>
            </a:r>
            <a:r>
              <a:rPr lang="ru-RU" dirty="0" err="1"/>
              <a:t>трубопроводів</a:t>
            </a:r>
            <a:r>
              <a:rPr lang="ru-RU" dirty="0"/>
              <a:t>, </a:t>
            </a:r>
            <a:r>
              <a:rPr lang="ru-RU" dirty="0" err="1"/>
              <a:t>річкових</a:t>
            </a:r>
            <a:r>
              <a:rPr lang="ru-RU" dirty="0"/>
              <a:t> і </a:t>
            </a:r>
            <a:r>
              <a:rPr lang="ru-RU" dirty="0" err="1"/>
              <a:t>морських</a:t>
            </a:r>
            <a:r>
              <a:rPr lang="ru-RU" dirty="0"/>
              <a:t> </a:t>
            </a:r>
            <a:r>
              <a:rPr lang="ru-RU" dirty="0" err="1"/>
              <a:t>портів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об'єктів</a:t>
            </a:r>
            <a:r>
              <a:rPr lang="ru-RU" dirty="0"/>
              <a:t> </a:t>
            </a:r>
            <a:r>
              <a:rPr lang="ru-RU" dirty="0" err="1"/>
              <a:t>транспортної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ru-RU" dirty="0" err="1" smtClean="0"/>
              <a:t>виділенні</a:t>
            </a:r>
            <a:r>
              <a:rPr lang="ru-RU" dirty="0" smtClean="0"/>
              <a:t> </a:t>
            </a:r>
            <a:r>
              <a:rPr lang="ru-RU" dirty="0" err="1"/>
              <a:t>теплової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в </a:t>
            </a:r>
            <a:r>
              <a:rPr lang="ru-RU" dirty="0" err="1"/>
              <a:t>навколишнє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тягових</a:t>
            </a:r>
            <a:r>
              <a:rPr lang="ru-RU" dirty="0"/>
              <a:t> </a:t>
            </a:r>
            <a:r>
              <a:rPr lang="ru-RU" dirty="0" err="1"/>
              <a:t>двигунів</a:t>
            </a:r>
            <a:r>
              <a:rPr lang="ru-RU" dirty="0"/>
              <a:t> і установок, в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спалюють</a:t>
            </a:r>
            <a:r>
              <a:rPr lang="ru-RU" dirty="0"/>
              <a:t> </a:t>
            </a:r>
            <a:r>
              <a:rPr lang="ru-RU" dirty="0" err="1"/>
              <a:t>паливо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створенні</a:t>
            </a:r>
            <a:r>
              <a:rPr lang="ru-RU" dirty="0" smtClean="0"/>
              <a:t> </a:t>
            </a:r>
            <a:r>
              <a:rPr lang="ru-RU" dirty="0" err="1"/>
              <a:t>високих</a:t>
            </a:r>
            <a:r>
              <a:rPr lang="ru-RU" dirty="0"/>
              <a:t> </a:t>
            </a:r>
            <a:r>
              <a:rPr lang="ru-RU" dirty="0" err="1"/>
              <a:t>рівнів</a:t>
            </a:r>
            <a:r>
              <a:rPr lang="ru-RU" dirty="0"/>
              <a:t> шуму і </a:t>
            </a:r>
            <a:r>
              <a:rPr lang="ru-RU" dirty="0" err="1"/>
              <a:t>вібрації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травмуванні</a:t>
            </a:r>
            <a:r>
              <a:rPr lang="ru-RU" dirty="0" smtClean="0"/>
              <a:t> </a:t>
            </a:r>
            <a:r>
              <a:rPr lang="ru-RU" dirty="0"/>
              <a:t>та </a:t>
            </a:r>
            <a:r>
              <a:rPr lang="ru-RU" dirty="0" err="1"/>
              <a:t>загибелі</a:t>
            </a:r>
            <a:r>
              <a:rPr lang="ru-RU" dirty="0"/>
              <a:t> людей і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нанесення</a:t>
            </a:r>
            <a:r>
              <a:rPr lang="ru-RU" dirty="0"/>
              <a:t> великих </a:t>
            </a:r>
            <a:r>
              <a:rPr lang="ru-RU" dirty="0" err="1"/>
              <a:t>матеріальних</a:t>
            </a:r>
            <a:r>
              <a:rPr lang="ru-RU" dirty="0"/>
              <a:t> </a:t>
            </a:r>
            <a:r>
              <a:rPr lang="ru-RU" dirty="0" err="1"/>
              <a:t>збитків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аварій</a:t>
            </a:r>
            <a:r>
              <a:rPr lang="ru-RU" dirty="0"/>
              <a:t> і катастроф;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порушенні</a:t>
            </a:r>
            <a:r>
              <a:rPr lang="ru-RU" dirty="0" smtClean="0"/>
              <a:t> </a:t>
            </a:r>
            <a:r>
              <a:rPr lang="ru-RU" dirty="0" err="1"/>
              <a:t>ґрунтово-рослинного</a:t>
            </a:r>
            <a:r>
              <a:rPr lang="ru-RU" dirty="0"/>
              <a:t> покрову;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зменшенні</a:t>
            </a:r>
            <a:r>
              <a:rPr lang="ru-RU" dirty="0" smtClean="0"/>
              <a:t> </a:t>
            </a:r>
            <a:r>
              <a:rPr lang="ru-RU" dirty="0" err="1"/>
              <a:t>врожайності</a:t>
            </a:r>
            <a:r>
              <a:rPr lang="ru-RU" dirty="0"/>
              <a:t> </a:t>
            </a:r>
            <a:r>
              <a:rPr lang="ru-RU" dirty="0" err="1"/>
              <a:t>сільськогосподарських</a:t>
            </a:r>
            <a:r>
              <a:rPr lang="ru-RU" dirty="0"/>
              <a:t> культур.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893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874" y="825624"/>
            <a:ext cx="8825659" cy="1090262"/>
          </a:xfrm>
        </p:spPr>
        <p:txBody>
          <a:bodyPr/>
          <a:lstStyle/>
          <a:p>
            <a:r>
              <a:rPr lang="ru-RU" sz="3200" dirty="0" smtClean="0"/>
              <a:t>8.Заходи </a:t>
            </a:r>
            <a:r>
              <a:rPr lang="ru-RU" sz="3200" dirty="0" err="1"/>
              <a:t>боротьби</a:t>
            </a:r>
            <a:r>
              <a:rPr lang="ru-RU" sz="3200" dirty="0"/>
              <a:t> </a:t>
            </a:r>
            <a:r>
              <a:rPr lang="ru-RU" sz="3200" dirty="0" err="1"/>
              <a:t>зі</a:t>
            </a:r>
            <a:r>
              <a:rPr lang="ru-RU" sz="3200" dirty="0"/>
              <a:t> </a:t>
            </a:r>
            <a:r>
              <a:rPr lang="ru-RU" sz="3200" dirty="0" err="1"/>
              <a:t>шкідливим</a:t>
            </a:r>
            <a:r>
              <a:rPr lang="ru-RU" sz="3200" dirty="0"/>
              <a:t> </a:t>
            </a:r>
            <a:r>
              <a:rPr lang="ru-RU" sz="3200" dirty="0" err="1"/>
              <a:t>впливом</a:t>
            </a:r>
            <a:r>
              <a:rPr lang="ru-RU" sz="3200" dirty="0"/>
              <a:t> транспортного комплексу на </a:t>
            </a:r>
            <a:r>
              <a:rPr lang="ru-RU" sz="3200" dirty="0" err="1"/>
              <a:t>довкілля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394" y="2351313"/>
            <a:ext cx="11103429" cy="42672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err="1"/>
              <a:t>Аналіз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токсичності</a:t>
            </a:r>
            <a:r>
              <a:rPr lang="ru-RU" dirty="0"/>
              <a:t> </a:t>
            </a:r>
            <a:r>
              <a:rPr lang="ru-RU" dirty="0" err="1"/>
              <a:t>відпрацьованих</a:t>
            </a:r>
            <a:r>
              <a:rPr lang="ru-RU" dirty="0"/>
              <a:t> </a:t>
            </a:r>
            <a:r>
              <a:rPr lang="ru-RU" dirty="0" err="1"/>
              <a:t>газів</a:t>
            </a:r>
            <a:r>
              <a:rPr lang="ru-RU" dirty="0"/>
              <a:t> (ВГ) </a:t>
            </a:r>
            <a:r>
              <a:rPr lang="ru-RU" dirty="0" err="1"/>
              <a:t>автомобілів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напрями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розробку</a:t>
            </a:r>
            <a:r>
              <a:rPr lang="ru-RU" dirty="0" smtClean="0"/>
              <a:t> </a:t>
            </a:r>
            <a:r>
              <a:rPr lang="ru-RU" dirty="0" err="1"/>
              <a:t>газотурбінних</a:t>
            </a:r>
            <a:r>
              <a:rPr lang="ru-RU" dirty="0"/>
              <a:t> </a:t>
            </a:r>
            <a:r>
              <a:rPr lang="ru-RU" dirty="0" err="1"/>
              <a:t>автомобільних</a:t>
            </a:r>
            <a:r>
              <a:rPr lang="ru-RU" dirty="0"/>
              <a:t> </a:t>
            </a:r>
            <a:r>
              <a:rPr lang="ru-RU" dirty="0" err="1"/>
              <a:t>двигунів</a:t>
            </a:r>
            <a:r>
              <a:rPr lang="ru-RU" dirty="0"/>
              <a:t>, </a:t>
            </a:r>
            <a:r>
              <a:rPr lang="ru-RU" dirty="0" err="1"/>
              <a:t>впровадження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конструкцій</a:t>
            </a:r>
            <a:r>
              <a:rPr lang="ru-RU" dirty="0"/>
              <a:t> </a:t>
            </a:r>
            <a:r>
              <a:rPr lang="ru-RU" dirty="0" err="1"/>
              <a:t>двигунів</a:t>
            </a:r>
            <a:r>
              <a:rPr lang="ru-RU" dirty="0"/>
              <a:t> </a:t>
            </a:r>
            <a:r>
              <a:rPr lang="ru-RU" dirty="0" smtClean="0"/>
              <a:t>,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 силового </a:t>
            </a:r>
            <a:r>
              <a:rPr lang="ru-RU" dirty="0" err="1"/>
              <a:t>устаткування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ru-RU" dirty="0" err="1" smtClean="0"/>
              <a:t>заміна</a:t>
            </a:r>
            <a:r>
              <a:rPr lang="ru-RU" dirty="0" smtClean="0"/>
              <a:t> </a:t>
            </a:r>
            <a:r>
              <a:rPr lang="ru-RU" dirty="0" err="1"/>
              <a:t>конструкції</a:t>
            </a:r>
            <a:r>
              <a:rPr lang="ru-RU" dirty="0"/>
              <a:t>, </a:t>
            </a:r>
            <a:r>
              <a:rPr lang="ru-RU" dirty="0" err="1"/>
              <a:t>робочих</a:t>
            </a:r>
            <a:r>
              <a:rPr lang="ru-RU" dirty="0"/>
              <a:t> </a:t>
            </a:r>
            <a:r>
              <a:rPr lang="ru-RU" dirty="0" err="1"/>
              <a:t>процесів</a:t>
            </a:r>
            <a:r>
              <a:rPr lang="ru-RU" dirty="0"/>
              <a:t>, </a:t>
            </a:r>
            <a:r>
              <a:rPr lang="ru-RU" dirty="0" err="1"/>
              <a:t>технології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dirty="0" err="1"/>
              <a:t>автомобілів</a:t>
            </a:r>
            <a:r>
              <a:rPr lang="ru-RU" dirty="0"/>
              <a:t> з метою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токсичності</a:t>
            </a:r>
            <a:r>
              <a:rPr lang="ru-RU" dirty="0"/>
              <a:t> </a:t>
            </a:r>
            <a:r>
              <a:rPr lang="ru-RU" dirty="0" err="1"/>
              <a:t>відпрацьованих</a:t>
            </a:r>
            <a:r>
              <a:rPr lang="ru-RU" dirty="0"/>
              <a:t> </a:t>
            </a:r>
            <a:r>
              <a:rPr lang="ru-RU" dirty="0" err="1"/>
              <a:t>газів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ru-RU" dirty="0" err="1" smtClean="0"/>
              <a:t>застосування</a:t>
            </a:r>
            <a:r>
              <a:rPr lang="ru-RU" dirty="0" smtClean="0"/>
              <a:t> </a:t>
            </a:r>
            <a:r>
              <a:rPr lang="ru-RU" dirty="0" err="1"/>
              <a:t>пристроїв</a:t>
            </a:r>
            <a:r>
              <a:rPr lang="ru-RU" dirty="0"/>
              <a:t> </a:t>
            </a:r>
            <a:r>
              <a:rPr lang="ru-RU" dirty="0" err="1"/>
              <a:t>очищення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нейтралізації</a:t>
            </a:r>
            <a:r>
              <a:rPr lang="ru-RU" dirty="0"/>
              <a:t> </a:t>
            </a:r>
            <a:r>
              <a:rPr lang="ru-RU" dirty="0" err="1"/>
              <a:t>відпрацьованих</a:t>
            </a:r>
            <a:r>
              <a:rPr lang="ru-RU" dirty="0"/>
              <a:t> </a:t>
            </a:r>
            <a:r>
              <a:rPr lang="ru-RU" dirty="0" err="1" smtClean="0"/>
              <a:t>газіві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/>
              <a:t>альтернативного </a:t>
            </a:r>
            <a:r>
              <a:rPr lang="ru-RU" dirty="0" err="1"/>
              <a:t>палива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зміна</a:t>
            </a:r>
            <a:r>
              <a:rPr lang="ru-RU" dirty="0"/>
              <a:t> характеристик </a:t>
            </a:r>
            <a:r>
              <a:rPr lang="ru-RU" dirty="0" err="1"/>
              <a:t>застосовуваного</a:t>
            </a:r>
            <a:r>
              <a:rPr lang="ru-RU" dirty="0"/>
              <a:t> </a:t>
            </a:r>
            <a:r>
              <a:rPr lang="ru-RU" dirty="0" err="1" smtClean="0"/>
              <a:t>палива</a:t>
            </a:r>
            <a:r>
              <a:rPr lang="ru-RU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законодавче</a:t>
            </a:r>
            <a:r>
              <a:rPr lang="ru-RU" dirty="0" smtClean="0"/>
              <a:t> </a:t>
            </a:r>
            <a:r>
              <a:rPr lang="ru-RU" dirty="0" err="1"/>
              <a:t>обмеження</a:t>
            </a:r>
            <a:r>
              <a:rPr lang="ru-RU" dirty="0"/>
              <a:t>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</a:t>
            </a:r>
            <a:r>
              <a:rPr lang="ru-RU" dirty="0" err="1"/>
              <a:t>автомобілів</a:t>
            </a:r>
            <a:r>
              <a:rPr lang="ru-RU" dirty="0"/>
              <a:t>, </a:t>
            </a:r>
            <a:r>
              <a:rPr lang="ru-RU" dirty="0" err="1"/>
              <a:t>нових</a:t>
            </a:r>
            <a:r>
              <a:rPr lang="ru-RU" dirty="0"/>
              <a:t> та тих,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експлуатуються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податкової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стимулює</a:t>
            </a:r>
            <a:r>
              <a:rPr lang="ru-RU" dirty="0"/>
              <a:t>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викиду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розробка</a:t>
            </a:r>
            <a:r>
              <a:rPr lang="ru-RU" dirty="0" smtClean="0"/>
              <a:t> </a:t>
            </a:r>
            <a:r>
              <a:rPr lang="ru-RU" dirty="0" err="1"/>
              <a:t>нормативів</a:t>
            </a:r>
            <a:r>
              <a:rPr lang="ru-RU" dirty="0"/>
              <a:t>, процедур контролю,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підтримання</a:t>
            </a:r>
            <a:r>
              <a:rPr lang="ru-RU" dirty="0"/>
              <a:t> </a:t>
            </a:r>
            <a:r>
              <a:rPr lang="ru-RU" dirty="0" err="1"/>
              <a:t>технічного</a:t>
            </a:r>
            <a:r>
              <a:rPr lang="ru-RU" dirty="0"/>
              <a:t> стану </a:t>
            </a:r>
            <a:r>
              <a:rPr lang="ru-RU" dirty="0" err="1"/>
              <a:t>автомобілів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гарантує</a:t>
            </a:r>
            <a:r>
              <a:rPr lang="ru-RU" dirty="0"/>
              <a:t> </a:t>
            </a:r>
            <a:r>
              <a:rPr lang="ru-RU" dirty="0" err="1"/>
              <a:t>викид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не </a:t>
            </a:r>
            <a:r>
              <a:rPr lang="ru-RU" dirty="0" err="1"/>
              <a:t>вищий</a:t>
            </a:r>
            <a:r>
              <a:rPr lang="ru-RU" dirty="0"/>
              <a:t> за </a:t>
            </a:r>
            <a:r>
              <a:rPr lang="ru-RU" dirty="0" err="1"/>
              <a:t>нормативний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вдосконалення</a:t>
            </a:r>
            <a:r>
              <a:rPr lang="ru-RU" dirty="0" smtClean="0"/>
              <a:t> </a:t>
            </a:r>
            <a:r>
              <a:rPr lang="ru-RU" dirty="0" err="1"/>
              <a:t>процесів</a:t>
            </a:r>
            <a:r>
              <a:rPr lang="ru-RU" dirty="0"/>
              <a:t> </a:t>
            </a:r>
            <a:r>
              <a:rPr lang="ru-RU" dirty="0" err="1"/>
              <a:t>керування</a:t>
            </a:r>
            <a:r>
              <a:rPr lang="ru-RU" dirty="0"/>
              <a:t> </a:t>
            </a:r>
            <a:r>
              <a:rPr lang="ru-RU" dirty="0" err="1"/>
              <a:t>автомобілем</a:t>
            </a:r>
            <a:r>
              <a:rPr lang="ru-RU" dirty="0"/>
              <a:t> і </a:t>
            </a:r>
            <a:r>
              <a:rPr lang="ru-RU" dirty="0" err="1"/>
              <a:t>транспортними</a:t>
            </a:r>
            <a:r>
              <a:rPr lang="ru-RU" dirty="0"/>
              <a:t> потоками, </a:t>
            </a:r>
            <a:r>
              <a:rPr lang="ru-RU" dirty="0" err="1"/>
              <a:t>поліпшення</a:t>
            </a:r>
            <a:r>
              <a:rPr lang="ru-RU" dirty="0"/>
              <a:t> </a:t>
            </a:r>
            <a:r>
              <a:rPr lang="ru-RU" dirty="0" err="1"/>
              <a:t>дорожніх</a:t>
            </a:r>
            <a:r>
              <a:rPr lang="ru-RU" dirty="0"/>
              <a:t> умов,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вдосконалення</a:t>
            </a:r>
            <a:r>
              <a:rPr lang="ru-RU" dirty="0"/>
              <a:t> </a:t>
            </a:r>
            <a:r>
              <a:rPr lang="ru-RU" dirty="0" err="1"/>
              <a:t>технологічних</a:t>
            </a:r>
            <a:r>
              <a:rPr lang="ru-RU" dirty="0"/>
              <a:t> схем </a:t>
            </a:r>
            <a:r>
              <a:rPr lang="ru-RU" dirty="0" err="1"/>
              <a:t>перевезення</a:t>
            </a:r>
            <a:r>
              <a:rPr lang="ru-RU" dirty="0"/>
              <a:t> </a:t>
            </a:r>
            <a:r>
              <a:rPr lang="ru-RU" dirty="0" err="1"/>
              <a:t>вантажів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/>
              <a:t>спеціальних</a:t>
            </a:r>
            <a:r>
              <a:rPr lang="ru-RU" dirty="0"/>
              <a:t> </a:t>
            </a:r>
            <a:r>
              <a:rPr lang="ru-RU" dirty="0" err="1"/>
              <a:t>шумозахисних</a:t>
            </a:r>
            <a:r>
              <a:rPr lang="ru-RU" dirty="0"/>
              <a:t> </a:t>
            </a:r>
            <a:r>
              <a:rPr lang="ru-RU" dirty="0" err="1"/>
              <a:t>смуг</a:t>
            </a:r>
            <a:r>
              <a:rPr lang="ru-RU" dirty="0"/>
              <a:t> </a:t>
            </a:r>
            <a:r>
              <a:rPr lang="ru-RU" dirty="0" err="1"/>
              <a:t>озеленення</a:t>
            </a:r>
            <a:r>
              <a:rPr lang="ru-RU" dirty="0"/>
              <a:t>,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прийомів</a:t>
            </a:r>
            <a:r>
              <a:rPr lang="ru-RU" dirty="0"/>
              <a:t> </a:t>
            </a:r>
            <a:r>
              <a:rPr lang="ru-RU" dirty="0" err="1"/>
              <a:t>планування</a:t>
            </a:r>
            <a:r>
              <a:rPr lang="ru-RU" dirty="0"/>
              <a:t> і </a:t>
            </a:r>
            <a:r>
              <a:rPr lang="ru-RU" dirty="0" err="1"/>
              <a:t>раціонального</a:t>
            </a:r>
            <a:r>
              <a:rPr lang="ru-RU" dirty="0"/>
              <a:t> </a:t>
            </a:r>
            <a:r>
              <a:rPr lang="ru-RU" dirty="0" err="1"/>
              <a:t>розміщення</a:t>
            </a:r>
            <a:r>
              <a:rPr lang="ru-RU" dirty="0"/>
              <a:t> </a:t>
            </a:r>
            <a:r>
              <a:rPr lang="ru-RU" dirty="0" err="1"/>
              <a:t>мікрорайонів</a:t>
            </a:r>
            <a:r>
              <a:rPr lang="ru-RU" dirty="0"/>
              <a:t>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756103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8.1. Заходи </a:t>
            </a:r>
            <a:r>
              <a:rPr lang="ru-RU" dirty="0" err="1"/>
              <a:t>попередження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водного </a:t>
            </a:r>
            <a:r>
              <a:rPr lang="ru-RU" dirty="0" err="1"/>
              <a:t>басейну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До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</a:t>
            </a:r>
            <a:r>
              <a:rPr lang="ru-RU" dirty="0" err="1"/>
              <a:t>попередження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водного </a:t>
            </a:r>
            <a:r>
              <a:rPr lang="ru-RU" dirty="0" err="1"/>
              <a:t>басейну</a:t>
            </a:r>
            <a:r>
              <a:rPr lang="ru-RU" dirty="0"/>
              <a:t> </a:t>
            </a:r>
            <a:r>
              <a:rPr lang="ru-RU" dirty="0" err="1"/>
              <a:t>транспортними</a:t>
            </a:r>
            <a:r>
              <a:rPr lang="ru-RU" dirty="0"/>
              <a:t> суднами треба </a:t>
            </a:r>
            <a:r>
              <a:rPr lang="ru-RU" dirty="0" err="1"/>
              <a:t>віднести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заборону</a:t>
            </a:r>
            <a:r>
              <a:rPr lang="ru-RU" dirty="0" smtClean="0"/>
              <a:t> </a:t>
            </a:r>
            <a:r>
              <a:rPr lang="ru-RU" dirty="0" err="1"/>
              <a:t>скидання</a:t>
            </a:r>
            <a:r>
              <a:rPr lang="ru-RU" dirty="0"/>
              <a:t> </a:t>
            </a:r>
            <a:r>
              <a:rPr lang="ru-RU" dirty="0" err="1"/>
              <a:t>забруднювальних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суден у </a:t>
            </a:r>
            <a:r>
              <a:rPr lang="ru-RU" dirty="0" err="1"/>
              <a:t>водойми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прийняття</a:t>
            </a:r>
            <a:r>
              <a:rPr lang="ru-RU" dirty="0" smtClean="0"/>
              <a:t>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угод</a:t>
            </a:r>
            <a:r>
              <a:rPr lang="ru-RU" dirty="0"/>
              <a:t> про </a:t>
            </a:r>
            <a:r>
              <a:rPr lang="ru-RU" dirty="0" err="1"/>
              <a:t>припинення</a:t>
            </a:r>
            <a:r>
              <a:rPr lang="ru-RU" dirty="0"/>
              <a:t> </a:t>
            </a:r>
            <a:r>
              <a:rPr lang="ru-RU" dirty="0" err="1"/>
              <a:t>скидання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суден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 і </a:t>
            </a:r>
            <a:r>
              <a:rPr lang="ru-RU" dirty="0" err="1"/>
              <a:t>змиву</a:t>
            </a:r>
            <a:r>
              <a:rPr lang="ru-RU" dirty="0"/>
              <a:t> </a:t>
            </a:r>
            <a:r>
              <a:rPr lang="ru-RU" dirty="0" err="1"/>
              <a:t>нафтовантажів</a:t>
            </a:r>
            <a:r>
              <a:rPr lang="ru-RU" dirty="0"/>
              <a:t> у </a:t>
            </a:r>
            <a:r>
              <a:rPr lang="ru-RU" dirty="0" err="1"/>
              <a:t>відкритих</a:t>
            </a:r>
            <a:r>
              <a:rPr lang="ru-RU" dirty="0"/>
              <a:t> морях та океанах у межах </a:t>
            </a:r>
            <a:r>
              <a:rPr lang="ru-RU" dirty="0" err="1"/>
              <a:t>встановлених</a:t>
            </a:r>
            <a:r>
              <a:rPr lang="ru-RU" dirty="0"/>
              <a:t> зон;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обладнання</a:t>
            </a:r>
            <a:r>
              <a:rPr lang="ru-RU" dirty="0" smtClean="0"/>
              <a:t> </a:t>
            </a:r>
            <a:r>
              <a:rPr lang="ru-RU" dirty="0"/>
              <a:t>суден </a:t>
            </a:r>
            <a:r>
              <a:rPr lang="ru-RU" dirty="0" err="1"/>
              <a:t>додатковими</a:t>
            </a:r>
            <a:r>
              <a:rPr lang="ru-RU" dirty="0"/>
              <a:t> </a:t>
            </a:r>
            <a:r>
              <a:rPr lang="ru-RU" dirty="0" err="1"/>
              <a:t>засобами</a:t>
            </a:r>
            <a:r>
              <a:rPr lang="ru-RU" dirty="0"/>
              <a:t> та установками для </a:t>
            </a:r>
            <a:r>
              <a:rPr lang="ru-RU" dirty="0" err="1"/>
              <a:t>утилізації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знешкодження</a:t>
            </a:r>
            <a:r>
              <a:rPr lang="ru-RU" dirty="0"/>
              <a:t>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для </a:t>
            </a:r>
            <a:r>
              <a:rPr lang="ru-RU" dirty="0" err="1"/>
              <a:t>тимчасового</a:t>
            </a:r>
            <a:r>
              <a:rPr lang="ru-RU" dirty="0"/>
              <a:t> </a:t>
            </a:r>
            <a:r>
              <a:rPr lang="ru-RU" dirty="0" err="1"/>
              <a:t>накопичення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 з </a:t>
            </a:r>
            <a:r>
              <a:rPr lang="ru-RU" dirty="0" err="1"/>
              <a:t>наступним</a:t>
            </a:r>
            <a:r>
              <a:rPr lang="ru-RU" dirty="0"/>
              <a:t> </a:t>
            </a:r>
            <a:r>
              <a:rPr lang="ru-RU" dirty="0" err="1"/>
              <a:t>здаванням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на берег для </a:t>
            </a:r>
            <a:r>
              <a:rPr lang="ru-RU" dirty="0" err="1"/>
              <a:t>знешкодження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переробки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 smtClean="0"/>
              <a:t>розробку</a:t>
            </a:r>
            <a:r>
              <a:rPr lang="ru-RU" dirty="0" smtClean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конструкцій</a:t>
            </a:r>
            <a:r>
              <a:rPr lang="ru-RU" dirty="0"/>
              <a:t> суден,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 </a:t>
            </a:r>
            <a:r>
              <a:rPr lang="ru-RU" dirty="0" err="1"/>
              <a:t>гарантували</a:t>
            </a:r>
            <a:r>
              <a:rPr lang="ru-RU" dirty="0"/>
              <a:t> б </a:t>
            </a:r>
            <a:r>
              <a:rPr lang="ru-RU" dirty="0" err="1"/>
              <a:t>збереження</a:t>
            </a:r>
            <a:r>
              <a:rPr lang="ru-RU" dirty="0"/>
              <a:t> </a:t>
            </a:r>
            <a:r>
              <a:rPr lang="ru-RU" dirty="0" err="1"/>
              <a:t>нафтовантажів</a:t>
            </a:r>
            <a:r>
              <a:rPr lang="ru-RU" dirty="0"/>
              <a:t> і </a:t>
            </a:r>
            <a:r>
              <a:rPr lang="ru-RU" dirty="0" err="1"/>
              <a:t>нафтопалива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 err="1" smtClean="0"/>
              <a:t>аварійних</a:t>
            </a:r>
            <a:r>
              <a:rPr lang="ru-RU" dirty="0" smtClean="0"/>
              <a:t> </a:t>
            </a:r>
            <a:r>
              <a:rPr lang="ru-RU" dirty="0" err="1"/>
              <a:t>ситуаціях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6082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23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976" y="1280281"/>
            <a:ext cx="8825659" cy="2150896"/>
          </a:xfrm>
        </p:spPr>
        <p:txBody>
          <a:bodyPr/>
          <a:lstStyle/>
          <a:p>
            <a:r>
              <a:rPr lang="uk-UA" sz="8800" dirty="0" smtClean="0">
                <a:solidFill>
                  <a:schemeClr val="bg1"/>
                </a:solidFill>
              </a:rPr>
              <a:t>Дякую за увагу!</a:t>
            </a:r>
            <a:endParaRPr lang="ru-RU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495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Зміст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851" y="2420984"/>
            <a:ext cx="10276115" cy="43020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1.Структура транспортного комплексу. </a:t>
            </a:r>
            <a:r>
              <a:rPr lang="ru-RU" dirty="0" err="1"/>
              <a:t>Географія</a:t>
            </a:r>
            <a:r>
              <a:rPr lang="ru-RU" dirty="0"/>
              <a:t> </a:t>
            </a:r>
            <a:r>
              <a:rPr lang="ru-RU" dirty="0" err="1" smtClean="0"/>
              <a:t>розміщення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2. </a:t>
            </a:r>
            <a:r>
              <a:rPr lang="ru-RU" dirty="0" err="1"/>
              <a:t>Залізничний</a:t>
            </a:r>
            <a:r>
              <a:rPr lang="ru-RU" dirty="0"/>
              <a:t> </a:t>
            </a:r>
            <a:r>
              <a:rPr lang="ru-RU" dirty="0" smtClean="0"/>
              <a:t>транспорт</a:t>
            </a:r>
          </a:p>
          <a:p>
            <a:pPr marL="0" indent="0">
              <a:buNone/>
            </a:pPr>
            <a:r>
              <a:rPr lang="ru-RU" dirty="0"/>
              <a:t>3. </a:t>
            </a:r>
            <a:r>
              <a:rPr lang="ru-RU" dirty="0" err="1"/>
              <a:t>Автомобільний</a:t>
            </a:r>
            <a:r>
              <a:rPr lang="ru-RU" dirty="0"/>
              <a:t> транспорт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4.Водний </a:t>
            </a:r>
            <a:r>
              <a:rPr lang="ru-RU" dirty="0" smtClean="0"/>
              <a:t>транспорт</a:t>
            </a:r>
          </a:p>
          <a:p>
            <a:pPr marL="0" indent="0">
              <a:buNone/>
            </a:pPr>
            <a:r>
              <a:rPr lang="uk-UA" dirty="0"/>
              <a:t>    </a:t>
            </a:r>
            <a:r>
              <a:rPr lang="uk-UA" dirty="0" smtClean="0"/>
              <a:t> 4.1</a:t>
            </a:r>
            <a:r>
              <a:rPr lang="uk-UA" dirty="0"/>
              <a:t>. Морський </a:t>
            </a:r>
            <a:r>
              <a:rPr lang="uk-UA" dirty="0" smtClean="0"/>
              <a:t>транспорт</a:t>
            </a:r>
          </a:p>
          <a:p>
            <a:pPr marL="0" indent="0">
              <a:buNone/>
            </a:pPr>
            <a:r>
              <a:rPr lang="uk-UA" dirty="0"/>
              <a:t>     4.2. Річковий </a:t>
            </a:r>
            <a:r>
              <a:rPr lang="uk-UA" dirty="0" smtClean="0"/>
              <a:t>транспорт</a:t>
            </a:r>
          </a:p>
          <a:p>
            <a:pPr marL="0" indent="0">
              <a:buNone/>
            </a:pPr>
            <a:r>
              <a:rPr lang="ru-RU" dirty="0"/>
              <a:t>5. </a:t>
            </a:r>
            <a:r>
              <a:rPr lang="ru-RU" dirty="0" err="1"/>
              <a:t>Авіаційний</a:t>
            </a:r>
            <a:r>
              <a:rPr lang="ru-RU" dirty="0"/>
              <a:t> </a:t>
            </a:r>
            <a:r>
              <a:rPr lang="ru-RU" dirty="0" smtClean="0"/>
              <a:t>транспорт</a:t>
            </a:r>
          </a:p>
          <a:p>
            <a:pPr marL="0" indent="0">
              <a:buNone/>
            </a:pPr>
            <a:r>
              <a:rPr lang="ru-RU" dirty="0"/>
              <a:t>6.Трубопровідний та </a:t>
            </a:r>
            <a:r>
              <a:rPr lang="ru-RU" dirty="0" err="1"/>
              <a:t>електронний</a:t>
            </a:r>
            <a:r>
              <a:rPr lang="ru-RU" dirty="0"/>
              <a:t> </a:t>
            </a:r>
            <a:r>
              <a:rPr lang="ru-RU" dirty="0" smtClean="0"/>
              <a:t>транспорт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6.1</a:t>
            </a:r>
            <a:r>
              <a:rPr lang="uk-UA" dirty="0"/>
              <a:t>. </a:t>
            </a:r>
            <a:r>
              <a:rPr lang="uk-UA" dirty="0" smtClean="0"/>
              <a:t>Електронний транспорт</a:t>
            </a:r>
          </a:p>
          <a:p>
            <a:pPr marL="0" indent="0">
              <a:buNone/>
            </a:pPr>
            <a:r>
              <a:rPr lang="ru-RU" dirty="0"/>
              <a:t>7.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складових</a:t>
            </a:r>
            <a:r>
              <a:rPr lang="ru-RU" dirty="0"/>
              <a:t> транспортного комплексу на </a:t>
            </a:r>
            <a:r>
              <a:rPr lang="ru-RU" dirty="0" err="1" smtClean="0"/>
              <a:t>довкілля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8.Заходи </a:t>
            </a:r>
            <a:r>
              <a:rPr lang="ru-RU" dirty="0" err="1"/>
              <a:t>боротьби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шкідливим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транспортного комплексу на </a:t>
            </a:r>
            <a:r>
              <a:rPr lang="ru-RU" dirty="0" err="1" smtClean="0"/>
              <a:t>довкілля</a:t>
            </a:r>
            <a:endParaRPr lang="ru-RU" dirty="0" smtClean="0"/>
          </a:p>
          <a:p>
            <a:pPr marL="0" indent="0">
              <a:buNone/>
            </a:pPr>
            <a:r>
              <a:rPr lang="uk-UA" dirty="0" smtClean="0"/>
              <a:t>     </a:t>
            </a:r>
            <a:r>
              <a:rPr lang="ru-RU" dirty="0"/>
              <a:t>8.1. Заходи </a:t>
            </a:r>
            <a:r>
              <a:rPr lang="ru-RU" dirty="0" err="1"/>
              <a:t>попередження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водного </a:t>
            </a:r>
            <a:r>
              <a:rPr lang="ru-RU" dirty="0" err="1"/>
              <a:t>басейну</a:t>
            </a:r>
            <a:endParaRPr lang="ru-RU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0121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1.Структура </a:t>
            </a:r>
            <a:r>
              <a:rPr lang="ru-RU" dirty="0"/>
              <a:t>транспортного комплексу. </a:t>
            </a:r>
            <a:r>
              <a:rPr lang="ru-RU" dirty="0" err="1"/>
              <a:t>Географія</a:t>
            </a:r>
            <a:r>
              <a:rPr lang="ru-RU" dirty="0"/>
              <a:t> </a:t>
            </a:r>
            <a:r>
              <a:rPr lang="ru-RU" dirty="0" err="1"/>
              <a:t>розміщення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транспорту (</a:t>
            </a:r>
            <a:r>
              <a:rPr lang="ru-RU" dirty="0" err="1"/>
              <a:t>автомобільний</a:t>
            </a:r>
            <a:r>
              <a:rPr lang="ru-RU" dirty="0"/>
              <a:t>, </a:t>
            </a:r>
            <a:r>
              <a:rPr lang="ru-RU" dirty="0" err="1"/>
              <a:t>залізничний</a:t>
            </a:r>
            <a:r>
              <a:rPr lang="ru-RU" dirty="0"/>
              <a:t>, </a:t>
            </a:r>
            <a:r>
              <a:rPr lang="ru-RU" dirty="0" err="1"/>
              <a:t>авіаційний</a:t>
            </a:r>
            <a:r>
              <a:rPr lang="ru-RU" dirty="0"/>
              <a:t>, </a:t>
            </a:r>
            <a:r>
              <a:rPr lang="ru-RU" dirty="0" err="1"/>
              <a:t>морський</a:t>
            </a:r>
            <a:r>
              <a:rPr lang="ru-RU" dirty="0"/>
              <a:t> та </a:t>
            </a:r>
            <a:r>
              <a:rPr lang="ru-RU" dirty="0" err="1"/>
              <a:t>річковий</a:t>
            </a:r>
            <a:r>
              <a:rPr lang="ru-RU" dirty="0"/>
              <a:t>) </a:t>
            </a:r>
            <a:r>
              <a:rPr lang="ru-RU" dirty="0" err="1"/>
              <a:t>доповнюють</a:t>
            </a:r>
            <a:r>
              <a:rPr lang="ru-RU" dirty="0"/>
              <a:t> один одного і разом з </a:t>
            </a:r>
            <a:r>
              <a:rPr lang="ru-RU" dirty="0" err="1"/>
              <a:t>транспортними</a:t>
            </a:r>
            <a:r>
              <a:rPr lang="ru-RU" dirty="0"/>
              <a:t> шляхами </a:t>
            </a:r>
            <a:r>
              <a:rPr lang="ru-RU" dirty="0" err="1"/>
              <a:t>утворюють</a:t>
            </a:r>
            <a:r>
              <a:rPr lang="ru-RU" dirty="0"/>
              <a:t> </a:t>
            </a:r>
            <a:r>
              <a:rPr lang="ru-RU" dirty="0" err="1"/>
              <a:t>транспортну</a:t>
            </a:r>
            <a:r>
              <a:rPr lang="ru-RU" dirty="0"/>
              <a:t> систему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транспортних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є </a:t>
            </a:r>
            <a:r>
              <a:rPr lang="ru-RU" dirty="0" err="1"/>
              <a:t>безпосередньою</a:t>
            </a:r>
            <a:r>
              <a:rPr lang="ru-RU" dirty="0"/>
              <a:t> </a:t>
            </a:r>
            <a:r>
              <a:rPr lang="ru-RU" dirty="0" err="1"/>
              <a:t>складовою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Вибираючи</a:t>
            </a:r>
            <a:r>
              <a:rPr lang="ru-RU" dirty="0"/>
              <a:t> </a:t>
            </a:r>
            <a:r>
              <a:rPr lang="ru-RU" dirty="0" err="1"/>
              <a:t>раціональний</a:t>
            </a:r>
            <a:r>
              <a:rPr lang="ru-RU" dirty="0"/>
              <a:t> вид транспорту </a:t>
            </a:r>
            <a:r>
              <a:rPr lang="ru-RU" dirty="0" err="1"/>
              <a:t>враховують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техніко</a:t>
            </a:r>
            <a:r>
              <a:rPr lang="ru-RU" dirty="0"/>
              <a:t>- </a:t>
            </a:r>
            <a:r>
              <a:rPr lang="ru-RU" dirty="0" err="1"/>
              <a:t>економічні</a:t>
            </a:r>
            <a:r>
              <a:rPr lang="ru-RU" dirty="0"/>
              <a:t> характеристики:</a:t>
            </a:r>
          </a:p>
          <a:p>
            <a:pPr marL="0" indent="0">
              <a:buNone/>
            </a:pPr>
            <a:r>
              <a:rPr lang="ru-RU" dirty="0"/>
              <a:t>•	</a:t>
            </a:r>
            <a:r>
              <a:rPr lang="ru-RU" dirty="0" err="1"/>
              <a:t>обсяг</a:t>
            </a:r>
            <a:r>
              <a:rPr lang="ru-RU" dirty="0"/>
              <a:t> </a:t>
            </a:r>
            <a:r>
              <a:rPr lang="ru-RU" dirty="0" err="1"/>
              <a:t>перевезень</a:t>
            </a:r>
            <a:r>
              <a:rPr lang="ru-RU" dirty="0"/>
              <a:t>, </a:t>
            </a:r>
            <a:r>
              <a:rPr lang="ru-RU" dirty="0" err="1"/>
              <a:t>вантажообіг</a:t>
            </a:r>
            <a:r>
              <a:rPr lang="ru-RU" dirty="0"/>
              <a:t> (</a:t>
            </a:r>
            <a:r>
              <a:rPr lang="ru-RU" dirty="0" err="1"/>
              <a:t>добуток</a:t>
            </a:r>
            <a:r>
              <a:rPr lang="ru-RU" dirty="0"/>
              <a:t> </a:t>
            </a:r>
            <a:r>
              <a:rPr lang="ru-RU" dirty="0" err="1"/>
              <a:t>обсягу</a:t>
            </a:r>
            <a:r>
              <a:rPr lang="ru-RU" dirty="0"/>
              <a:t> </a:t>
            </a:r>
            <a:r>
              <a:rPr lang="ru-RU" dirty="0" err="1"/>
              <a:t>перевезень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відстані</a:t>
            </a:r>
            <a:r>
              <a:rPr lang="ru-RU" dirty="0"/>
              <a:t>);</a:t>
            </a:r>
          </a:p>
          <a:p>
            <a:pPr marL="0" indent="0">
              <a:buNone/>
            </a:pPr>
            <a:r>
              <a:rPr lang="ru-RU" dirty="0"/>
              <a:t>•	</a:t>
            </a:r>
            <a:r>
              <a:rPr lang="ru-RU" dirty="0" err="1"/>
              <a:t>швидкість</a:t>
            </a:r>
            <a:r>
              <a:rPr lang="ru-RU" dirty="0"/>
              <a:t> і </a:t>
            </a:r>
            <a:r>
              <a:rPr lang="ru-RU" dirty="0" err="1"/>
              <a:t>собівартість</a:t>
            </a:r>
            <a:r>
              <a:rPr lang="ru-RU" dirty="0"/>
              <a:t> </a:t>
            </a:r>
            <a:r>
              <a:rPr lang="ru-RU" dirty="0" err="1"/>
              <a:t>перевезень</a:t>
            </a:r>
            <a:r>
              <a:rPr lang="ru-RU" dirty="0"/>
              <a:t>, </a:t>
            </a:r>
            <a:r>
              <a:rPr lang="ru-RU" dirty="0" err="1"/>
              <a:t>трудомісткість</a:t>
            </a:r>
            <a:r>
              <a:rPr lang="ru-RU" dirty="0"/>
              <a:t>, </a:t>
            </a:r>
            <a:r>
              <a:rPr lang="ru-RU" dirty="0" err="1"/>
              <a:t>залежність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•	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погодно-кліматичних</a:t>
            </a:r>
            <a:r>
              <a:rPr lang="ru-RU" dirty="0"/>
              <a:t> умов та </a:t>
            </a:r>
            <a:r>
              <a:rPr lang="ru-RU" dirty="0" err="1"/>
              <a:t>сезонних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•	</a:t>
            </a:r>
            <a:r>
              <a:rPr lang="ru-RU" dirty="0" err="1"/>
              <a:t>пропускна</a:t>
            </a:r>
            <a:r>
              <a:rPr lang="ru-RU" dirty="0"/>
              <a:t> </a:t>
            </a:r>
            <a:r>
              <a:rPr lang="ru-RU" dirty="0" err="1"/>
              <a:t>спроможність</a:t>
            </a:r>
            <a:r>
              <a:rPr lang="ru-RU" dirty="0"/>
              <a:t> трас, </a:t>
            </a:r>
            <a:r>
              <a:rPr lang="ru-RU" dirty="0" err="1"/>
              <a:t>маневреність</a:t>
            </a:r>
            <a:r>
              <a:rPr lang="ru-RU" dirty="0"/>
              <a:t> (</a:t>
            </a:r>
            <a:r>
              <a:rPr lang="ru-RU" dirty="0" err="1"/>
              <a:t>здатність</a:t>
            </a:r>
            <a:r>
              <a:rPr lang="ru-RU" dirty="0"/>
              <a:t> доставки</a:t>
            </a:r>
          </a:p>
          <a:p>
            <a:pPr marL="0" indent="0">
              <a:buNone/>
            </a:pPr>
            <a:r>
              <a:rPr lang="ru-RU" dirty="0"/>
              <a:t>•	</a:t>
            </a:r>
            <a:r>
              <a:rPr lang="ru-RU" dirty="0" err="1"/>
              <a:t>вантажів</a:t>
            </a:r>
            <a:r>
              <a:rPr lang="ru-RU" dirty="0"/>
              <a:t> "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воріт</a:t>
            </a:r>
            <a:r>
              <a:rPr lang="ru-RU" dirty="0"/>
              <a:t> до </a:t>
            </a:r>
            <a:r>
              <a:rPr lang="ru-RU" dirty="0" err="1"/>
              <a:t>воріт</a:t>
            </a:r>
            <a:r>
              <a:rPr lang="ru-RU" dirty="0"/>
              <a:t>").</a:t>
            </a:r>
          </a:p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розвиваються</a:t>
            </a:r>
            <a:r>
              <a:rPr lang="ru-RU" dirty="0"/>
              <a:t> практично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транспорту: </a:t>
            </a:r>
            <a:r>
              <a:rPr lang="ru-RU" dirty="0" err="1"/>
              <a:t>залізничний</a:t>
            </a:r>
            <a:r>
              <a:rPr lang="ru-RU" dirty="0"/>
              <a:t>, </a:t>
            </a:r>
            <a:r>
              <a:rPr lang="ru-RU" dirty="0" err="1"/>
              <a:t>автомобільний</a:t>
            </a:r>
            <a:r>
              <a:rPr lang="ru-RU" dirty="0"/>
              <a:t>, </a:t>
            </a:r>
            <a:r>
              <a:rPr lang="ru-RU" dirty="0" err="1"/>
              <a:t>морський</a:t>
            </a:r>
            <a:r>
              <a:rPr lang="ru-RU" dirty="0"/>
              <a:t>, </a:t>
            </a:r>
            <a:r>
              <a:rPr lang="ru-RU" dirty="0" err="1"/>
              <a:t>річковий</a:t>
            </a:r>
            <a:r>
              <a:rPr lang="ru-RU" dirty="0"/>
              <a:t>, </a:t>
            </a:r>
            <a:r>
              <a:rPr lang="ru-RU" dirty="0" err="1"/>
              <a:t>трубопровідний</a:t>
            </a:r>
            <a:r>
              <a:rPr lang="ru-RU" dirty="0"/>
              <a:t> та </a:t>
            </a:r>
            <a:r>
              <a:rPr lang="ru-RU" dirty="0" err="1"/>
              <a:t>електронний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601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923" y="2316480"/>
            <a:ext cx="5479019" cy="4103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70" y="3062598"/>
            <a:ext cx="4640036" cy="26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092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</a:t>
            </a:r>
            <a:r>
              <a:rPr lang="ru-RU" dirty="0" err="1" smtClean="0"/>
              <a:t>Залізничний</a:t>
            </a:r>
            <a:r>
              <a:rPr lang="ru-RU" dirty="0" smtClean="0"/>
              <a:t> </a:t>
            </a:r>
            <a:r>
              <a:rPr lang="ru-RU" dirty="0"/>
              <a:t>транспорт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726" y="2316480"/>
            <a:ext cx="7350035" cy="429332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/>
              <a:t>Перевезення</a:t>
            </a:r>
            <a:r>
              <a:rPr lang="ru-RU" dirty="0"/>
              <a:t> </a:t>
            </a:r>
            <a:r>
              <a:rPr lang="ru-RU" dirty="0" err="1"/>
              <a:t>вантажів</a:t>
            </a:r>
            <a:r>
              <a:rPr lang="ru-RU" dirty="0"/>
              <a:t> </a:t>
            </a:r>
            <a:r>
              <a:rPr lang="ru-RU" dirty="0" err="1"/>
              <a:t>залізницею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невелику</a:t>
            </a:r>
            <a:r>
              <a:rPr lang="ru-RU" dirty="0"/>
              <a:t> </a:t>
            </a:r>
            <a:r>
              <a:rPr lang="ru-RU" dirty="0" err="1"/>
              <a:t>вартість</a:t>
            </a:r>
            <a:r>
              <a:rPr lang="ru-RU" dirty="0"/>
              <a:t> </a:t>
            </a:r>
            <a:r>
              <a:rPr lang="ru-RU" dirty="0" err="1"/>
              <a:t>перевезень</a:t>
            </a:r>
            <a:r>
              <a:rPr lang="ru-RU" dirty="0"/>
              <a:t> та </a:t>
            </a:r>
            <a:r>
              <a:rPr lang="ru-RU" dirty="0" err="1"/>
              <a:t>високу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доставки </a:t>
            </a:r>
            <a:r>
              <a:rPr lang="ru-RU" dirty="0" err="1"/>
              <a:t>вантажів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, </a:t>
            </a:r>
            <a:r>
              <a:rPr lang="ru-RU" dirty="0" err="1"/>
              <a:t>будівництво</a:t>
            </a:r>
            <a:r>
              <a:rPr lang="ru-RU" dirty="0"/>
              <a:t> </a:t>
            </a:r>
            <a:r>
              <a:rPr lang="ru-RU" dirty="0" err="1"/>
              <a:t>залізничних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</a:t>
            </a:r>
            <a:r>
              <a:rPr lang="ru-RU" dirty="0" err="1"/>
              <a:t>вимагає</a:t>
            </a:r>
            <a:r>
              <a:rPr lang="ru-RU" dirty="0"/>
              <a:t> великих </a:t>
            </a:r>
            <a:r>
              <a:rPr lang="ru-RU" dirty="0" err="1"/>
              <a:t>капітало-вкладень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топографічних</a:t>
            </a:r>
            <a:r>
              <a:rPr lang="ru-RU" dirty="0"/>
              <a:t>, </a:t>
            </a:r>
            <a:r>
              <a:rPr lang="ru-RU" dirty="0" err="1"/>
              <a:t>кліматичних</a:t>
            </a:r>
            <a:r>
              <a:rPr lang="ru-RU" dirty="0"/>
              <a:t> та </a:t>
            </a:r>
            <a:r>
              <a:rPr lang="ru-RU" dirty="0" err="1"/>
              <a:t>економічних</a:t>
            </a:r>
            <a:r>
              <a:rPr lang="ru-RU" dirty="0"/>
              <a:t> умов. На </a:t>
            </a:r>
            <a:r>
              <a:rPr lang="ru-RU" dirty="0" err="1"/>
              <a:t>залізничних</a:t>
            </a:r>
            <a:r>
              <a:rPr lang="ru-RU" dirty="0"/>
              <a:t> шляхах </a:t>
            </a:r>
            <a:r>
              <a:rPr lang="ru-RU" dirty="0" err="1"/>
              <a:t>існує</a:t>
            </a:r>
            <a:r>
              <a:rPr lang="ru-RU" dirty="0"/>
              <a:t> два </a:t>
            </a:r>
            <a:r>
              <a:rPr lang="ru-RU" dirty="0" err="1"/>
              <a:t>типи</a:t>
            </a:r>
            <a:r>
              <a:rPr lang="ru-RU" dirty="0"/>
              <a:t> тяги </a:t>
            </a:r>
            <a:r>
              <a:rPr lang="ru-RU" dirty="0" smtClean="0"/>
              <a:t>–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Автономна (</a:t>
            </a:r>
            <a:r>
              <a:rPr lang="ru-RU" dirty="0" err="1" smtClean="0"/>
              <a:t>тепловози</a:t>
            </a:r>
            <a:r>
              <a:rPr lang="ru-RU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неавтономна (</a:t>
            </a:r>
            <a:r>
              <a:rPr lang="ru-RU" dirty="0" err="1"/>
              <a:t>електровози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 err="1"/>
              <a:t>Локомотиви</a:t>
            </a:r>
            <a:r>
              <a:rPr lang="ru-RU" dirty="0"/>
              <a:t> </a:t>
            </a:r>
            <a:r>
              <a:rPr lang="ru-RU" dirty="0" err="1"/>
              <a:t>автономної</a:t>
            </a:r>
            <a:r>
              <a:rPr lang="ru-RU" dirty="0"/>
              <a:t> тяги </a:t>
            </a:r>
            <a:r>
              <a:rPr lang="ru-RU" dirty="0" err="1"/>
              <a:t>поділяються</a:t>
            </a:r>
            <a:r>
              <a:rPr lang="ru-RU" dirty="0"/>
              <a:t> за принципом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теплових</a:t>
            </a:r>
            <a:r>
              <a:rPr lang="ru-RU" dirty="0"/>
              <a:t> машин. На паровозах </a:t>
            </a:r>
            <a:r>
              <a:rPr lang="ru-RU" dirty="0" err="1"/>
              <a:t>використовувалась</a:t>
            </a:r>
            <a:r>
              <a:rPr lang="ru-RU" dirty="0"/>
              <a:t> </a:t>
            </a:r>
            <a:r>
              <a:rPr lang="ru-RU" dirty="0" err="1"/>
              <a:t>водяна</a:t>
            </a:r>
            <a:r>
              <a:rPr lang="ru-RU" dirty="0"/>
              <a:t> пара, яку </a:t>
            </a:r>
            <a:r>
              <a:rPr lang="ru-RU" dirty="0" err="1"/>
              <a:t>виробляють</a:t>
            </a:r>
            <a:r>
              <a:rPr lang="ru-RU" dirty="0"/>
              <a:t> </a:t>
            </a:r>
            <a:r>
              <a:rPr lang="ru-RU" dirty="0" err="1"/>
              <a:t>паровим</a:t>
            </a:r>
            <a:r>
              <a:rPr lang="ru-RU" dirty="0"/>
              <a:t> котлом. На тепловозах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дизельні</a:t>
            </a:r>
            <a:r>
              <a:rPr lang="ru-RU" dirty="0"/>
              <a:t> </a:t>
            </a:r>
            <a:r>
              <a:rPr lang="ru-RU" dirty="0" err="1"/>
              <a:t>двигуни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згоряння</a:t>
            </a:r>
            <a:r>
              <a:rPr lang="ru-RU" dirty="0"/>
              <a:t> та </a:t>
            </a:r>
            <a:r>
              <a:rPr lang="ru-RU" dirty="0" err="1"/>
              <a:t>газотурбіни</a:t>
            </a:r>
            <a:r>
              <a:rPr lang="ru-RU" dirty="0"/>
              <a:t>. </a:t>
            </a:r>
            <a:r>
              <a:rPr lang="ru-RU" dirty="0" err="1"/>
              <a:t>Газотурбовози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економічні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дизельні</a:t>
            </a:r>
            <a:r>
              <a:rPr lang="ru-RU" dirty="0"/>
              <a:t> </a:t>
            </a:r>
            <a:r>
              <a:rPr lang="ru-RU" dirty="0" err="1"/>
              <a:t>двигуни</a:t>
            </a:r>
            <a:r>
              <a:rPr lang="ru-RU" dirty="0"/>
              <a:t>, і тому не </a:t>
            </a:r>
            <a:r>
              <a:rPr lang="ru-RU" dirty="0" err="1"/>
              <a:t>мають</a:t>
            </a:r>
            <a:r>
              <a:rPr lang="ru-RU" dirty="0"/>
              <a:t> широкого </a:t>
            </a:r>
            <a:r>
              <a:rPr lang="ru-RU" dirty="0" err="1"/>
              <a:t>використання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Магістральні</a:t>
            </a:r>
            <a:r>
              <a:rPr lang="ru-RU" dirty="0"/>
              <a:t> та </a:t>
            </a:r>
            <a:r>
              <a:rPr lang="ru-RU" dirty="0" err="1"/>
              <a:t>промислові</a:t>
            </a:r>
            <a:r>
              <a:rPr lang="ru-RU" dirty="0"/>
              <a:t> </a:t>
            </a:r>
            <a:r>
              <a:rPr lang="ru-RU" dirty="0" err="1"/>
              <a:t>тепловози</a:t>
            </a:r>
            <a:r>
              <a:rPr lang="ru-RU" dirty="0"/>
              <a:t> широко </a:t>
            </a:r>
            <a:r>
              <a:rPr lang="ru-RU" dirty="0" err="1"/>
              <a:t>використовують</a:t>
            </a:r>
            <a:r>
              <a:rPr lang="ru-RU" dirty="0"/>
              <a:t> для </a:t>
            </a:r>
            <a:r>
              <a:rPr lang="ru-RU" dirty="0" err="1"/>
              <a:t>перевезень</a:t>
            </a:r>
            <a:r>
              <a:rPr lang="ru-RU" dirty="0"/>
              <a:t> на </a:t>
            </a:r>
            <a:r>
              <a:rPr lang="ru-RU" dirty="0" err="1"/>
              <a:t>підприємствах</a:t>
            </a:r>
            <a:r>
              <a:rPr lang="ru-RU" dirty="0"/>
              <a:t> </a:t>
            </a:r>
            <a:r>
              <a:rPr lang="ru-RU" dirty="0" err="1"/>
              <a:t>чорної</a:t>
            </a:r>
            <a:r>
              <a:rPr lang="ru-RU" dirty="0"/>
              <a:t> </a:t>
            </a:r>
            <a:r>
              <a:rPr lang="ru-RU" dirty="0" err="1"/>
              <a:t>металургії</a:t>
            </a:r>
            <a:r>
              <a:rPr lang="ru-RU" dirty="0"/>
              <a:t>, </a:t>
            </a:r>
            <a:r>
              <a:rPr lang="ru-RU" dirty="0" err="1"/>
              <a:t>вугільної</a:t>
            </a:r>
            <a:r>
              <a:rPr lang="ru-RU" dirty="0"/>
              <a:t>, </a:t>
            </a:r>
            <a:r>
              <a:rPr lang="ru-RU" dirty="0" err="1"/>
              <a:t>хімічної</a:t>
            </a:r>
            <a:r>
              <a:rPr lang="ru-RU" dirty="0"/>
              <a:t>, </a:t>
            </a:r>
            <a:r>
              <a:rPr lang="ru-RU" dirty="0" err="1"/>
              <a:t>енергетичної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в </a:t>
            </a:r>
            <a:r>
              <a:rPr lang="ru-RU" dirty="0" err="1"/>
              <a:t>металургійній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 </a:t>
            </a:r>
            <a:r>
              <a:rPr lang="ru-RU" dirty="0" err="1"/>
              <a:t>залізничний</a:t>
            </a:r>
            <a:r>
              <a:rPr lang="ru-RU" dirty="0"/>
              <a:t> транспорт </a:t>
            </a:r>
            <a:r>
              <a:rPr lang="ru-RU" dirty="0" err="1"/>
              <a:t>виконує</a:t>
            </a:r>
            <a:r>
              <a:rPr lang="ru-RU" dirty="0"/>
              <a:t> 90%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перевезень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 err="1"/>
              <a:t>Загальний</a:t>
            </a:r>
            <a:r>
              <a:rPr lang="ru-RU" dirty="0"/>
              <a:t> </a:t>
            </a:r>
            <a:r>
              <a:rPr lang="ru-RU" dirty="0" err="1"/>
              <a:t>к.к.д</a:t>
            </a:r>
            <a:r>
              <a:rPr lang="ru-RU" dirty="0"/>
              <a:t>. </a:t>
            </a:r>
            <a:r>
              <a:rPr lang="ru-RU" dirty="0" err="1"/>
              <a:t>електровоза</a:t>
            </a:r>
            <a:r>
              <a:rPr lang="ru-RU" dirty="0"/>
              <a:t> становить 30%, </a:t>
            </a:r>
            <a:r>
              <a:rPr lang="ru-RU" dirty="0" err="1"/>
              <a:t>тоді</a:t>
            </a:r>
            <a:r>
              <a:rPr lang="ru-RU" dirty="0"/>
              <a:t> як тепловоза не </a:t>
            </a:r>
            <a:r>
              <a:rPr lang="ru-RU" dirty="0" err="1"/>
              <a:t>перевищує</a:t>
            </a:r>
            <a:r>
              <a:rPr lang="ru-RU" dirty="0"/>
              <a:t> - 20% (у паровоза - 3-5%). </a:t>
            </a:r>
            <a:r>
              <a:rPr lang="ru-RU" dirty="0" err="1"/>
              <a:t>Недоліками</a:t>
            </a:r>
            <a:r>
              <a:rPr lang="ru-RU" dirty="0"/>
              <a:t> </a:t>
            </a:r>
            <a:r>
              <a:rPr lang="ru-RU" dirty="0" err="1"/>
              <a:t>електричної</a:t>
            </a:r>
            <a:r>
              <a:rPr lang="ru-RU" dirty="0"/>
              <a:t> тяги є </a:t>
            </a:r>
            <a:r>
              <a:rPr lang="ru-RU" dirty="0" err="1"/>
              <a:t>необхідність</a:t>
            </a:r>
            <a:r>
              <a:rPr lang="ru-RU" dirty="0"/>
              <a:t> </a:t>
            </a:r>
            <a:r>
              <a:rPr lang="ru-RU" dirty="0" err="1"/>
              <a:t>спорудження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дорогих систем </a:t>
            </a:r>
            <a:r>
              <a:rPr lang="ru-RU" dirty="0" err="1"/>
              <a:t>електропостачання</a:t>
            </a:r>
            <a:r>
              <a:rPr lang="ru-RU" dirty="0"/>
              <a:t>, не </a:t>
            </a:r>
            <a:r>
              <a:rPr lang="ru-RU" dirty="0" err="1"/>
              <a:t>автономність</a:t>
            </a:r>
            <a:r>
              <a:rPr lang="ru-RU" dirty="0"/>
              <a:t> </a:t>
            </a:r>
            <a:r>
              <a:rPr lang="ru-RU" dirty="0" err="1"/>
              <a:t>електрорухомого</a:t>
            </a:r>
            <a:r>
              <a:rPr lang="ru-RU" dirty="0"/>
              <a:t> складу та </a:t>
            </a:r>
            <a:r>
              <a:rPr lang="ru-RU" dirty="0" err="1"/>
              <a:t>залежність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електропостачання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165" y="2338036"/>
            <a:ext cx="3021875" cy="22015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165" y="4720081"/>
            <a:ext cx="3021875" cy="20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660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3. </a:t>
            </a:r>
            <a:r>
              <a:rPr lang="ru-RU" dirty="0" err="1" smtClean="0"/>
              <a:t>Автомобільний</a:t>
            </a:r>
            <a:r>
              <a:rPr lang="ru-RU" dirty="0" smtClean="0"/>
              <a:t> </a:t>
            </a:r>
            <a:r>
              <a:rPr lang="ru-RU" dirty="0"/>
              <a:t>транспорт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2788" y="2472872"/>
            <a:ext cx="5538651" cy="40759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Він</a:t>
            </a:r>
            <a:r>
              <a:rPr lang="ru-RU" dirty="0"/>
              <a:t> перевозить до 80% </a:t>
            </a:r>
            <a:r>
              <a:rPr lang="ru-RU" dirty="0" err="1"/>
              <a:t>господарських</a:t>
            </a:r>
            <a:r>
              <a:rPr lang="ru-RU" dirty="0"/>
              <a:t> </a:t>
            </a:r>
            <a:r>
              <a:rPr lang="ru-RU" dirty="0" err="1"/>
              <a:t>вантажів</a:t>
            </a:r>
            <a:r>
              <a:rPr lang="ru-RU" dirty="0"/>
              <a:t> та </a:t>
            </a:r>
            <a:r>
              <a:rPr lang="ru-RU" dirty="0" err="1"/>
              <a:t>здійснює</a:t>
            </a:r>
            <a:r>
              <a:rPr lang="ru-RU" dirty="0"/>
              <a:t> половину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пасажирообороту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smtClean="0"/>
              <a:t>Практично </a:t>
            </a:r>
            <a:r>
              <a:rPr lang="ru-RU" dirty="0"/>
              <a:t>на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типи</a:t>
            </a:r>
            <a:r>
              <a:rPr lang="ru-RU" dirty="0"/>
              <a:t> </a:t>
            </a:r>
            <a:r>
              <a:rPr lang="ru-RU" dirty="0" err="1"/>
              <a:t>автомобілів</a:t>
            </a:r>
            <a:r>
              <a:rPr lang="ru-RU" dirty="0"/>
              <a:t> </a:t>
            </a:r>
            <a:r>
              <a:rPr lang="ru-RU" dirty="0" err="1"/>
              <a:t>встановлюють</a:t>
            </a:r>
            <a:r>
              <a:rPr lang="ru-RU" dirty="0"/>
              <a:t> </a:t>
            </a:r>
            <a:r>
              <a:rPr lang="ru-RU" dirty="0" err="1"/>
              <a:t>бензинові</a:t>
            </a:r>
            <a:r>
              <a:rPr lang="ru-RU" dirty="0"/>
              <a:t>, </a:t>
            </a:r>
            <a:r>
              <a:rPr lang="ru-RU" dirty="0" err="1"/>
              <a:t>дизельні</a:t>
            </a:r>
            <a:r>
              <a:rPr lang="ru-RU" dirty="0"/>
              <a:t>, </a:t>
            </a:r>
            <a:r>
              <a:rPr lang="ru-RU" dirty="0" err="1"/>
              <a:t>газові</a:t>
            </a:r>
            <a:r>
              <a:rPr lang="ru-RU" dirty="0"/>
              <a:t> і </a:t>
            </a:r>
            <a:r>
              <a:rPr lang="ru-RU" dirty="0" err="1"/>
              <a:t>комбіновані</a:t>
            </a:r>
            <a:r>
              <a:rPr lang="ru-RU" dirty="0"/>
              <a:t> </a:t>
            </a:r>
            <a:r>
              <a:rPr lang="ru-RU" dirty="0" err="1"/>
              <a:t>двигуни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згоряння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Принцип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автомобільних</a:t>
            </a:r>
            <a:r>
              <a:rPr lang="ru-RU" dirty="0"/>
              <a:t> </a:t>
            </a:r>
            <a:r>
              <a:rPr lang="ru-RU" dirty="0" err="1"/>
              <a:t>двигунів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у </a:t>
            </a:r>
            <a:r>
              <a:rPr lang="ru-RU" dirty="0" err="1"/>
              <a:t>перетворенні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/>
              <a:t>палива</a:t>
            </a:r>
            <a:r>
              <a:rPr lang="ru-RU" dirty="0"/>
              <a:t> на </a:t>
            </a:r>
            <a:r>
              <a:rPr lang="ru-RU" dirty="0" err="1"/>
              <a:t>енергію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.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пальне</a:t>
            </a:r>
            <a:r>
              <a:rPr lang="ru-RU" dirty="0"/>
              <a:t> </a:t>
            </a:r>
            <a:r>
              <a:rPr lang="ru-RU" dirty="0" err="1"/>
              <a:t>згоряє</a:t>
            </a:r>
            <a:r>
              <a:rPr lang="ru-RU" dirty="0"/>
              <a:t> </a:t>
            </a:r>
            <a:r>
              <a:rPr lang="ru-RU" dirty="0" err="1"/>
              <a:t>усередині</a:t>
            </a:r>
            <a:r>
              <a:rPr lang="ru-RU" dirty="0"/>
              <a:t> </a:t>
            </a:r>
            <a:r>
              <a:rPr lang="ru-RU" dirty="0" err="1"/>
              <a:t>двигуна</a:t>
            </a:r>
            <a:r>
              <a:rPr lang="ru-RU" dirty="0"/>
              <a:t>, у </a:t>
            </a:r>
            <a:r>
              <a:rPr lang="ru-RU" dirty="0" err="1"/>
              <a:t>циліндрах</a:t>
            </a:r>
            <a:r>
              <a:rPr lang="ru-RU" dirty="0"/>
              <a:t>, </a:t>
            </a:r>
            <a:r>
              <a:rPr lang="ru-RU" dirty="0" err="1"/>
              <a:t>автомобільні</a:t>
            </a:r>
            <a:r>
              <a:rPr lang="ru-RU" dirty="0"/>
              <a:t> </a:t>
            </a:r>
            <a:r>
              <a:rPr lang="ru-RU" dirty="0" err="1"/>
              <a:t>двигуни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двигунами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згоряння</a:t>
            </a:r>
            <a:r>
              <a:rPr lang="ru-RU" dirty="0"/>
              <a:t> (ДВЗ).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згоряння</a:t>
            </a:r>
            <a:r>
              <a:rPr lang="ru-RU" dirty="0"/>
              <a:t> </a:t>
            </a:r>
            <a:r>
              <a:rPr lang="ru-RU" dirty="0" err="1"/>
              <a:t>палива</a:t>
            </a:r>
            <a:r>
              <a:rPr lang="ru-RU" dirty="0"/>
              <a:t> </a:t>
            </a:r>
            <a:r>
              <a:rPr lang="ru-RU" dirty="0" err="1"/>
              <a:t>перетворюється</a:t>
            </a:r>
            <a:r>
              <a:rPr lang="ru-RU" dirty="0"/>
              <a:t> на </a:t>
            </a:r>
            <a:r>
              <a:rPr lang="ru-RU" dirty="0" err="1"/>
              <a:t>механічну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, а </a:t>
            </a:r>
            <a:r>
              <a:rPr lang="ru-RU" dirty="0" err="1"/>
              <a:t>решта</a:t>
            </a:r>
            <a:r>
              <a:rPr lang="ru-RU" dirty="0"/>
              <a:t> </a:t>
            </a:r>
            <a:r>
              <a:rPr lang="ru-RU" dirty="0" err="1"/>
              <a:t>виділяється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тепла і </a:t>
            </a:r>
            <a:r>
              <a:rPr lang="ru-RU" dirty="0" err="1"/>
              <a:t>продуктів</a:t>
            </a:r>
            <a:r>
              <a:rPr lang="ru-RU" dirty="0"/>
              <a:t> </a:t>
            </a:r>
            <a:r>
              <a:rPr lang="ru-RU" dirty="0" err="1"/>
              <a:t>згоряння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є </a:t>
            </a:r>
            <a:r>
              <a:rPr lang="ru-RU" dirty="0" err="1"/>
              <a:t>забруднювальними</a:t>
            </a:r>
            <a:r>
              <a:rPr lang="ru-RU" dirty="0"/>
              <a:t> </a:t>
            </a:r>
            <a:r>
              <a:rPr lang="ru-RU" dirty="0" err="1"/>
              <a:t>речовинами</a:t>
            </a:r>
            <a:r>
              <a:rPr lang="ru-RU" dirty="0"/>
              <a:t> для 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2" y="2090978"/>
            <a:ext cx="3300359" cy="2083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66" y="4397648"/>
            <a:ext cx="4795157" cy="22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7029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4.Водний </a:t>
            </a:r>
            <a:r>
              <a:rPr lang="ru-RU" dirty="0"/>
              <a:t>транспорт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Водний</a:t>
            </a:r>
            <a:r>
              <a:rPr lang="ru-RU" dirty="0"/>
              <a:t> транспорт </a:t>
            </a:r>
            <a:r>
              <a:rPr lang="ru-RU" dirty="0" err="1"/>
              <a:t>поділяють</a:t>
            </a:r>
            <a:r>
              <a:rPr lang="ru-RU" dirty="0"/>
              <a:t> на </a:t>
            </a:r>
            <a:r>
              <a:rPr lang="ru-RU" dirty="0" err="1"/>
              <a:t>морський</a:t>
            </a:r>
            <a:r>
              <a:rPr lang="ru-RU" dirty="0"/>
              <a:t> та </a:t>
            </a:r>
            <a:r>
              <a:rPr lang="ru-RU" dirty="0" err="1"/>
              <a:t>річковий</a:t>
            </a:r>
            <a:r>
              <a:rPr lang="ru-RU" dirty="0"/>
              <a:t>. Для </a:t>
            </a:r>
            <a:r>
              <a:rPr lang="ru-RU" dirty="0" err="1" smtClean="0"/>
              <a:t>функціонування</a:t>
            </a:r>
            <a:r>
              <a:rPr lang="ru-RU" dirty="0" smtClean="0"/>
              <a:t> </a:t>
            </a:r>
            <a:r>
              <a:rPr lang="ru-RU" dirty="0"/>
              <a:t>водного транспорту </a:t>
            </a:r>
            <a:r>
              <a:rPr lang="ru-RU" dirty="0" err="1"/>
              <a:t>потрібні</a:t>
            </a:r>
            <a:r>
              <a:rPr lang="ru-RU" dirty="0"/>
              <a:t> </a:t>
            </a:r>
            <a:r>
              <a:rPr lang="ru-RU" dirty="0" err="1"/>
              <a:t>плавзасоби</a:t>
            </a:r>
            <a:r>
              <a:rPr lang="ru-RU" dirty="0"/>
              <a:t>, порти та </a:t>
            </a:r>
            <a:r>
              <a:rPr lang="ru-RU" dirty="0" err="1"/>
              <a:t>водні</a:t>
            </a:r>
            <a:r>
              <a:rPr lang="ru-RU" dirty="0"/>
              <a:t> шляхи.</a:t>
            </a:r>
          </a:p>
          <a:p>
            <a:pPr marL="0" indent="0">
              <a:buNone/>
            </a:pPr>
            <a:r>
              <a:rPr lang="ru-RU" dirty="0"/>
              <a:t>Порт - </a:t>
            </a:r>
            <a:r>
              <a:rPr lang="ru-RU" dirty="0" err="1"/>
              <a:t>ділянка</a:t>
            </a:r>
            <a:r>
              <a:rPr lang="ru-RU" dirty="0"/>
              <a:t> берегу моря, озера, </a:t>
            </a:r>
            <a:r>
              <a:rPr lang="ru-RU" dirty="0" err="1"/>
              <a:t>водосховища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та прилегла </a:t>
            </a:r>
            <a:r>
              <a:rPr lang="ru-RU" dirty="0" err="1"/>
              <a:t>водна</a:t>
            </a:r>
            <a:r>
              <a:rPr lang="ru-RU" dirty="0"/>
              <a:t> </a:t>
            </a:r>
            <a:r>
              <a:rPr lang="ru-RU" dirty="0" err="1"/>
              <a:t>площа</a:t>
            </a:r>
            <a:r>
              <a:rPr lang="ru-RU" dirty="0"/>
              <a:t>, штучно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природно</a:t>
            </a:r>
            <a:r>
              <a:rPr lang="ru-RU" dirty="0"/>
              <a:t> </a:t>
            </a:r>
            <a:r>
              <a:rPr lang="ru-RU" dirty="0" err="1"/>
              <a:t>захищені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хвиль</a:t>
            </a:r>
            <a:r>
              <a:rPr lang="ru-RU" dirty="0"/>
              <a:t>, </a:t>
            </a:r>
            <a:r>
              <a:rPr lang="ru-RU" dirty="0" err="1"/>
              <a:t>обладнані</a:t>
            </a:r>
            <a:r>
              <a:rPr lang="ru-RU" dirty="0"/>
              <a:t> для стоянки і </a:t>
            </a:r>
            <a:r>
              <a:rPr lang="ru-RU" dirty="0" err="1"/>
              <a:t>обслуговування</a:t>
            </a:r>
            <a:r>
              <a:rPr lang="ru-RU" dirty="0"/>
              <a:t> суден,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вантажних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операцій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Розрізняють</a:t>
            </a:r>
            <a:r>
              <a:rPr lang="ru-RU" dirty="0"/>
              <a:t> порти </a:t>
            </a:r>
            <a:r>
              <a:rPr lang="ru-RU" dirty="0" err="1"/>
              <a:t>морські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обслуговують</a:t>
            </a:r>
            <a:r>
              <a:rPr lang="ru-RU" dirty="0"/>
              <a:t> </a:t>
            </a:r>
            <a:r>
              <a:rPr lang="ru-RU" dirty="0" err="1"/>
              <a:t>морське</a:t>
            </a:r>
            <a:r>
              <a:rPr lang="ru-RU" dirty="0"/>
              <a:t> </a:t>
            </a:r>
            <a:r>
              <a:rPr lang="ru-RU" dirty="0" err="1"/>
              <a:t>судноплавство</a:t>
            </a:r>
            <a:r>
              <a:rPr lang="ru-RU" dirty="0"/>
              <a:t>, та </a:t>
            </a:r>
            <a:r>
              <a:rPr lang="ru-RU" dirty="0" err="1"/>
              <a:t>річкові</a:t>
            </a:r>
            <a:r>
              <a:rPr lang="ru-RU" dirty="0"/>
              <a:t> - на </a:t>
            </a:r>
            <a:r>
              <a:rPr lang="ru-RU" dirty="0" err="1"/>
              <a:t>внутрішніх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шляхах.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порту: </a:t>
            </a:r>
            <a:r>
              <a:rPr lang="ru-RU" dirty="0" err="1"/>
              <a:t>акваторія</a:t>
            </a:r>
            <a:r>
              <a:rPr lang="ru-RU" dirty="0"/>
              <a:t> (</a:t>
            </a:r>
            <a:r>
              <a:rPr lang="ru-RU" dirty="0" err="1"/>
              <a:t>водна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) і </a:t>
            </a:r>
            <a:r>
              <a:rPr lang="ru-RU" dirty="0" err="1"/>
              <a:t>територія</a:t>
            </a:r>
            <a:r>
              <a:rPr lang="ru-RU" dirty="0"/>
              <a:t> (</a:t>
            </a:r>
            <a:r>
              <a:rPr lang="ru-RU" dirty="0" err="1"/>
              <a:t>берегова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). До складу </a:t>
            </a:r>
            <a:r>
              <a:rPr lang="ru-RU" dirty="0" err="1"/>
              <a:t>акваторії</a:t>
            </a:r>
            <a:r>
              <a:rPr lang="ru-RU" dirty="0"/>
              <a:t> як правило </a:t>
            </a:r>
            <a:r>
              <a:rPr lang="ru-RU" dirty="0" err="1"/>
              <a:t>входять</a:t>
            </a:r>
            <a:r>
              <a:rPr lang="ru-RU" dirty="0"/>
              <a:t> </a:t>
            </a:r>
            <a:r>
              <a:rPr lang="ru-RU" dirty="0" err="1"/>
              <a:t>водні</a:t>
            </a:r>
            <a:r>
              <a:rPr lang="ru-RU" dirty="0"/>
              <a:t> </a:t>
            </a:r>
            <a:r>
              <a:rPr lang="ru-RU" dirty="0" err="1"/>
              <a:t>підходи</a:t>
            </a:r>
            <a:r>
              <a:rPr lang="ru-RU" dirty="0"/>
              <a:t> до </a:t>
            </a:r>
            <a:r>
              <a:rPr lang="ru-RU" dirty="0" err="1"/>
              <a:t>портів</a:t>
            </a:r>
            <a:r>
              <a:rPr lang="ru-RU" dirty="0"/>
              <a:t>, </a:t>
            </a:r>
            <a:r>
              <a:rPr lang="ru-RU" dirty="0" err="1"/>
              <a:t>рейди</a:t>
            </a:r>
            <a:r>
              <a:rPr lang="ru-RU" dirty="0"/>
              <a:t> та </a:t>
            </a:r>
            <a:r>
              <a:rPr lang="ru-RU" dirty="0" err="1"/>
              <a:t>внутрішні</a:t>
            </a:r>
            <a:r>
              <a:rPr lang="ru-RU" dirty="0"/>
              <a:t> </a:t>
            </a:r>
            <a:r>
              <a:rPr lang="ru-RU" dirty="0" err="1"/>
              <a:t>басейни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664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Порти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66651" y="2223059"/>
            <a:ext cx="4828032" cy="576262"/>
          </a:xfrm>
        </p:spPr>
        <p:txBody>
          <a:bodyPr/>
          <a:lstStyle/>
          <a:p>
            <a:pPr algn="ctr"/>
            <a:r>
              <a:rPr lang="ru-RU" dirty="0" smtClean="0"/>
              <a:t>Р</a:t>
            </a:r>
            <a:r>
              <a:rPr lang="uk-UA" dirty="0" err="1" smtClean="0"/>
              <a:t>ічковий</a:t>
            </a:r>
            <a:r>
              <a:rPr lang="uk-UA" dirty="0" smtClean="0"/>
              <a:t> порт в Запоріжжі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6651" y="2885190"/>
            <a:ext cx="4735252" cy="315683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938811" y="2223059"/>
            <a:ext cx="4828032" cy="576262"/>
          </a:xfrm>
        </p:spPr>
        <p:txBody>
          <a:bodyPr/>
          <a:lstStyle/>
          <a:p>
            <a:r>
              <a:rPr lang="uk-UA" dirty="0" smtClean="0"/>
              <a:t>Морський порт в </a:t>
            </a:r>
            <a:r>
              <a:rPr lang="uk-UA" dirty="0" err="1" smtClean="0"/>
              <a:t>Одессі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65669" y="2885190"/>
            <a:ext cx="4867456" cy="315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231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4.1. </a:t>
            </a:r>
            <a:r>
              <a:rPr lang="ru-RU" dirty="0" err="1" smtClean="0"/>
              <a:t>Морський</a:t>
            </a:r>
            <a:r>
              <a:rPr lang="ru-RU" dirty="0" smtClean="0"/>
              <a:t> транспорт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err="1"/>
              <a:t>Морський</a:t>
            </a:r>
            <a:r>
              <a:rPr lang="ru-RU" dirty="0"/>
              <a:t> транспорт </a:t>
            </a:r>
            <a:r>
              <a:rPr lang="ru-RU" dirty="0" err="1"/>
              <a:t>забезпечує</a:t>
            </a:r>
            <a:r>
              <a:rPr lang="ru-RU" dirty="0"/>
              <a:t> 4/5 </a:t>
            </a:r>
            <a:r>
              <a:rPr lang="ru-RU" dirty="0" err="1"/>
              <a:t>обсягу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транспорту </a:t>
            </a:r>
            <a:r>
              <a:rPr lang="ru-RU" dirty="0" err="1"/>
              <a:t>світу</a:t>
            </a:r>
            <a:r>
              <a:rPr lang="ru-RU" dirty="0"/>
              <a:t> за </a:t>
            </a:r>
            <a:r>
              <a:rPr lang="ru-RU" dirty="0" err="1"/>
              <a:t>вантажооборотом</a:t>
            </a:r>
            <a:r>
              <a:rPr lang="ru-RU" dirty="0"/>
              <a:t> і, </a:t>
            </a:r>
            <a:r>
              <a:rPr lang="ru-RU" dirty="0" err="1"/>
              <a:t>отже</a:t>
            </a:r>
            <a:r>
              <a:rPr lang="ru-RU" dirty="0"/>
              <a:t>,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роль у </a:t>
            </a:r>
            <a:r>
              <a:rPr lang="ru-RU" dirty="0" err="1"/>
              <a:t>міжнародному</a:t>
            </a:r>
            <a:r>
              <a:rPr lang="ru-RU" dirty="0"/>
              <a:t> </a:t>
            </a:r>
            <a:r>
              <a:rPr lang="ru-RU" dirty="0" err="1"/>
              <a:t>поділі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морський</a:t>
            </a:r>
            <a:r>
              <a:rPr lang="ru-RU" dirty="0"/>
              <a:t> транспорт перевозить </a:t>
            </a:r>
            <a:r>
              <a:rPr lang="ru-RU" dirty="0" err="1"/>
              <a:t>вантажі</a:t>
            </a:r>
            <a:r>
              <a:rPr lang="ru-RU" dirty="0"/>
              <a:t> та </a:t>
            </a:r>
            <a:r>
              <a:rPr lang="ru-RU" dirty="0" err="1"/>
              <a:t>пасажирів</a:t>
            </a:r>
            <a:r>
              <a:rPr lang="ru-RU" dirty="0"/>
              <a:t> у </a:t>
            </a:r>
            <a:r>
              <a:rPr lang="ru-RU" dirty="0" err="1"/>
              <a:t>Чорноморсько-Азовському</a:t>
            </a:r>
            <a:r>
              <a:rPr lang="ru-RU" dirty="0"/>
              <a:t> </a:t>
            </a:r>
            <a:r>
              <a:rPr lang="ru-RU" dirty="0" err="1"/>
              <a:t>басейні</a:t>
            </a:r>
            <a:r>
              <a:rPr lang="ru-RU" dirty="0"/>
              <a:t>. Тут </a:t>
            </a:r>
            <a:r>
              <a:rPr lang="ru-RU" dirty="0" err="1"/>
              <a:t>знаходяться</a:t>
            </a:r>
            <a:r>
              <a:rPr lang="ru-RU" dirty="0"/>
              <a:t> порти </a:t>
            </a:r>
            <a:r>
              <a:rPr lang="ru-RU" dirty="0" err="1"/>
              <a:t>Чорного</a:t>
            </a:r>
            <a:r>
              <a:rPr lang="ru-RU" dirty="0"/>
              <a:t> та </a:t>
            </a:r>
            <a:r>
              <a:rPr lang="ru-RU" dirty="0" err="1"/>
              <a:t>Азовського</a:t>
            </a:r>
            <a:r>
              <a:rPr lang="ru-RU" dirty="0"/>
              <a:t> </a:t>
            </a:r>
            <a:r>
              <a:rPr lang="ru-RU" dirty="0" err="1"/>
              <a:t>морів</a:t>
            </a:r>
            <a:r>
              <a:rPr lang="ru-RU" dirty="0"/>
              <a:t> та </a:t>
            </a:r>
            <a:r>
              <a:rPr lang="ru-RU" dirty="0" err="1"/>
              <a:t>нижньої</a:t>
            </a:r>
            <a:r>
              <a:rPr lang="ru-RU" dirty="0"/>
              <a:t> </a:t>
            </a:r>
            <a:r>
              <a:rPr lang="ru-RU" dirty="0" err="1"/>
              <a:t>течії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Дунаю. Дунай </a:t>
            </a:r>
            <a:r>
              <a:rPr lang="ru-RU" dirty="0" err="1"/>
              <a:t>доступний</a:t>
            </a:r>
            <a:r>
              <a:rPr lang="ru-RU" dirty="0"/>
              <a:t> для </a:t>
            </a:r>
            <a:r>
              <a:rPr lang="ru-RU" dirty="0" err="1"/>
              <a:t>морських</a:t>
            </a:r>
            <a:r>
              <a:rPr lang="ru-RU" dirty="0"/>
              <a:t> суден на 170 км </a:t>
            </a:r>
            <a:r>
              <a:rPr lang="ru-RU" dirty="0" err="1"/>
              <a:t>від</a:t>
            </a:r>
            <a:r>
              <a:rPr lang="ru-RU" dirty="0"/>
              <a:t> гирла.</a:t>
            </a:r>
          </a:p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структурі</a:t>
            </a:r>
            <a:r>
              <a:rPr lang="ru-RU" dirty="0"/>
              <a:t> </a:t>
            </a:r>
            <a:r>
              <a:rPr lang="ru-RU" dirty="0" err="1"/>
              <a:t>перевезення</a:t>
            </a:r>
            <a:r>
              <a:rPr lang="ru-RU" dirty="0"/>
              <a:t> </a:t>
            </a:r>
            <a:r>
              <a:rPr lang="ru-RU" dirty="0" err="1"/>
              <a:t>вантажів</a:t>
            </a:r>
            <a:r>
              <a:rPr lang="ru-RU" dirty="0"/>
              <a:t> </a:t>
            </a:r>
            <a:r>
              <a:rPr lang="ru-RU" dirty="0" err="1"/>
              <a:t>морськими</a:t>
            </a:r>
            <a:r>
              <a:rPr lang="ru-RU" dirty="0"/>
              <a:t> суднами </a:t>
            </a:r>
            <a:r>
              <a:rPr lang="ru-RU" dirty="0" err="1"/>
              <a:t>переважають</a:t>
            </a:r>
            <a:r>
              <a:rPr lang="ru-RU" dirty="0"/>
              <a:t> </a:t>
            </a:r>
            <a:r>
              <a:rPr lang="ru-RU" dirty="0" err="1"/>
              <a:t>руди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, </a:t>
            </a:r>
            <a:r>
              <a:rPr lang="ru-RU" dirty="0" err="1"/>
              <a:t>кам'яне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, </a:t>
            </a:r>
            <a:r>
              <a:rPr lang="ru-RU" dirty="0" err="1"/>
              <a:t>нафта</a:t>
            </a:r>
            <a:r>
              <a:rPr lang="ru-RU" dirty="0"/>
              <a:t> і </a:t>
            </a:r>
            <a:r>
              <a:rPr lang="ru-RU" dirty="0" err="1"/>
              <a:t>нафтопродукти</a:t>
            </a:r>
            <a:r>
              <a:rPr lang="ru-RU" dirty="0"/>
              <a:t> </a:t>
            </a:r>
            <a:r>
              <a:rPr lang="ru-RU" dirty="0" smtClean="0"/>
              <a:t>, </a:t>
            </a:r>
            <a:r>
              <a:rPr lang="ru-RU" dirty="0" err="1"/>
              <a:t>будівельні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47675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147</TotalTime>
  <Words>1456</Words>
  <Application>Microsoft Office PowerPoint</Application>
  <PresentationFormat>Произвольный</PresentationFormat>
  <Paragraphs>85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Совет директоров</vt:lpstr>
      <vt:lpstr>Лекція № 9 на тему: «Транспортний комплекс»</vt:lpstr>
      <vt:lpstr>Зміст</vt:lpstr>
      <vt:lpstr>1.Структура транспортного комплексу. Географія розміщення</vt:lpstr>
      <vt:lpstr>Слайд 4</vt:lpstr>
      <vt:lpstr>2. Залізничний транспорт</vt:lpstr>
      <vt:lpstr>3. Автомобільний транспорт</vt:lpstr>
      <vt:lpstr>4.Водний транспорт</vt:lpstr>
      <vt:lpstr>Порти</vt:lpstr>
      <vt:lpstr>4.1. Морський транспорт</vt:lpstr>
      <vt:lpstr>Слайд 10</vt:lpstr>
      <vt:lpstr>4.2. Річковий транспорт</vt:lpstr>
      <vt:lpstr>5. Авіаційний транспорт</vt:lpstr>
      <vt:lpstr>6.Трубопровідний та електронний транспорт</vt:lpstr>
      <vt:lpstr>6.1. Електронний транспорт</vt:lpstr>
      <vt:lpstr>7. Вплив складових транспортного комплексу на довкілля</vt:lpstr>
      <vt:lpstr>8.Заходи боротьби зі шкідливим впливом транспортного комплексу на довкілля</vt:lpstr>
      <vt:lpstr>8.1. Заходи попередження забруднення водного басейну</vt:lpstr>
      <vt:lpstr>Дякую за увагу!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14</cp:revision>
  <dcterms:created xsi:type="dcterms:W3CDTF">2020-04-13T09:39:52Z</dcterms:created>
  <dcterms:modified xsi:type="dcterms:W3CDTF">2020-04-15T10:06:53Z</dcterms:modified>
</cp:coreProperties>
</file>