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98" r:id="rId22"/>
    <p:sldId id="258" r:id="rId23"/>
    <p:sldId id="259" r:id="rId24"/>
    <p:sldId id="318" r:id="rId25"/>
    <p:sldId id="301" r:id="rId26"/>
    <p:sldId id="319" r:id="rId27"/>
    <p:sldId id="271" r:id="rId28"/>
    <p:sldId id="278" r:id="rId29"/>
    <p:sldId id="260" r:id="rId30"/>
    <p:sldId id="291" r:id="rId31"/>
    <p:sldId id="339" r:id="rId32"/>
    <p:sldId id="340" r:id="rId33"/>
    <p:sldId id="341" r:id="rId34"/>
    <p:sldId id="344" r:id="rId35"/>
    <p:sldId id="345" r:id="rId36"/>
    <p:sldId id="346" r:id="rId37"/>
    <p:sldId id="342" r:id="rId38"/>
    <p:sldId id="343" r:id="rId39"/>
    <p:sldId id="347" r:id="rId40"/>
    <p:sldId id="348" r:id="rId41"/>
    <p:sldId id="349" r:id="rId42"/>
    <p:sldId id="350" r:id="rId43"/>
    <p:sldId id="351" r:id="rId44"/>
    <p:sldId id="352" r:id="rId45"/>
    <p:sldId id="355" r:id="rId46"/>
    <p:sldId id="361" r:id="rId47"/>
    <p:sldId id="366" r:id="rId48"/>
    <p:sldId id="365" r:id="rId49"/>
    <p:sldId id="363" r:id="rId50"/>
    <p:sldId id="364" r:id="rId51"/>
    <p:sldId id="362" r:id="rId52"/>
    <p:sldId id="360" r:id="rId53"/>
    <p:sldId id="353" r:id="rId54"/>
    <p:sldId id="367" r:id="rId55"/>
    <p:sldId id="354" r:id="rId56"/>
    <p:sldId id="356" r:id="rId57"/>
    <p:sldId id="357" r:id="rId58"/>
    <p:sldId id="358" r:id="rId59"/>
    <p:sldId id="359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1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ing-r.com.ua/&#1089;&#1090;&#1088;&#1072;&#1090;&#1077;&#1075;&#1110;&#1095;&#1085;&#1077;-&#1087;&#1083;&#1072;&#1085;&#1091;&#1074;&#1072;&#1085;&#1085;&#1103;-&#1110;&#1074;&#1077;&#1085;&#1090;-&#1084;&#1072;&#1088;&#1082;&#1077;&#1090;/" TargetMode="External"/><Relationship Id="rId2" Type="http://schemas.openxmlformats.org/officeDocument/2006/relationships/hyperlink" Target="https://slide-share.ru/tema-3-organizaciya-ta-osoblivosti-roboti-iventivnikh-kompanij-45759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Організація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та </a:t>
            </a:r>
            <a:r>
              <a:rPr lang="ru-RU" b="1" dirty="0" err="1">
                <a:solidFill>
                  <a:schemeClr val="bg1"/>
                </a:solidFill>
              </a:rPr>
              <a:t>проведення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заходів</a:t>
            </a:r>
            <a:r>
              <a:rPr lang="ru-RU" dirty="0"/>
              <a:t/>
            </a:r>
            <a:br>
              <a:rPr lang="ru-RU" dirty="0"/>
            </a:b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4008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/>
              <a:t> </a:t>
            </a:r>
            <a:endParaRPr lang="ru-RU" b="1" smtClean="0"/>
          </a:p>
          <a:p>
            <a:r>
              <a:rPr lang="ru-RU" b="1" smtClean="0">
                <a:solidFill>
                  <a:srgbClr val="0070C0"/>
                </a:solidFill>
              </a:rPr>
              <a:t>Лекція</a:t>
            </a:r>
            <a:r>
              <a:rPr lang="ru-RU" b="1" dirty="0" smtClean="0">
                <a:solidFill>
                  <a:srgbClr val="0070C0"/>
                </a:solidFill>
              </a:rPr>
              <a:t> 3</a:t>
            </a:r>
            <a:endParaRPr lang="uk-UA" sz="40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СЯЙВО ЧИСТОГО РОЗУМУ: МИСТЕЦТВО ПОЄДНАННЯ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Креатив як </a:t>
            </a:r>
            <a:r>
              <a:rPr lang="ru-RU" b="1" dirty="0" err="1">
                <a:solidFill>
                  <a:srgbClr val="FF0000"/>
                </a:solidFill>
              </a:rPr>
              <a:t>мистецтво</a:t>
            </a:r>
            <a:r>
              <a:rPr lang="ru-RU" b="1" dirty="0">
                <a:solidFill>
                  <a:srgbClr val="FF0000"/>
                </a:solidFill>
              </a:rPr>
              <a:t> – </a:t>
            </a:r>
            <a:r>
              <a:rPr lang="ru-RU" b="1" dirty="0" err="1">
                <a:solidFill>
                  <a:srgbClr val="FF0000"/>
                </a:solidFill>
              </a:rPr>
              <a:t>це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поєднання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всіх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вищезазначених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складових</a:t>
            </a:r>
            <a:r>
              <a:rPr lang="ru-RU" b="1" dirty="0">
                <a:solidFill>
                  <a:srgbClr val="FF0000"/>
                </a:solidFill>
              </a:rPr>
              <a:t> в одну систему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ми говоримо про креатив в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івентів</a:t>
            </a:r>
            <a:r>
              <a:rPr lang="ru-RU" dirty="0"/>
              <a:t>, то </a:t>
            </a:r>
            <a:r>
              <a:rPr lang="ru-RU" dirty="0" err="1"/>
              <a:t>саме</a:t>
            </a:r>
            <a:r>
              <a:rPr lang="ru-RU" dirty="0"/>
              <a:t> робота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перелічено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баланс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контекстами,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робота по </a:t>
            </a:r>
            <a:r>
              <a:rPr lang="ru-RU" dirty="0" err="1"/>
              <a:t>розширенню</a:t>
            </a:r>
            <a:r>
              <a:rPr lang="ru-RU" dirty="0"/>
              <a:t> </a:t>
            </a:r>
            <a:r>
              <a:rPr lang="ru-RU" dirty="0" err="1"/>
              <a:t>світогляду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 – все </a:t>
            </a:r>
            <a:r>
              <a:rPr lang="ru-RU" dirty="0" err="1"/>
              <a:t>це</a:t>
            </a:r>
            <a:r>
              <a:rPr lang="ru-RU" dirty="0"/>
              <a:t> і є 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smtClean="0"/>
              <a:t>креативу.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дозволяє</a:t>
            </a:r>
            <a:r>
              <a:rPr lang="ru-RU" dirty="0"/>
              <a:t> бути на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красиві</a:t>
            </a:r>
            <a:r>
              <a:rPr lang="ru-RU" dirty="0"/>
              <a:t> й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концепти</a:t>
            </a:r>
            <a:r>
              <a:rPr lang="ru-RU" dirty="0"/>
              <a:t>.</a:t>
            </a:r>
          </a:p>
        </p:txBody>
      </p:sp>
      <p:pic>
        <p:nvPicPr>
          <p:cNvPr id="13314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816424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6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>Івент-маркетинг </a:t>
            </a:r>
            <a:r>
              <a:rPr lang="ru-RU" sz="2700" dirty="0" err="1"/>
              <a:t>передбачає</a:t>
            </a:r>
            <a:r>
              <a:rPr lang="ru-RU" sz="2700" dirty="0"/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емоційний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вплив</a:t>
            </a:r>
            <a:r>
              <a:rPr lang="ru-RU" sz="2700" b="1" dirty="0">
                <a:solidFill>
                  <a:srgbClr val="FF0000"/>
                </a:solidFill>
              </a:rPr>
              <a:t> на </a:t>
            </a:r>
            <a:r>
              <a:rPr lang="ru-RU" sz="2700" b="1" dirty="0" err="1">
                <a:solidFill>
                  <a:srgbClr val="FF0000"/>
                </a:solidFill>
              </a:rPr>
              <a:t>цільову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аудиторію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dirty="0"/>
              <a:t>за </a:t>
            </a:r>
            <a:r>
              <a:rPr lang="ru-RU" sz="2700" dirty="0" err="1"/>
              <a:t>допомогою</a:t>
            </a:r>
            <a:r>
              <a:rPr lang="ru-RU" sz="2700" dirty="0"/>
              <a:t> </a:t>
            </a:r>
            <a:r>
              <a:rPr lang="ru-RU" sz="2700" dirty="0" err="1"/>
              <a:t>проведення</a:t>
            </a:r>
            <a:r>
              <a:rPr lang="ru-RU" sz="2700" dirty="0"/>
              <a:t> </a:t>
            </a:r>
            <a:r>
              <a:rPr lang="ru-RU" sz="2700" dirty="0" err="1"/>
              <a:t>спеціальних</a:t>
            </a:r>
            <a:r>
              <a:rPr lang="ru-RU" sz="2700" dirty="0"/>
              <a:t> </a:t>
            </a:r>
            <a:r>
              <a:rPr lang="ru-RU" sz="2700" dirty="0" err="1"/>
              <a:t>заходів</a:t>
            </a:r>
            <a:r>
              <a:rPr lang="ru-RU" sz="2700" dirty="0"/>
              <a:t>.</a:t>
            </a:r>
            <a:r>
              <a:rPr lang="ru-RU" dirty="0"/>
              <a:t> </a:t>
            </a:r>
          </a:p>
        </p:txBody>
      </p:sp>
      <p:pic>
        <p:nvPicPr>
          <p:cNvPr id="14338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52" y="1600200"/>
            <a:ext cx="68558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8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err="1"/>
              <a:t>Чому</a:t>
            </a:r>
            <a:r>
              <a:rPr lang="ru-RU" sz="2800" dirty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віддати</a:t>
            </a:r>
            <a:r>
              <a:rPr lang="ru-RU" sz="2800" dirty="0"/>
              <a:t> </a:t>
            </a:r>
            <a:r>
              <a:rPr lang="ru-RU" sz="2800" dirty="0" err="1"/>
              <a:t>перевагу</a:t>
            </a:r>
            <a:r>
              <a:rPr lang="ru-RU" sz="2800" dirty="0"/>
              <a:t> заходам, </a:t>
            </a:r>
            <a:r>
              <a:rPr lang="ru-RU" sz="2800" dirty="0" err="1"/>
              <a:t>відмовившись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традиційної</a:t>
            </a:r>
            <a:r>
              <a:rPr lang="ru-RU" sz="2800" dirty="0"/>
              <a:t> </a:t>
            </a:r>
            <a:r>
              <a:rPr lang="ru-RU" sz="2800" dirty="0" err="1"/>
              <a:t>реклами</a:t>
            </a:r>
            <a:r>
              <a:rPr lang="ru-RU" sz="28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sz="3300" dirty="0" err="1"/>
              <a:t>Потенційний</a:t>
            </a:r>
            <a:r>
              <a:rPr lang="ru-RU" sz="3300" dirty="0"/>
              <a:t> </a:t>
            </a:r>
            <a:r>
              <a:rPr lang="ru-RU" sz="3300" dirty="0" err="1"/>
              <a:t>покупець</a:t>
            </a:r>
            <a:r>
              <a:rPr lang="ru-RU" sz="3300" dirty="0"/>
              <a:t> </a:t>
            </a:r>
            <a:r>
              <a:rPr lang="ru-RU" sz="3300" dirty="0" err="1"/>
              <a:t>впевнений</a:t>
            </a:r>
            <a:r>
              <a:rPr lang="ru-RU" sz="3300" dirty="0"/>
              <a:t>, </a:t>
            </a:r>
            <a:r>
              <a:rPr lang="ru-RU" sz="3300" dirty="0" err="1"/>
              <a:t>що</a:t>
            </a:r>
            <a:r>
              <a:rPr lang="ru-RU" sz="3300" dirty="0"/>
              <a:t> при </a:t>
            </a:r>
            <a:r>
              <a:rPr lang="ru-RU" sz="3300" dirty="0" err="1"/>
              <a:t>традиційній</a:t>
            </a:r>
            <a:r>
              <a:rPr lang="ru-RU" sz="3300" dirty="0"/>
              <a:t> </a:t>
            </a:r>
            <a:r>
              <a:rPr lang="ru-RU" sz="3300" dirty="0" err="1"/>
              <a:t>рекламі</a:t>
            </a:r>
            <a:r>
              <a:rPr lang="ru-RU" sz="3300" dirty="0"/>
              <a:t> </a:t>
            </a:r>
            <a:r>
              <a:rPr lang="ru-RU" sz="3300" dirty="0" err="1"/>
              <a:t>йому</a:t>
            </a:r>
            <a:r>
              <a:rPr lang="ru-RU" sz="3300" dirty="0"/>
              <a:t> «</a:t>
            </a:r>
            <a:r>
              <a:rPr lang="ru-RU" sz="3300" dirty="0" err="1"/>
              <a:t>впарюють</a:t>
            </a:r>
            <a:r>
              <a:rPr lang="ru-RU" sz="3300" dirty="0"/>
              <a:t>» </a:t>
            </a:r>
            <a:r>
              <a:rPr lang="ru-RU" sz="3300" dirty="0" err="1"/>
              <a:t>непотрібну</a:t>
            </a:r>
            <a:r>
              <a:rPr lang="ru-RU" sz="3300" dirty="0"/>
              <a:t> / </a:t>
            </a:r>
            <a:r>
              <a:rPr lang="ru-RU" sz="3300" dirty="0" err="1"/>
              <a:t>неякісну</a:t>
            </a:r>
            <a:r>
              <a:rPr lang="ru-RU" sz="3300" dirty="0"/>
              <a:t> / </a:t>
            </a:r>
            <a:r>
              <a:rPr lang="ru-RU" sz="3300" dirty="0" err="1"/>
              <a:t>шкідливу</a:t>
            </a:r>
            <a:r>
              <a:rPr lang="ru-RU" sz="3300" dirty="0"/>
              <a:t> </a:t>
            </a:r>
            <a:r>
              <a:rPr lang="ru-RU" sz="3300" dirty="0" err="1"/>
              <a:t>продукцію</a:t>
            </a:r>
            <a:r>
              <a:rPr lang="ru-RU" sz="3300" dirty="0"/>
              <a:t>, і тому </a:t>
            </a:r>
            <a:r>
              <a:rPr lang="ru-RU" sz="3300" dirty="0" err="1"/>
              <a:t>вважає</a:t>
            </a:r>
            <a:r>
              <a:rPr lang="ru-RU" sz="3300" dirty="0"/>
              <a:t> за </a:t>
            </a:r>
            <a:r>
              <a:rPr lang="ru-RU" sz="3300" dirty="0" err="1"/>
              <a:t>краще</a:t>
            </a:r>
            <a:r>
              <a:rPr lang="ru-RU" sz="3300" dirty="0"/>
              <a:t> просто </a:t>
            </a:r>
            <a:r>
              <a:rPr lang="ru-RU" sz="3300" dirty="0" err="1"/>
              <a:t>дистанціюватися</a:t>
            </a:r>
            <a:r>
              <a:rPr lang="ru-RU" sz="3300" dirty="0"/>
              <a:t> </a:t>
            </a:r>
            <a:r>
              <a:rPr lang="ru-RU" sz="3300" dirty="0" err="1"/>
              <a:t>від</a:t>
            </a:r>
            <a:r>
              <a:rPr lang="ru-RU" sz="3300" dirty="0"/>
              <a:t> </a:t>
            </a:r>
            <a:r>
              <a:rPr lang="ru-RU" sz="3300" dirty="0" err="1"/>
              <a:t>джерел</a:t>
            </a:r>
            <a:r>
              <a:rPr lang="ru-RU" sz="3300" dirty="0"/>
              <a:t> </a:t>
            </a:r>
            <a:r>
              <a:rPr lang="ru-RU" sz="3300" dirty="0" err="1"/>
              <a:t>подібної</a:t>
            </a:r>
            <a:r>
              <a:rPr lang="ru-RU" sz="3300" dirty="0"/>
              <a:t> </a:t>
            </a:r>
            <a:r>
              <a:rPr lang="ru-RU" sz="3300" dirty="0" err="1"/>
              <a:t>інформації</a:t>
            </a:r>
            <a:r>
              <a:rPr lang="ru-RU" sz="3300" dirty="0" smtClean="0"/>
              <a:t>.</a:t>
            </a:r>
          </a:p>
          <a:p>
            <a:pPr fontAlgn="base"/>
            <a:endParaRPr lang="ru-RU" sz="3300" dirty="0"/>
          </a:p>
          <a:p>
            <a:pPr fontAlgn="base"/>
            <a:r>
              <a:rPr lang="ru-RU" sz="3300" dirty="0"/>
              <a:t>На </a:t>
            </a:r>
            <a:r>
              <a:rPr lang="ru-RU" sz="3300" dirty="0" err="1"/>
              <a:t>відміну</a:t>
            </a:r>
            <a:r>
              <a:rPr lang="ru-RU" sz="3300" dirty="0"/>
              <a:t> </a:t>
            </a:r>
            <a:r>
              <a:rPr lang="ru-RU" sz="3300" dirty="0" err="1"/>
              <a:t>від</a:t>
            </a:r>
            <a:r>
              <a:rPr lang="ru-RU" sz="3300" dirty="0"/>
              <a:t> </a:t>
            </a:r>
            <a:r>
              <a:rPr lang="ru-RU" sz="3300" dirty="0" err="1"/>
              <a:t>заходів</a:t>
            </a:r>
            <a:r>
              <a:rPr lang="ru-RU" sz="3300" dirty="0"/>
              <a:t>, результат при </a:t>
            </a:r>
            <a:r>
              <a:rPr lang="ru-RU" sz="3300" dirty="0" err="1"/>
              <a:t>традиційній</a:t>
            </a:r>
            <a:r>
              <a:rPr lang="ru-RU" sz="3300" dirty="0"/>
              <a:t> </a:t>
            </a:r>
            <a:r>
              <a:rPr lang="ru-RU" sz="3300" dirty="0" err="1"/>
              <a:t>рекламі</a:t>
            </a:r>
            <a:r>
              <a:rPr lang="ru-RU" sz="3300" dirty="0"/>
              <a:t> </a:t>
            </a:r>
            <a:r>
              <a:rPr lang="ru-RU" sz="3300" dirty="0" err="1"/>
              <a:t>передбачити</a:t>
            </a:r>
            <a:r>
              <a:rPr lang="ru-RU" sz="3300" dirty="0"/>
              <a:t>, </a:t>
            </a:r>
            <a:r>
              <a:rPr lang="ru-RU" sz="3300" dirty="0" err="1"/>
              <a:t>прорахувати</a:t>
            </a:r>
            <a:r>
              <a:rPr lang="ru-RU" sz="3300" dirty="0"/>
              <a:t> </a:t>
            </a:r>
            <a:r>
              <a:rPr lang="ru-RU" sz="3300" dirty="0" err="1"/>
              <a:t>досить</a:t>
            </a:r>
            <a:r>
              <a:rPr lang="ru-RU" sz="3300" dirty="0"/>
              <a:t> складно. </a:t>
            </a:r>
            <a:r>
              <a:rPr lang="ru-RU" sz="3300" dirty="0" err="1"/>
              <a:t>Замовнику</a:t>
            </a:r>
            <a:r>
              <a:rPr lang="ru-RU" sz="3300" dirty="0"/>
              <a:t> </a:t>
            </a:r>
            <a:r>
              <a:rPr lang="ru-RU" sz="3300" dirty="0" err="1"/>
              <a:t>набагато</a:t>
            </a:r>
            <a:r>
              <a:rPr lang="ru-RU" sz="3300" dirty="0"/>
              <a:t> </a:t>
            </a:r>
            <a:r>
              <a:rPr lang="ru-RU" sz="3300" dirty="0" err="1"/>
              <a:t>вигідніше</a:t>
            </a:r>
            <a:r>
              <a:rPr lang="ru-RU" sz="3300" dirty="0"/>
              <a:t> </a:t>
            </a:r>
            <a:r>
              <a:rPr lang="ru-RU" sz="3300" dirty="0" err="1"/>
              <a:t>замовити</a:t>
            </a:r>
            <a:r>
              <a:rPr lang="ru-RU" sz="3300" dirty="0"/>
              <a:t> </a:t>
            </a:r>
            <a:r>
              <a:rPr lang="ru-RU" sz="3300" dirty="0" err="1"/>
              <a:t>проведення</a:t>
            </a:r>
            <a:r>
              <a:rPr lang="ru-RU" sz="3300" dirty="0"/>
              <a:t> </a:t>
            </a:r>
            <a:r>
              <a:rPr lang="ru-RU" sz="3300" dirty="0" err="1"/>
              <a:t>івенту</a:t>
            </a:r>
            <a:r>
              <a:rPr lang="ru-RU" sz="3300" dirty="0"/>
              <a:t>, </a:t>
            </a:r>
            <a:r>
              <a:rPr lang="ru-RU" sz="3300" dirty="0" err="1"/>
              <a:t>ніж</a:t>
            </a:r>
            <a:r>
              <a:rPr lang="ru-RU" sz="3300" dirty="0"/>
              <a:t> </a:t>
            </a:r>
            <a:r>
              <a:rPr lang="ru-RU" sz="3300" dirty="0" err="1"/>
              <a:t>пробувати</a:t>
            </a:r>
            <a:r>
              <a:rPr lang="ru-RU" sz="3300" dirty="0"/>
              <a:t> </a:t>
            </a:r>
            <a:r>
              <a:rPr lang="ru-RU" sz="3300" dirty="0" err="1"/>
              <a:t>альтернативні</a:t>
            </a:r>
            <a:r>
              <a:rPr lang="ru-RU" sz="3300" dirty="0"/>
              <a:t> </a:t>
            </a:r>
            <a:r>
              <a:rPr lang="ru-RU" sz="3300" dirty="0" err="1"/>
              <a:t>способи</a:t>
            </a:r>
            <a:r>
              <a:rPr lang="ru-RU" sz="3300" dirty="0"/>
              <a:t> </a:t>
            </a:r>
            <a:r>
              <a:rPr lang="ru-RU" sz="3300" dirty="0" err="1"/>
              <a:t>реклами</a:t>
            </a:r>
            <a:r>
              <a:rPr lang="ru-RU" sz="3300" dirty="0" smtClean="0"/>
              <a:t>.</a:t>
            </a:r>
          </a:p>
          <a:p>
            <a:pPr marL="0" indent="0" fontAlgn="base">
              <a:buNone/>
            </a:pPr>
            <a:endParaRPr lang="ru-RU" sz="3300" dirty="0"/>
          </a:p>
          <a:p>
            <a:pPr fontAlgn="base"/>
            <a:r>
              <a:rPr lang="ru-RU" sz="3300" dirty="0" err="1"/>
              <a:t>Зростання</a:t>
            </a:r>
            <a:r>
              <a:rPr lang="ru-RU" sz="3300" dirty="0"/>
              <a:t> </a:t>
            </a:r>
            <a:r>
              <a:rPr lang="ru-RU" sz="3300" dirty="0" err="1"/>
              <a:t>конкуренції</a:t>
            </a:r>
            <a:r>
              <a:rPr lang="ru-RU" sz="3300" dirty="0"/>
              <a:t>. </a:t>
            </a:r>
            <a:r>
              <a:rPr lang="ru-RU" sz="3300" dirty="0" err="1"/>
              <a:t>Компанії</a:t>
            </a:r>
            <a:r>
              <a:rPr lang="ru-RU" sz="3300" dirty="0"/>
              <a:t>, </a:t>
            </a:r>
            <a:r>
              <a:rPr lang="ru-RU" sz="3300" dirty="0" err="1"/>
              <a:t>які</a:t>
            </a:r>
            <a:r>
              <a:rPr lang="ru-RU" sz="3300" dirty="0"/>
              <a:t> </a:t>
            </a:r>
            <a:r>
              <a:rPr lang="ru-RU" sz="3300" dirty="0" err="1"/>
              <a:t>вибирають</a:t>
            </a:r>
            <a:r>
              <a:rPr lang="ru-RU" sz="3300" dirty="0"/>
              <a:t> </a:t>
            </a:r>
            <a:r>
              <a:rPr lang="ru-RU" sz="3300" dirty="0" err="1"/>
              <a:t>івент</a:t>
            </a:r>
            <a:r>
              <a:rPr lang="ru-RU" sz="3300" dirty="0"/>
              <a:t> маркетинг, легко </a:t>
            </a:r>
            <a:r>
              <a:rPr lang="ru-RU" sz="3300" dirty="0" err="1"/>
              <a:t>знаходять</a:t>
            </a:r>
            <a:r>
              <a:rPr lang="ru-RU" sz="3300" dirty="0"/>
              <a:t> свою </a:t>
            </a:r>
            <a:r>
              <a:rPr lang="ru-RU" sz="3300" dirty="0" err="1"/>
              <a:t>аудиторію</a:t>
            </a:r>
            <a:r>
              <a:rPr lang="ru-RU" sz="3300" dirty="0"/>
              <a:t>, </a:t>
            </a:r>
            <a:r>
              <a:rPr lang="ru-RU" sz="3300" dirty="0" err="1"/>
              <a:t>потенційних</a:t>
            </a:r>
            <a:r>
              <a:rPr lang="ru-RU" sz="3300" dirty="0"/>
              <a:t> </a:t>
            </a:r>
            <a:r>
              <a:rPr lang="ru-RU" sz="3300" dirty="0" err="1"/>
              <a:t>покупців</a:t>
            </a:r>
            <a:r>
              <a:rPr lang="ru-RU" sz="3300" dirty="0"/>
              <a:t>, </a:t>
            </a:r>
            <a:r>
              <a:rPr lang="ru-RU" sz="3300" dirty="0" err="1"/>
              <a:t>що</a:t>
            </a:r>
            <a:r>
              <a:rPr lang="ru-RU" sz="3300" dirty="0"/>
              <a:t> </a:t>
            </a:r>
            <a:r>
              <a:rPr lang="ru-RU" sz="3300" dirty="0" err="1"/>
              <a:t>допомагає</a:t>
            </a:r>
            <a:r>
              <a:rPr lang="ru-RU" sz="3300" dirty="0"/>
              <a:t> </a:t>
            </a:r>
            <a:r>
              <a:rPr lang="ru-RU" sz="3300" dirty="0" err="1"/>
              <a:t>їм</a:t>
            </a:r>
            <a:r>
              <a:rPr lang="ru-RU" sz="3300" dirty="0"/>
              <a:t> </a:t>
            </a:r>
            <a:r>
              <a:rPr lang="ru-RU" sz="3300" dirty="0" err="1"/>
              <a:t>впевнено</a:t>
            </a:r>
            <a:r>
              <a:rPr lang="ru-RU" sz="3300" dirty="0"/>
              <a:t> </a:t>
            </a:r>
            <a:r>
              <a:rPr lang="ru-RU" sz="3300" dirty="0" err="1"/>
              <a:t>стояти</a:t>
            </a:r>
            <a:r>
              <a:rPr lang="ru-RU" sz="3300" dirty="0"/>
              <a:t> на ногах, </a:t>
            </a:r>
            <a:r>
              <a:rPr lang="ru-RU" sz="3300" dirty="0" err="1"/>
              <a:t>отримувати</a:t>
            </a:r>
            <a:r>
              <a:rPr lang="ru-RU" sz="3300" dirty="0"/>
              <a:t> </a:t>
            </a:r>
            <a:r>
              <a:rPr lang="ru-RU" sz="3300" dirty="0" err="1"/>
              <a:t>стабільний</a:t>
            </a:r>
            <a:r>
              <a:rPr lang="ru-RU" sz="3300" dirty="0"/>
              <a:t> </a:t>
            </a:r>
            <a:r>
              <a:rPr lang="ru-RU" sz="3300" dirty="0" err="1"/>
              <a:t>прибуток</a:t>
            </a:r>
            <a:r>
              <a:rPr lang="ru-RU" sz="3300" dirty="0"/>
              <a:t>.</a:t>
            </a:r>
          </a:p>
          <a:p>
            <a:endParaRPr lang="ru-RU" dirty="0"/>
          </a:p>
        </p:txBody>
      </p:sp>
      <p:pic>
        <p:nvPicPr>
          <p:cNvPr id="15362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1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Івент маркетинг: </a:t>
            </a:r>
            <a:r>
              <a:rPr lang="ru-RU" b="1" dirty="0" err="1">
                <a:solidFill>
                  <a:srgbClr val="FF0000"/>
                </a:solidFill>
              </a:rPr>
              <a:t>ключові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моменти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Захід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розважити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,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до </a:t>
            </a:r>
            <a:r>
              <a:rPr lang="ru-RU" dirty="0" err="1"/>
              <a:t>пропонованої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проінформувати</a:t>
            </a:r>
            <a:r>
              <a:rPr lang="ru-RU" dirty="0"/>
              <a:t> про </a:t>
            </a:r>
            <a:r>
              <a:rPr lang="ru-RU" dirty="0" err="1"/>
              <a:t>переваги</a:t>
            </a:r>
            <a:r>
              <a:rPr lang="ru-RU" dirty="0"/>
              <a:t> товару, але і </a:t>
            </a:r>
            <a:r>
              <a:rPr lang="ru-RU" dirty="0" err="1"/>
              <a:t>можливість</a:t>
            </a:r>
            <a:r>
              <a:rPr lang="ru-RU" dirty="0"/>
              <a:t> провести </a:t>
            </a:r>
            <a:r>
              <a:rPr lang="ru-RU" dirty="0" err="1"/>
              <a:t>пряме</a:t>
            </a:r>
            <a:r>
              <a:rPr lang="ru-RU" dirty="0"/>
              <a:t> </a:t>
            </a:r>
            <a:r>
              <a:rPr lang="ru-RU" dirty="0" err="1"/>
              <a:t>позиціонування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марки. </a:t>
            </a:r>
          </a:p>
        </p:txBody>
      </p:sp>
      <p:pic>
        <p:nvPicPr>
          <p:cNvPr id="16386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0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4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Івент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Івент маркетинг –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тільки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вибір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івенту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якості</a:t>
            </a:r>
            <a:r>
              <a:rPr lang="ru-RU" dirty="0">
                <a:solidFill>
                  <a:srgbClr val="002060"/>
                </a:solidFill>
              </a:rPr>
              <a:t> основного </a:t>
            </a:r>
            <a:r>
              <a:rPr lang="ru-RU" dirty="0" smtClean="0">
                <a:solidFill>
                  <a:srgbClr val="002060"/>
                </a:solidFill>
              </a:rPr>
              <a:t>способу</a:t>
            </a:r>
            <a:r>
              <a:rPr lang="en-US" dirty="0" smtClean="0">
                <a:solidFill>
                  <a:srgbClr val="002060"/>
                </a:solidFill>
              </a:rPr>
              <a:t> PR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але і </a:t>
            </a:r>
            <a:r>
              <a:rPr lang="ru-RU" dirty="0" err="1">
                <a:solidFill>
                  <a:srgbClr val="002060"/>
                </a:solidFill>
              </a:rPr>
              <a:t>грамотний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підбір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локації</a:t>
            </a:r>
            <a:r>
              <a:rPr lang="ru-RU" dirty="0">
                <a:solidFill>
                  <a:srgbClr val="002060"/>
                </a:solidFill>
              </a:rPr>
              <a:t> заходу, </a:t>
            </a:r>
            <a:r>
              <a:rPr lang="ru-RU" dirty="0" err="1">
                <a:solidFill>
                  <a:srgbClr val="002060"/>
                </a:solidFill>
              </a:rPr>
              <a:t>продумування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цілей</a:t>
            </a:r>
            <a:r>
              <a:rPr lang="ru-RU" dirty="0">
                <a:solidFill>
                  <a:srgbClr val="002060"/>
                </a:solidFill>
              </a:rPr>
              <a:t> свята, робота над </a:t>
            </a:r>
            <a:r>
              <a:rPr lang="ru-RU" dirty="0" err="1">
                <a:solidFill>
                  <a:srgbClr val="002060"/>
                </a:solidFill>
              </a:rPr>
              <a:t>іншими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важливими</a:t>
            </a:r>
            <a:r>
              <a:rPr lang="ru-RU" dirty="0">
                <a:solidFill>
                  <a:srgbClr val="002060"/>
                </a:solidFill>
              </a:rPr>
              <a:t> деталями, </a:t>
            </a:r>
            <a:r>
              <a:rPr lang="ru-RU" dirty="0" err="1">
                <a:solidFill>
                  <a:srgbClr val="002060"/>
                </a:solidFill>
              </a:rPr>
              <a:t>пов’язаними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безпосередньою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організацією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семінару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благодійної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акції</a:t>
            </a:r>
            <a:r>
              <a:rPr lang="ru-RU" dirty="0">
                <a:solidFill>
                  <a:srgbClr val="002060"/>
                </a:solidFill>
              </a:rPr>
              <a:t>, рок-концерту. </a:t>
            </a:r>
          </a:p>
        </p:txBody>
      </p:sp>
      <p:pic>
        <p:nvPicPr>
          <p:cNvPr id="17410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20888"/>
            <a:ext cx="4038600" cy="31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22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5400" dirty="0" err="1"/>
              <a:t>І</a:t>
            </a:r>
            <a:r>
              <a:rPr lang="uk-UA" sz="5400" dirty="0" err="1" smtClean="0"/>
              <a:t>вент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 fontAlgn="base">
              <a:buNone/>
            </a:pPr>
            <a:r>
              <a:rPr lang="ru-RU" b="1" dirty="0" err="1">
                <a:solidFill>
                  <a:srgbClr val="002060"/>
                </a:solidFill>
              </a:rPr>
              <a:t>Можна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виділити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кілька</a:t>
            </a:r>
            <a:r>
              <a:rPr lang="ru-RU" b="1" dirty="0">
                <a:solidFill>
                  <a:srgbClr val="002060"/>
                </a:solidFill>
              </a:rPr>
              <a:t> ключових </a:t>
            </a:r>
            <a:r>
              <a:rPr lang="ru-RU" b="1" dirty="0" err="1" smtClean="0">
                <a:solidFill>
                  <a:srgbClr val="002060"/>
                </a:solidFill>
              </a:rPr>
              <a:t>моментів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івенту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dirty="0" err="1"/>
              <a:t>Належне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гостей, </a:t>
            </a:r>
            <a:r>
              <a:rPr lang="ru-RU" dirty="0" err="1"/>
              <a:t>учасників</a:t>
            </a:r>
            <a:r>
              <a:rPr lang="ru-RU" dirty="0"/>
              <a:t> про </a:t>
            </a:r>
            <a:r>
              <a:rPr lang="ru-RU" dirty="0" err="1"/>
              <a:t>проведення</a:t>
            </a:r>
            <a:r>
              <a:rPr lang="ru-RU" dirty="0"/>
              <a:t> заходу.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організацію</a:t>
            </a:r>
            <a:r>
              <a:rPr lang="ru-RU" dirty="0"/>
              <a:t> свята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яскравим</a:t>
            </a:r>
            <a:r>
              <a:rPr lang="ru-RU" dirty="0"/>
              <a:t>, часом </a:t>
            </a:r>
            <a:r>
              <a:rPr lang="ru-RU" dirty="0" err="1"/>
              <a:t>зухвалим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інформативним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івенту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dirty="0" err="1"/>
              <a:t>Проведення</a:t>
            </a:r>
            <a:r>
              <a:rPr lang="ru-RU" dirty="0"/>
              <a:t> заходу. </a:t>
            </a:r>
            <a:r>
              <a:rPr lang="ru-RU" dirty="0" err="1"/>
              <a:t>Івенти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нудними</a:t>
            </a:r>
            <a:r>
              <a:rPr lang="ru-RU" dirty="0"/>
              <a:t>, </a:t>
            </a:r>
            <a:r>
              <a:rPr lang="ru-RU" dirty="0" err="1"/>
              <a:t>ідеї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пересічними</a:t>
            </a:r>
            <a:r>
              <a:rPr lang="ru-RU" dirty="0"/>
              <a:t> та </a:t>
            </a:r>
            <a:r>
              <a:rPr lang="ru-RU" dirty="0" err="1"/>
              <a:t>банальними</a:t>
            </a:r>
            <a:r>
              <a:rPr lang="ru-RU" dirty="0"/>
              <a:t>. </a:t>
            </a:r>
            <a:r>
              <a:rPr lang="ru-RU" dirty="0" err="1"/>
              <a:t>Потенційний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повинен бути в </a:t>
            </a:r>
            <a:r>
              <a:rPr lang="ru-RU" dirty="0" err="1"/>
              <a:t>захваті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проведеного</a:t>
            </a:r>
            <a:r>
              <a:rPr lang="ru-RU" dirty="0"/>
              <a:t> свята,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і до </a:t>
            </a:r>
            <a:r>
              <a:rPr lang="ru-RU" dirty="0" err="1"/>
              <a:t>продукції</a:t>
            </a:r>
            <a:r>
              <a:rPr lang="ru-RU" dirty="0"/>
              <a:t>, яка </a:t>
            </a:r>
            <a:r>
              <a:rPr lang="ru-RU" dirty="0" err="1"/>
              <a:t>рекламується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, яка повинна </a:t>
            </a:r>
            <a:r>
              <a:rPr lang="ru-RU" dirty="0" err="1"/>
              <a:t>слідувати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івенту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відвідав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, повинен </a:t>
            </a:r>
            <a:r>
              <a:rPr lang="ru-RU" dirty="0" err="1"/>
              <a:t>пошкодувати</a:t>
            </a:r>
            <a:r>
              <a:rPr lang="ru-RU" dirty="0"/>
              <a:t> про </a:t>
            </a:r>
            <a:r>
              <a:rPr lang="ru-RU" dirty="0" err="1"/>
              <a:t>втрачену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. Правильно продумана </a:t>
            </a:r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повідомляє</a:t>
            </a:r>
            <a:r>
              <a:rPr lang="ru-RU" dirty="0"/>
              <a:t> про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організованого</a:t>
            </a:r>
            <a:r>
              <a:rPr lang="ru-RU" dirty="0"/>
              <a:t> </a:t>
            </a:r>
            <a:r>
              <a:rPr lang="ru-RU" dirty="0" err="1"/>
              <a:t>івенту</a:t>
            </a:r>
            <a:r>
              <a:rPr lang="ru-RU" dirty="0"/>
              <a:t>,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ажіотаж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4" descr="ÐÐ°ÑÑÐ¸Ð½ÐºÐ¸ Ð¿Ð¾ Ð·Ð°Ð¿ÑÐ¾ÑÑ ÐºÐ°ÑÑÐ¸Ð½ÐºÐ¸ ÐºÑÐµÐ°ÑÐ¸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5100"/>
            <a:ext cx="3810000" cy="48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6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Івент :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b="1" dirty="0"/>
              <a:t> заходу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Мета свята – </a:t>
            </a:r>
            <a:r>
              <a:rPr lang="ru-RU" b="1" dirty="0" err="1">
                <a:solidFill>
                  <a:srgbClr val="7030A0"/>
                </a:solidFill>
              </a:rPr>
              <a:t>визначальна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ідея</a:t>
            </a:r>
            <a:r>
              <a:rPr lang="ru-RU" b="1" dirty="0">
                <a:solidFill>
                  <a:srgbClr val="7030A0"/>
                </a:solidFill>
              </a:rPr>
              <a:t>, основа, фундамент </a:t>
            </a:r>
            <a:r>
              <a:rPr lang="ru-RU" b="1" dirty="0" err="1">
                <a:solidFill>
                  <a:srgbClr val="7030A0"/>
                </a:solidFill>
              </a:rPr>
              <a:t>всього</a:t>
            </a:r>
            <a:r>
              <a:rPr lang="ru-RU" b="1" dirty="0">
                <a:solidFill>
                  <a:srgbClr val="7030A0"/>
                </a:solidFill>
              </a:rPr>
              <a:t> заходу, на </a:t>
            </a:r>
            <a:r>
              <a:rPr lang="ru-RU" b="1" dirty="0" err="1">
                <a:solidFill>
                  <a:srgbClr val="7030A0"/>
                </a:solidFill>
              </a:rPr>
              <a:t>якому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вибудовується</a:t>
            </a:r>
            <a:r>
              <a:rPr lang="ru-RU" b="1" dirty="0">
                <a:solidFill>
                  <a:srgbClr val="7030A0"/>
                </a:solidFill>
              </a:rPr>
              <a:t> весь </a:t>
            </a:r>
            <a:r>
              <a:rPr lang="ru-RU" b="1" dirty="0" err="1">
                <a:solidFill>
                  <a:srgbClr val="7030A0"/>
                </a:solidFill>
              </a:rPr>
              <a:t>івент</a:t>
            </a:r>
            <a:r>
              <a:rPr lang="ru-RU" b="1" dirty="0">
                <a:solidFill>
                  <a:srgbClr val="7030A0"/>
                </a:solidFill>
              </a:rPr>
              <a:t>. </a:t>
            </a:r>
          </a:p>
        </p:txBody>
      </p:sp>
      <p:pic>
        <p:nvPicPr>
          <p:cNvPr id="19458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77182"/>
            <a:ext cx="3960440" cy="2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3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Якими</a:t>
            </a:r>
            <a:r>
              <a:rPr lang="ru-RU" dirty="0"/>
              <a:t> ж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fontAlgn="base"/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презентація</a:t>
            </a:r>
            <a:r>
              <a:rPr lang="ru-RU" dirty="0"/>
              <a:t> нового продукту /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,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/ </a:t>
            </a:r>
            <a:r>
              <a:rPr lang="ru-RU" dirty="0" err="1"/>
              <a:t>спонсорів</a:t>
            </a:r>
            <a:r>
              <a:rPr lang="ru-RU" dirty="0"/>
              <a:t>,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компанії-організатора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широкого резонансу в ЗМІ,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«</a:t>
            </a:r>
            <a:r>
              <a:rPr lang="ru-RU" dirty="0" err="1"/>
              <a:t>своєї</a:t>
            </a:r>
            <a:r>
              <a:rPr lang="ru-RU" dirty="0"/>
              <a:t>» </a:t>
            </a:r>
            <a:r>
              <a:rPr lang="ru-RU" dirty="0" err="1"/>
              <a:t>аудиторією</a:t>
            </a:r>
            <a:r>
              <a:rPr lang="ru-RU" dirty="0"/>
              <a:t>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Захід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бажані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. </a:t>
            </a:r>
            <a:r>
              <a:rPr lang="ru-RU" dirty="0" err="1"/>
              <a:t>Більш</a:t>
            </a:r>
            <a:r>
              <a:rPr lang="ru-RU" dirty="0"/>
              <a:t> того, </a:t>
            </a:r>
            <a:r>
              <a:rPr lang="ru-RU" dirty="0" err="1"/>
              <a:t>якісно</a:t>
            </a:r>
            <a:r>
              <a:rPr lang="ru-RU" dirty="0"/>
              <a:t> проведений </a:t>
            </a:r>
            <a:r>
              <a:rPr lang="ru-RU" dirty="0" err="1"/>
              <a:t>івент</a:t>
            </a:r>
            <a:r>
              <a:rPr lang="ru-RU" dirty="0"/>
              <a:t> буде </a:t>
            </a:r>
            <a:r>
              <a:rPr lang="ru-RU" dirty="0" err="1"/>
              <a:t>породжувати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миттєву</a:t>
            </a:r>
            <a:r>
              <a:rPr lang="ru-RU" dirty="0"/>
              <a:t>, </a:t>
            </a:r>
            <a:r>
              <a:rPr lang="ru-RU" dirty="0" err="1"/>
              <a:t>одноразову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, а й </a:t>
            </a:r>
            <a:r>
              <a:rPr lang="ru-RU" dirty="0" err="1"/>
              <a:t>приносити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плоди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, </a:t>
            </a:r>
            <a:r>
              <a:rPr lang="ru-RU" dirty="0" err="1"/>
              <a:t>місяців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63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Івент </a:t>
            </a:r>
            <a:r>
              <a:rPr lang="ru-RU" sz="4000" b="1" dirty="0"/>
              <a:t>маркетинг: </a:t>
            </a:r>
            <a:r>
              <a:rPr lang="ru-RU" sz="4000" b="1" dirty="0" err="1"/>
              <a:t>помилки</a:t>
            </a:r>
            <a:r>
              <a:rPr lang="ru-RU" sz="4000" b="1" dirty="0"/>
              <a:t> при </a:t>
            </a:r>
            <a:r>
              <a:rPr lang="ru-RU" sz="4000" b="1" dirty="0" err="1"/>
              <a:t>організації</a:t>
            </a:r>
            <a:r>
              <a:rPr lang="ru-RU" sz="4000" b="1" dirty="0"/>
              <a:t> заходу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Івент маркетинг не </a:t>
            </a:r>
            <a:r>
              <a:rPr lang="ru-RU" b="1" dirty="0" err="1">
                <a:solidFill>
                  <a:srgbClr val="FF0000"/>
                </a:solidFill>
              </a:rPr>
              <a:t>терпить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помилок</a:t>
            </a:r>
            <a:r>
              <a:rPr lang="ru-RU" b="1" dirty="0">
                <a:solidFill>
                  <a:srgbClr val="FF0000"/>
                </a:solidFill>
              </a:rPr>
              <a:t>! 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Ось </a:t>
            </a:r>
            <a:r>
              <a:rPr lang="ru-RU" sz="2400" dirty="0" err="1">
                <a:solidFill>
                  <a:srgbClr val="002060"/>
                </a:solidFill>
              </a:rPr>
              <a:t>дві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помилки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часто </a:t>
            </a:r>
            <a:r>
              <a:rPr lang="ru-RU" sz="2400" dirty="0" err="1">
                <a:solidFill>
                  <a:srgbClr val="002060"/>
                </a:solidFill>
              </a:rPr>
              <a:t>допускаються</a:t>
            </a:r>
            <a:r>
              <a:rPr lang="ru-RU" sz="2400" dirty="0">
                <a:solidFill>
                  <a:srgbClr val="002060"/>
                </a:solidFill>
              </a:rPr>
              <a:t> при </a:t>
            </a:r>
            <a:r>
              <a:rPr lang="ru-RU" sz="2400" dirty="0" err="1">
                <a:solidFill>
                  <a:srgbClr val="002060"/>
                </a:solidFill>
              </a:rPr>
              <a:t>організації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івентів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компаніями-новачками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керівниками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фірм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вирішили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взяти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підготовку</a:t>
            </a:r>
            <a:r>
              <a:rPr lang="ru-RU" sz="2400" dirty="0">
                <a:solidFill>
                  <a:srgbClr val="002060"/>
                </a:solidFill>
              </a:rPr>
              <a:t> заходу на себе: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sz="3600" dirty="0" err="1"/>
              <a:t>Орієнтація</a:t>
            </a:r>
            <a:r>
              <a:rPr lang="ru-RU" sz="3600" dirty="0"/>
              <a:t> на </a:t>
            </a:r>
            <a:r>
              <a:rPr lang="ru-RU" sz="3600" dirty="0" err="1"/>
              <a:t>інтереси</a:t>
            </a:r>
            <a:r>
              <a:rPr lang="ru-RU" sz="3600" dirty="0"/>
              <a:t> </a:t>
            </a:r>
            <a:r>
              <a:rPr lang="ru-RU" sz="3600" dirty="0" err="1"/>
              <a:t>компанії</a:t>
            </a:r>
            <a:r>
              <a:rPr lang="ru-RU" sz="3600" dirty="0"/>
              <a:t>, а не на </a:t>
            </a:r>
            <a:r>
              <a:rPr lang="ru-RU" sz="3600" dirty="0" err="1"/>
              <a:t>інтереси</a:t>
            </a:r>
            <a:r>
              <a:rPr lang="ru-RU" sz="3600" dirty="0"/>
              <a:t> </a:t>
            </a:r>
            <a:r>
              <a:rPr lang="ru-RU" sz="3600" dirty="0" err="1"/>
              <a:t>цільової</a:t>
            </a:r>
            <a:r>
              <a:rPr lang="ru-RU" sz="3600" dirty="0"/>
              <a:t> </a:t>
            </a:r>
            <a:r>
              <a:rPr lang="ru-RU" sz="3600" dirty="0" err="1"/>
              <a:t>аудиторії</a:t>
            </a:r>
            <a:r>
              <a:rPr lang="ru-RU" sz="3600" dirty="0"/>
              <a:t>. </a:t>
            </a:r>
            <a:r>
              <a:rPr lang="ru-RU" sz="3600" dirty="0" err="1"/>
              <a:t>Занадто</a:t>
            </a:r>
            <a:r>
              <a:rPr lang="ru-RU" sz="3600" dirty="0"/>
              <a:t> велика </a:t>
            </a:r>
            <a:r>
              <a:rPr lang="ru-RU" sz="3600" dirty="0" err="1"/>
              <a:t>кількість</a:t>
            </a:r>
            <a:r>
              <a:rPr lang="ru-RU" sz="3600" dirty="0"/>
              <a:t> </a:t>
            </a:r>
            <a:r>
              <a:rPr lang="ru-RU" sz="3600" dirty="0" err="1"/>
              <a:t>реклами</a:t>
            </a:r>
            <a:r>
              <a:rPr lang="ru-RU" sz="3600" dirty="0"/>
              <a:t>, яка </a:t>
            </a:r>
            <a:r>
              <a:rPr lang="ru-RU" sz="3600" dirty="0" err="1"/>
              <a:t>набридає</a:t>
            </a:r>
            <a:r>
              <a:rPr lang="ru-RU" sz="3600" dirty="0"/>
              <a:t> </a:t>
            </a:r>
            <a:r>
              <a:rPr lang="ru-RU" sz="3600" dirty="0" err="1"/>
              <a:t>навіть</a:t>
            </a:r>
            <a:r>
              <a:rPr lang="ru-RU" sz="3600" dirty="0"/>
              <a:t> самим </a:t>
            </a:r>
            <a:r>
              <a:rPr lang="ru-RU" sz="3600" dirty="0" err="1"/>
              <a:t>терплячим</a:t>
            </a:r>
            <a:r>
              <a:rPr lang="ru-RU" sz="3600" dirty="0"/>
              <a:t> </a:t>
            </a:r>
            <a:r>
              <a:rPr lang="ru-RU" sz="3600" dirty="0" err="1"/>
              <a:t>споживачам</a:t>
            </a:r>
            <a:r>
              <a:rPr lang="ru-RU" sz="3600" dirty="0"/>
              <a:t>, неправильна подача </a:t>
            </a:r>
            <a:r>
              <a:rPr lang="ru-RU" sz="3600" dirty="0" err="1"/>
              <a:t>інформації</a:t>
            </a:r>
            <a:r>
              <a:rPr lang="ru-RU" sz="3600" dirty="0"/>
              <a:t>, а </a:t>
            </a:r>
            <a:r>
              <a:rPr lang="ru-RU" sz="3600" dirty="0" err="1"/>
              <a:t>також</a:t>
            </a:r>
            <a:r>
              <a:rPr lang="ru-RU" sz="3600" dirty="0"/>
              <a:t> погано </a:t>
            </a:r>
            <a:r>
              <a:rPr lang="ru-RU" sz="3600" dirty="0" err="1"/>
              <a:t>продуманий</a:t>
            </a:r>
            <a:r>
              <a:rPr lang="ru-RU" sz="3600" dirty="0"/>
              <a:t> </a:t>
            </a:r>
            <a:r>
              <a:rPr lang="ru-RU" sz="3600" dirty="0" err="1"/>
              <a:t>підхід</a:t>
            </a:r>
            <a:r>
              <a:rPr lang="ru-RU" sz="3600" dirty="0"/>
              <a:t> при </a:t>
            </a:r>
            <a:r>
              <a:rPr lang="ru-RU" sz="3600" dirty="0" err="1"/>
              <a:t>організації</a:t>
            </a:r>
            <a:r>
              <a:rPr lang="ru-RU" sz="3600" dirty="0"/>
              <a:t> заходу </a:t>
            </a:r>
            <a:r>
              <a:rPr lang="ru-RU" sz="3600" dirty="0" err="1"/>
              <a:t>можуть</a:t>
            </a:r>
            <a:r>
              <a:rPr lang="ru-RU" sz="3600" dirty="0"/>
              <a:t> </a:t>
            </a:r>
            <a:r>
              <a:rPr lang="ru-RU" sz="3600" dirty="0" err="1"/>
              <a:t>поставити</a:t>
            </a:r>
            <a:r>
              <a:rPr lang="ru-RU" sz="3600" dirty="0"/>
              <a:t> свято </a:t>
            </a:r>
            <a:r>
              <a:rPr lang="ru-RU" sz="3600" dirty="0" err="1"/>
              <a:t>під</a:t>
            </a:r>
            <a:r>
              <a:rPr lang="ru-RU" sz="3600" dirty="0"/>
              <a:t> </a:t>
            </a:r>
            <a:r>
              <a:rPr lang="ru-RU" sz="3600" dirty="0" err="1"/>
              <a:t>загрозу</a:t>
            </a:r>
            <a:r>
              <a:rPr lang="ru-RU" sz="3600" dirty="0"/>
              <a:t> </a:t>
            </a:r>
            <a:r>
              <a:rPr lang="ru-RU" sz="3600" dirty="0" err="1"/>
              <a:t>зриву</a:t>
            </a:r>
            <a:r>
              <a:rPr lang="ru-RU" sz="3600" dirty="0"/>
              <a:t>. </a:t>
            </a:r>
            <a:r>
              <a:rPr lang="ru-RU" sz="3600" dirty="0" err="1"/>
              <a:t>Наприклад</a:t>
            </a:r>
            <a:r>
              <a:rPr lang="ru-RU" sz="3600" dirty="0"/>
              <a:t>, при </a:t>
            </a:r>
            <a:r>
              <a:rPr lang="ru-RU" sz="3600" dirty="0" err="1"/>
              <a:t>презентації</a:t>
            </a:r>
            <a:r>
              <a:rPr lang="ru-RU" sz="3600" dirty="0"/>
              <a:t> </a:t>
            </a:r>
            <a:r>
              <a:rPr lang="ru-RU" sz="3600" dirty="0" err="1"/>
              <a:t>нової</a:t>
            </a:r>
            <a:r>
              <a:rPr lang="ru-RU" sz="3600" dirty="0"/>
              <a:t> </a:t>
            </a:r>
            <a:r>
              <a:rPr lang="ru-RU" sz="3600" dirty="0" err="1"/>
              <a:t>моделі</a:t>
            </a:r>
            <a:r>
              <a:rPr lang="ru-RU" sz="3600" dirty="0"/>
              <a:t> телефону </a:t>
            </a:r>
            <a:r>
              <a:rPr lang="ru-RU" sz="3600" dirty="0" err="1"/>
              <a:t>технічний</a:t>
            </a:r>
            <a:r>
              <a:rPr lang="ru-RU" sz="3600" dirty="0"/>
              <a:t> </a:t>
            </a:r>
            <a:r>
              <a:rPr lang="ru-RU" sz="3600" dirty="0" err="1"/>
              <a:t>фахівець</a:t>
            </a:r>
            <a:r>
              <a:rPr lang="ru-RU" sz="3600" dirty="0"/>
              <a:t> </a:t>
            </a:r>
            <a:r>
              <a:rPr lang="ru-RU" sz="3600" dirty="0" err="1"/>
              <a:t>протягом</a:t>
            </a:r>
            <a:r>
              <a:rPr lang="ru-RU" sz="3600" dirty="0"/>
              <a:t> </a:t>
            </a:r>
            <a:r>
              <a:rPr lang="ru-RU" sz="3600" dirty="0" err="1"/>
              <a:t>півтори</a:t>
            </a:r>
            <a:r>
              <a:rPr lang="ru-RU" sz="3600" dirty="0"/>
              <a:t> </a:t>
            </a:r>
            <a:r>
              <a:rPr lang="ru-RU" sz="3600" dirty="0" err="1"/>
              <a:t>години</a:t>
            </a:r>
            <a:r>
              <a:rPr lang="ru-RU" sz="3600" dirty="0"/>
              <a:t> </a:t>
            </a:r>
            <a:r>
              <a:rPr lang="ru-RU" sz="3600" dirty="0" err="1"/>
              <a:t>нудним</a:t>
            </a:r>
            <a:r>
              <a:rPr lang="ru-RU" sz="3600" dirty="0"/>
              <a:t>, </a:t>
            </a:r>
            <a:r>
              <a:rPr lang="ru-RU" sz="3600" dirty="0" err="1"/>
              <a:t>монотонним</a:t>
            </a:r>
            <a:r>
              <a:rPr lang="ru-RU" sz="3600" dirty="0"/>
              <a:t> голосом </a:t>
            </a:r>
            <a:r>
              <a:rPr lang="ru-RU" sz="3600" dirty="0" err="1"/>
              <a:t>розповідає</a:t>
            </a:r>
            <a:r>
              <a:rPr lang="ru-RU" sz="3600" dirty="0"/>
              <a:t> про </a:t>
            </a:r>
            <a:r>
              <a:rPr lang="ru-RU" sz="3600" dirty="0" err="1"/>
              <a:t>потужності</a:t>
            </a:r>
            <a:r>
              <a:rPr lang="ru-RU" sz="3600" dirty="0"/>
              <a:t> </a:t>
            </a:r>
            <a:r>
              <a:rPr lang="ru-RU" sz="3600" dirty="0" err="1"/>
              <a:t>новітнього</a:t>
            </a:r>
            <a:r>
              <a:rPr lang="ru-RU" sz="3600" dirty="0"/>
              <a:t> смартфона.</a:t>
            </a:r>
          </a:p>
          <a:p>
            <a:pPr fontAlgn="base"/>
            <a:r>
              <a:rPr lang="ru-RU" sz="3600" dirty="0" err="1"/>
              <a:t>Спеціальні</a:t>
            </a:r>
            <a:r>
              <a:rPr lang="ru-RU" sz="3600" dirty="0"/>
              <a:t> </a:t>
            </a:r>
            <a:r>
              <a:rPr lang="ru-RU" sz="3600" dirty="0" err="1"/>
              <a:t>івенти</a:t>
            </a:r>
            <a:r>
              <a:rPr lang="ru-RU" sz="3600" dirty="0"/>
              <a:t> </a:t>
            </a:r>
            <a:r>
              <a:rPr lang="ru-RU" sz="3600" dirty="0" smtClean="0"/>
              <a:t> </a:t>
            </a:r>
            <a:r>
              <a:rPr lang="ru-RU" sz="3600" dirty="0"/>
              <a:t>без </a:t>
            </a:r>
            <a:r>
              <a:rPr lang="ru-RU" sz="3600" dirty="0" err="1"/>
              <a:t>чітко</a:t>
            </a:r>
            <a:r>
              <a:rPr lang="ru-RU" sz="3600" dirty="0"/>
              <a:t> </a:t>
            </a:r>
            <a:r>
              <a:rPr lang="ru-RU" sz="3600" dirty="0" err="1"/>
              <a:t>визначених</a:t>
            </a:r>
            <a:r>
              <a:rPr lang="ru-RU" sz="3600" dirty="0"/>
              <a:t> </a:t>
            </a:r>
            <a:r>
              <a:rPr lang="ru-RU" sz="3600" dirty="0" err="1"/>
              <a:t>цілей</a:t>
            </a:r>
            <a:r>
              <a:rPr lang="ru-RU" sz="3600" dirty="0"/>
              <a:t> та </a:t>
            </a:r>
            <a:r>
              <a:rPr lang="ru-RU" sz="3600" dirty="0" err="1"/>
              <a:t>події</a:t>
            </a:r>
            <a:r>
              <a:rPr lang="ru-RU" sz="3600" dirty="0"/>
              <a:t> «для галочки». В такому </a:t>
            </a:r>
            <a:r>
              <a:rPr lang="ru-RU" sz="3600" dirty="0" err="1"/>
              <a:t>заході</a:t>
            </a:r>
            <a:r>
              <a:rPr lang="ru-RU" sz="3600" dirty="0"/>
              <a:t> абсолютно </a:t>
            </a:r>
            <a:r>
              <a:rPr lang="ru-RU" sz="3600" dirty="0" err="1"/>
              <a:t>немає</a:t>
            </a:r>
            <a:r>
              <a:rPr lang="ru-RU" sz="3600" dirty="0"/>
              <a:t> </a:t>
            </a:r>
            <a:r>
              <a:rPr lang="ru-RU" sz="3600" dirty="0" err="1"/>
              <a:t>сенсу</a:t>
            </a:r>
            <a:r>
              <a:rPr lang="ru-RU" sz="3600" dirty="0"/>
              <a:t>. </a:t>
            </a:r>
            <a:r>
              <a:rPr lang="ru-RU" sz="3600" dirty="0" err="1"/>
              <a:t>Багато</a:t>
            </a:r>
            <a:r>
              <a:rPr lang="ru-RU" sz="3600" dirty="0"/>
              <a:t> </a:t>
            </a:r>
            <a:r>
              <a:rPr lang="ru-RU" sz="3600" dirty="0" err="1"/>
              <a:t>компаній</a:t>
            </a:r>
            <a:r>
              <a:rPr lang="ru-RU" sz="3600" dirty="0"/>
              <a:t> просто не </a:t>
            </a:r>
            <a:r>
              <a:rPr lang="ru-RU" sz="3600" dirty="0" err="1"/>
              <a:t>розуміють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сам факт </a:t>
            </a:r>
            <a:r>
              <a:rPr lang="ru-RU" sz="3600" dirty="0" err="1"/>
              <a:t>проведення</a:t>
            </a:r>
            <a:r>
              <a:rPr lang="ru-RU" sz="3600" dirty="0"/>
              <a:t> </a:t>
            </a:r>
            <a:r>
              <a:rPr lang="ru-RU" sz="3600" dirty="0" err="1"/>
              <a:t>івенту</a:t>
            </a:r>
            <a:r>
              <a:rPr lang="ru-RU" sz="3600" dirty="0"/>
              <a:t> не </a:t>
            </a:r>
            <a:r>
              <a:rPr lang="ru-RU" sz="3600" dirty="0" err="1"/>
              <a:t>принесе</a:t>
            </a:r>
            <a:r>
              <a:rPr lang="ru-RU" sz="3600" dirty="0"/>
              <a:t> </a:t>
            </a:r>
            <a:r>
              <a:rPr lang="ru-RU" sz="3600" dirty="0" err="1"/>
              <a:t>результаті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127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Івенти</a:t>
            </a:r>
            <a:r>
              <a:rPr lang="ru-RU" b="1" dirty="0" smtClean="0"/>
              <a:t> : </a:t>
            </a:r>
            <a:r>
              <a:rPr lang="ru-RU" b="1" dirty="0" err="1"/>
              <a:t>якими</a:t>
            </a:r>
            <a:r>
              <a:rPr lang="ru-RU" b="1" dirty="0"/>
              <a:t> </a:t>
            </a:r>
            <a:r>
              <a:rPr lang="ru-RU" b="1" dirty="0" err="1"/>
              <a:t>повинний</a:t>
            </a:r>
            <a:r>
              <a:rPr lang="ru-RU" b="1" dirty="0"/>
              <a:t> бути </a:t>
            </a:r>
            <a:r>
              <a:rPr lang="ru-RU" b="1" dirty="0" err="1"/>
              <a:t>бути</a:t>
            </a:r>
            <a:r>
              <a:rPr lang="ru-RU" b="1" dirty="0"/>
              <a:t> контент заходу?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fontAlgn="base"/>
            <a:r>
              <a:rPr lang="ru-RU" dirty="0" err="1"/>
              <a:t>Організатор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розпочинає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контенту </a:t>
            </a:r>
            <a:r>
              <a:rPr lang="ru-RU" dirty="0" err="1"/>
              <a:t>івенту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свята, </a:t>
            </a:r>
            <a:r>
              <a:rPr lang="ru-RU" dirty="0" err="1"/>
              <a:t>встановлена</a:t>
            </a:r>
            <a:r>
              <a:rPr lang="ru-RU" dirty="0"/>
              <a:t> дата і час. Ось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правил,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івент</a:t>
            </a:r>
            <a:r>
              <a:rPr lang="ru-RU" dirty="0"/>
              <a:t> менеджеру правильно </a:t>
            </a:r>
            <a:r>
              <a:rPr lang="ru-RU" dirty="0" err="1"/>
              <a:t>написати</a:t>
            </a:r>
            <a:r>
              <a:rPr lang="ru-RU" dirty="0"/>
              <a:t> </a:t>
            </a:r>
            <a:r>
              <a:rPr lang="ru-RU" dirty="0" err="1"/>
              <a:t>сценарій</a:t>
            </a:r>
            <a:r>
              <a:rPr lang="ru-RU" dirty="0"/>
              <a:t> і </a:t>
            </a:r>
            <a:r>
              <a:rPr lang="ru-RU" dirty="0" err="1"/>
              <a:t>продумати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заходу:</a:t>
            </a:r>
          </a:p>
          <a:p>
            <a:pPr fontAlgn="base"/>
            <a:r>
              <a:rPr lang="ru-RU" dirty="0"/>
              <a:t>Контент повинен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місцю</a:t>
            </a:r>
            <a:r>
              <a:rPr lang="ru-RU" dirty="0"/>
              <a:t>, часу </a:t>
            </a:r>
            <a:r>
              <a:rPr lang="ru-RU" dirty="0" err="1"/>
              <a:t>проведення</a:t>
            </a:r>
            <a:r>
              <a:rPr lang="ru-RU" dirty="0"/>
              <a:t>, </a:t>
            </a:r>
            <a:r>
              <a:rPr lang="ru-RU" dirty="0" err="1"/>
              <a:t>цілям</a:t>
            </a:r>
            <a:r>
              <a:rPr lang="ru-RU" dirty="0"/>
              <a:t> заходу,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Кожна</a:t>
            </a:r>
            <a:r>
              <a:rPr lang="ru-RU" dirty="0"/>
              <a:t> деталь повинна бути продумана і правильно «вписана» в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івенту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Сценарій</a:t>
            </a:r>
            <a:r>
              <a:rPr lang="ru-RU" dirty="0"/>
              <a:t> не повинен бути </a:t>
            </a:r>
            <a:r>
              <a:rPr lang="ru-RU" dirty="0" err="1"/>
              <a:t>нудним</a:t>
            </a:r>
            <a:r>
              <a:rPr lang="ru-RU" dirty="0"/>
              <a:t> і </a:t>
            </a:r>
            <a:r>
              <a:rPr lang="ru-RU" dirty="0" err="1"/>
              <a:t>затягнутим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просто не </a:t>
            </a:r>
            <a:r>
              <a:rPr lang="ru-RU" dirty="0" err="1"/>
              <a:t>сприйматимуть</a:t>
            </a:r>
            <a:r>
              <a:rPr lang="ru-RU" dirty="0"/>
              <a:t> </a:t>
            </a:r>
            <a:r>
              <a:rPr lang="ru-RU" dirty="0" err="1"/>
              <a:t>надану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виглядати</a:t>
            </a:r>
            <a:r>
              <a:rPr lang="ru-RU" dirty="0"/>
              <a:t> </a:t>
            </a:r>
            <a:r>
              <a:rPr lang="ru-RU" dirty="0" err="1"/>
              <a:t>органічно</a:t>
            </a:r>
            <a:r>
              <a:rPr lang="ru-RU" dirty="0"/>
              <a:t>, </a:t>
            </a:r>
            <a:r>
              <a:rPr lang="ru-RU" dirty="0" err="1"/>
              <a:t>ідеально</a:t>
            </a:r>
            <a:r>
              <a:rPr lang="ru-RU" dirty="0"/>
              <a:t> </a:t>
            </a:r>
            <a:r>
              <a:rPr lang="ru-RU" dirty="0" err="1"/>
              <a:t>поєднуватися</a:t>
            </a:r>
            <a:r>
              <a:rPr lang="ru-RU" dirty="0"/>
              <a:t> з </a:t>
            </a:r>
            <a:r>
              <a:rPr lang="ru-RU" dirty="0" err="1"/>
              <a:t>усією</a:t>
            </a:r>
            <a:r>
              <a:rPr lang="ru-RU" dirty="0"/>
              <a:t> </a:t>
            </a:r>
            <a:r>
              <a:rPr lang="ru-RU" dirty="0" err="1"/>
              <a:t>концепцією</a:t>
            </a:r>
            <a:r>
              <a:rPr lang="ru-RU" dirty="0"/>
              <a:t> свята.</a:t>
            </a:r>
          </a:p>
          <a:p>
            <a:pPr fontAlgn="base"/>
            <a:r>
              <a:rPr lang="ru-RU" dirty="0" err="1"/>
              <a:t>Видовищність</a:t>
            </a:r>
            <a:r>
              <a:rPr lang="ru-RU" dirty="0"/>
              <a:t> заходу. </a:t>
            </a:r>
            <a:r>
              <a:rPr lang="ru-RU" dirty="0" err="1"/>
              <a:t>Учаснику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приємно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на сцену,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а не </a:t>
            </a:r>
            <a:r>
              <a:rPr lang="ru-RU" dirty="0" err="1"/>
              <a:t>пропускати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повз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87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/>
              <a:t>Співзасновник </a:t>
            </a:r>
            <a:r>
              <a:rPr lang="ru-RU" i="1" dirty="0" err="1"/>
              <a:t>івент</a:t>
            </a:r>
            <a:r>
              <a:rPr lang="ru-RU" i="1" dirty="0"/>
              <a:t> </a:t>
            </a:r>
            <a:r>
              <a:rPr lang="ru-RU" i="1" dirty="0" smtClean="0"/>
              <a:t>Агентства </a:t>
            </a:r>
            <a:r>
              <a:rPr lang="ru-RU" i="1" dirty="0"/>
              <a:t>42 </a:t>
            </a:r>
            <a:r>
              <a:rPr lang="ru-RU" b="1" i="1" dirty="0" smtClean="0">
                <a:solidFill>
                  <a:srgbClr val="FF0000"/>
                </a:solidFill>
              </a:rPr>
              <a:t>Денис </a:t>
            </a:r>
            <a:r>
              <a:rPr lang="ru-RU" b="1" i="1" dirty="0" err="1" smtClean="0">
                <a:solidFill>
                  <a:srgbClr val="FF0000"/>
                </a:solidFill>
              </a:rPr>
              <a:t>Блощинський</a:t>
            </a:r>
            <a:r>
              <a:rPr lang="ru-RU" i="1" dirty="0" smtClean="0"/>
              <a:t>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63888" y="1772816"/>
            <a:ext cx="5122912" cy="4353347"/>
          </a:xfrm>
        </p:spPr>
        <p:txBody>
          <a:bodyPr>
            <a:noAutofit/>
          </a:bodyPr>
          <a:lstStyle/>
          <a:p>
            <a:pPr fontAlgn="base"/>
            <a:r>
              <a:rPr lang="ru-RU" sz="2000" i="1" dirty="0">
                <a:solidFill>
                  <a:srgbClr val="0070C0"/>
                </a:solidFill>
              </a:rPr>
              <a:t>Івент </a:t>
            </a:r>
            <a:r>
              <a:rPr lang="ru-RU" sz="2000" i="1" dirty="0" err="1">
                <a:solidFill>
                  <a:srgbClr val="0070C0"/>
                </a:solidFill>
              </a:rPr>
              <a:t>вже</a:t>
            </a:r>
            <a:r>
              <a:rPr lang="ru-RU" sz="2000" i="1" dirty="0">
                <a:solidFill>
                  <a:srgbClr val="0070C0"/>
                </a:solidFill>
              </a:rPr>
              <a:t> давно </a:t>
            </a:r>
            <a:r>
              <a:rPr lang="ru-RU" sz="2000" i="1" dirty="0" err="1">
                <a:solidFill>
                  <a:srgbClr val="0070C0"/>
                </a:solidFill>
              </a:rPr>
              <a:t>вийшов</a:t>
            </a:r>
            <a:r>
              <a:rPr lang="ru-RU" sz="2000" i="1" dirty="0">
                <a:solidFill>
                  <a:srgbClr val="0070C0"/>
                </a:solidFill>
              </a:rPr>
              <a:t> за рамки </a:t>
            </a:r>
            <a:r>
              <a:rPr lang="ru-RU" sz="2000" i="1" dirty="0" err="1">
                <a:solidFill>
                  <a:srgbClr val="0070C0"/>
                </a:solidFill>
              </a:rPr>
              <a:t>інсталяцій</a:t>
            </a:r>
            <a:r>
              <a:rPr lang="ru-RU" sz="2000" i="1" dirty="0">
                <a:solidFill>
                  <a:srgbClr val="0070C0"/>
                </a:solidFill>
              </a:rPr>
              <a:t> з </a:t>
            </a:r>
            <a:r>
              <a:rPr lang="ru-RU" sz="2000" i="1" dirty="0" err="1">
                <a:solidFill>
                  <a:srgbClr val="0070C0"/>
                </a:solidFill>
              </a:rPr>
              <a:t>банерів</a:t>
            </a:r>
            <a:r>
              <a:rPr lang="ru-RU" sz="2000" i="1" dirty="0">
                <a:solidFill>
                  <a:srgbClr val="0070C0"/>
                </a:solidFill>
              </a:rPr>
              <a:t>, купи </a:t>
            </a:r>
            <a:r>
              <a:rPr lang="ru-RU" sz="2000" i="1" dirty="0" err="1">
                <a:solidFill>
                  <a:srgbClr val="0070C0"/>
                </a:solidFill>
              </a:rPr>
              <a:t>гірлянд</a:t>
            </a:r>
            <a:r>
              <a:rPr lang="ru-RU" sz="2000" i="1" dirty="0">
                <a:solidFill>
                  <a:srgbClr val="0070C0"/>
                </a:solidFill>
              </a:rPr>
              <a:t> та </a:t>
            </a:r>
            <a:r>
              <a:rPr lang="ru-RU" sz="2000" i="1" dirty="0" err="1">
                <a:solidFill>
                  <a:srgbClr val="0070C0"/>
                </a:solidFill>
              </a:rPr>
              <a:t>балакучих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ведучих</a:t>
            </a:r>
            <a:r>
              <a:rPr lang="ru-RU" sz="2000" i="1" dirty="0">
                <a:solidFill>
                  <a:srgbClr val="0070C0"/>
                </a:solidFill>
              </a:rPr>
              <a:t>. 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pPr fontAlgn="base"/>
            <a:r>
              <a:rPr lang="ru-RU" sz="2000" b="1" i="1" dirty="0" smtClean="0">
                <a:solidFill>
                  <a:srgbClr val="FF0000"/>
                </a:solidFill>
              </a:rPr>
              <a:t>Зараз </a:t>
            </a:r>
            <a:r>
              <a:rPr lang="ru-RU" sz="2000" b="1" i="1" dirty="0">
                <a:solidFill>
                  <a:srgbClr val="FF0000"/>
                </a:solidFill>
              </a:rPr>
              <a:t>– </a:t>
            </a:r>
            <a:r>
              <a:rPr lang="ru-RU" sz="2000" b="1" i="1" dirty="0" err="1">
                <a:solidFill>
                  <a:srgbClr val="FF0000"/>
                </a:solidFill>
              </a:rPr>
              <a:t>це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потужний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PR –</a:t>
            </a:r>
            <a:r>
              <a:rPr lang="ru-RU" sz="2000" b="1" i="1" dirty="0" err="1">
                <a:solidFill>
                  <a:srgbClr val="FF0000"/>
                </a:solidFill>
              </a:rPr>
              <a:t>інструмент</a:t>
            </a:r>
            <a:r>
              <a:rPr lang="ru-RU" sz="2000" b="1" i="1" dirty="0">
                <a:solidFill>
                  <a:srgbClr val="FF0000"/>
                </a:solidFill>
              </a:rPr>
              <a:t>.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000" i="1" dirty="0" err="1" smtClean="0">
                <a:solidFill>
                  <a:srgbClr val="0070C0"/>
                </a:solidFill>
              </a:rPr>
              <a:t>Івентори</a:t>
            </a: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i="1" dirty="0">
                <a:solidFill>
                  <a:srgbClr val="0070C0"/>
                </a:solidFill>
              </a:rPr>
              <a:t>– </a:t>
            </a:r>
            <a:r>
              <a:rPr lang="ru-RU" sz="2000" i="1" dirty="0" err="1">
                <a:solidFill>
                  <a:srgbClr val="0070C0"/>
                </a:solidFill>
              </a:rPr>
              <a:t>це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професіонали</a:t>
            </a:r>
            <a:r>
              <a:rPr lang="ru-RU" sz="2000" i="1" dirty="0">
                <a:solidFill>
                  <a:srgbClr val="0070C0"/>
                </a:solidFill>
              </a:rPr>
              <a:t>, </a:t>
            </a:r>
            <a:r>
              <a:rPr lang="ru-RU" sz="2000" i="1" dirty="0" err="1">
                <a:solidFill>
                  <a:srgbClr val="0070C0"/>
                </a:solidFill>
              </a:rPr>
              <a:t>які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допомагають</a:t>
            </a:r>
            <a:r>
              <a:rPr lang="ru-RU" sz="2000" i="1" dirty="0">
                <a:solidFill>
                  <a:srgbClr val="0070C0"/>
                </a:solidFill>
              </a:rPr>
              <a:t> правильно </a:t>
            </a:r>
            <a:r>
              <a:rPr lang="ru-RU" sz="2000" i="1" dirty="0" err="1">
                <a:solidFill>
                  <a:srgbClr val="0070C0"/>
                </a:solidFill>
              </a:rPr>
              <a:t>побудувати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бізнес</a:t>
            </a:r>
            <a:r>
              <a:rPr lang="ru-RU" sz="2000" i="1" dirty="0">
                <a:solidFill>
                  <a:srgbClr val="0070C0"/>
                </a:solidFill>
              </a:rPr>
              <a:t>, </a:t>
            </a:r>
            <a:r>
              <a:rPr lang="ru-RU" sz="2000" i="1" dirty="0" err="1">
                <a:solidFill>
                  <a:srgbClr val="0070C0"/>
                </a:solidFill>
              </a:rPr>
              <a:t>сформувати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позицію</a:t>
            </a:r>
            <a:r>
              <a:rPr lang="ru-RU" sz="2000" i="1" dirty="0">
                <a:solidFill>
                  <a:srgbClr val="0070C0"/>
                </a:solidFill>
              </a:rPr>
              <a:t>, </a:t>
            </a:r>
            <a:r>
              <a:rPr lang="ru-RU" sz="2000" i="1" dirty="0" err="1">
                <a:solidFill>
                  <a:srgbClr val="0070C0"/>
                </a:solidFill>
              </a:rPr>
              <a:t>мотивувати</a:t>
            </a:r>
            <a:r>
              <a:rPr lang="ru-RU" sz="2000" i="1" dirty="0">
                <a:solidFill>
                  <a:srgbClr val="0070C0"/>
                </a:solidFill>
              </a:rPr>
              <a:t> персонал і </a:t>
            </a:r>
            <a:r>
              <a:rPr lang="ru-RU" sz="2000" i="1" dirty="0" err="1">
                <a:solidFill>
                  <a:srgbClr val="0070C0"/>
                </a:solidFill>
              </a:rPr>
              <a:t>створити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імідж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компанії</a:t>
            </a:r>
            <a:r>
              <a:rPr lang="ru-RU" sz="2000" i="1" dirty="0">
                <a:solidFill>
                  <a:srgbClr val="0070C0"/>
                </a:solidFill>
              </a:rPr>
              <a:t> для </a:t>
            </a:r>
            <a:r>
              <a:rPr lang="ru-RU" sz="2000" i="1" dirty="0" err="1">
                <a:solidFill>
                  <a:srgbClr val="0070C0"/>
                </a:solidFill>
              </a:rPr>
              <a:t>професійного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середовища</a:t>
            </a:r>
            <a:r>
              <a:rPr lang="ru-RU" sz="2000" i="1" dirty="0" smtClean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</a:rPr>
              <a:t>Івент-агенція</a:t>
            </a: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створює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події</a:t>
            </a:r>
            <a:r>
              <a:rPr lang="ru-RU" sz="2000" i="1" dirty="0">
                <a:solidFill>
                  <a:srgbClr val="0070C0"/>
                </a:solidFill>
              </a:rPr>
              <a:t>, </a:t>
            </a:r>
            <a:r>
              <a:rPr lang="ru-RU" sz="2000" i="1" dirty="0" err="1">
                <a:solidFill>
                  <a:srgbClr val="0070C0"/>
                </a:solidFill>
              </a:rPr>
              <a:t>які</a:t>
            </a:r>
            <a:r>
              <a:rPr lang="ru-RU" sz="2000" i="1" dirty="0">
                <a:solidFill>
                  <a:srgbClr val="0070C0"/>
                </a:solidFill>
              </a:rPr>
              <a:t> в </a:t>
            </a:r>
            <a:r>
              <a:rPr lang="ru-RU" sz="2000" i="1" dirty="0" err="1">
                <a:solidFill>
                  <a:srgbClr val="0070C0"/>
                </a:solidFill>
              </a:rPr>
              <a:t>певний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період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можуть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змінити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відношення</a:t>
            </a:r>
            <a:r>
              <a:rPr lang="ru-RU" sz="2000" i="1" dirty="0">
                <a:solidFill>
                  <a:srgbClr val="0070C0"/>
                </a:solidFill>
              </a:rPr>
              <a:t> до </a:t>
            </a:r>
            <a:r>
              <a:rPr lang="ru-RU" sz="2000" i="1" dirty="0" err="1">
                <a:solidFill>
                  <a:srgbClr val="0070C0"/>
                </a:solidFill>
              </a:rPr>
              <a:t>проблеми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чи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задачі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клієнта</a:t>
            </a:r>
            <a:r>
              <a:rPr lang="ru-RU" sz="2000" i="1" dirty="0">
                <a:solidFill>
                  <a:srgbClr val="0070C0"/>
                </a:solidFill>
              </a:rPr>
              <a:t>. </a:t>
            </a:r>
            <a:r>
              <a:rPr lang="ru-RU" sz="2000" i="1" dirty="0" err="1">
                <a:solidFill>
                  <a:srgbClr val="0070C0"/>
                </a:solidFill>
              </a:rPr>
              <a:t>Іншими</a:t>
            </a:r>
            <a:r>
              <a:rPr lang="ru-RU" sz="2000" i="1" dirty="0">
                <a:solidFill>
                  <a:srgbClr val="0070C0"/>
                </a:solidFill>
              </a:rPr>
              <a:t> словами, задача </a:t>
            </a:r>
            <a:r>
              <a:rPr lang="ru-RU" sz="2000" i="1" dirty="0" err="1">
                <a:solidFill>
                  <a:srgbClr val="0070C0"/>
                </a:solidFill>
              </a:rPr>
              <a:t>івента</a:t>
            </a:r>
            <a:r>
              <a:rPr lang="ru-RU" sz="2000" i="1" dirty="0">
                <a:solidFill>
                  <a:srgbClr val="0070C0"/>
                </a:solidFill>
              </a:rPr>
              <a:t> – </a:t>
            </a:r>
            <a:r>
              <a:rPr lang="ru-RU" sz="2000" dirty="0" err="1">
                <a:solidFill>
                  <a:srgbClr val="0070C0"/>
                </a:solidFill>
              </a:rPr>
              <a:t>вирішити</a:t>
            </a:r>
            <a:r>
              <a:rPr lang="ru-RU" sz="2000" dirty="0">
                <a:solidFill>
                  <a:srgbClr val="0070C0"/>
                </a:solidFill>
              </a:rPr>
              <a:t> проблему </a:t>
            </a:r>
            <a:r>
              <a:rPr lang="ru-RU" sz="2000" dirty="0" err="1">
                <a:solidFill>
                  <a:srgbClr val="0070C0"/>
                </a:solidFill>
              </a:rPr>
              <a:t>клієнта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148" name="Picture 4" descr="https://mmr.ua/uploaded/profile/1065/ac_1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Івент-маркетинг</a:t>
            </a:r>
            <a:r>
              <a:rPr lang="ru-RU" b="1" dirty="0"/>
              <a:t>: </a:t>
            </a:r>
            <a:r>
              <a:rPr lang="ru-RU" b="1" dirty="0" err="1"/>
              <a:t>найпопулярніші</a:t>
            </a:r>
            <a:r>
              <a:rPr lang="ru-RU" b="1" dirty="0"/>
              <a:t>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5900" dirty="0" smtClean="0">
                <a:solidFill>
                  <a:srgbClr val="002060"/>
                </a:solidFill>
              </a:rPr>
              <a:t>Івент-маркетинг </a:t>
            </a:r>
            <a:r>
              <a:rPr lang="ru-RU" sz="5900" dirty="0" err="1">
                <a:solidFill>
                  <a:srgbClr val="002060"/>
                </a:solidFill>
              </a:rPr>
              <a:t>передбачає</a:t>
            </a:r>
            <a:r>
              <a:rPr lang="ru-RU" sz="5900" dirty="0">
                <a:solidFill>
                  <a:srgbClr val="002060"/>
                </a:solidFill>
              </a:rPr>
              <a:t> і </a:t>
            </a:r>
            <a:r>
              <a:rPr lang="ru-RU" sz="5900" dirty="0" err="1">
                <a:solidFill>
                  <a:srgbClr val="002060"/>
                </a:solidFill>
              </a:rPr>
              <a:t>правильний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вибір</a:t>
            </a:r>
            <a:r>
              <a:rPr lang="ru-RU" sz="5900" dirty="0">
                <a:solidFill>
                  <a:srgbClr val="002060"/>
                </a:solidFill>
              </a:rPr>
              <a:t> виду заходу. Є </a:t>
            </a:r>
            <a:r>
              <a:rPr lang="ru-RU" sz="5900" dirty="0" err="1">
                <a:solidFill>
                  <a:srgbClr val="002060"/>
                </a:solidFill>
              </a:rPr>
              <a:t>кілька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стандартних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варіантів</a:t>
            </a:r>
            <a:r>
              <a:rPr lang="ru-RU" sz="5900" dirty="0">
                <a:solidFill>
                  <a:srgbClr val="002060"/>
                </a:solidFill>
              </a:rPr>
              <a:t>, </a:t>
            </a:r>
            <a:r>
              <a:rPr lang="ru-RU" sz="5900" dirty="0" err="1">
                <a:solidFill>
                  <a:srgbClr val="002060"/>
                </a:solidFill>
              </a:rPr>
              <a:t>які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характеризуються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найбільшою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результативністю</a:t>
            </a:r>
            <a:r>
              <a:rPr lang="ru-RU" sz="5900" dirty="0">
                <a:solidFill>
                  <a:srgbClr val="002060"/>
                </a:solidFill>
              </a:rPr>
              <a:t> та </a:t>
            </a:r>
            <a:r>
              <a:rPr lang="ru-RU" sz="5900" dirty="0" err="1">
                <a:solidFill>
                  <a:srgbClr val="002060"/>
                </a:solidFill>
              </a:rPr>
              <a:t>користуються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популярністю</a:t>
            </a:r>
            <a:r>
              <a:rPr lang="ru-RU" sz="1800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b="1" dirty="0" err="1">
                <a:solidFill>
                  <a:srgbClr val="FF0000"/>
                </a:solidFill>
              </a:rPr>
              <a:t>Відкриття</a:t>
            </a:r>
            <a:r>
              <a:rPr lang="ru-RU" b="1" dirty="0">
                <a:solidFill>
                  <a:srgbClr val="002060"/>
                </a:solidFill>
              </a:rPr>
              <a:t> ресторану / магазину / </a:t>
            </a:r>
            <a:r>
              <a:rPr lang="ru-RU" b="1" dirty="0" err="1">
                <a:solidFill>
                  <a:srgbClr val="002060"/>
                </a:solidFill>
              </a:rPr>
              <a:t>готелю</a:t>
            </a:r>
            <a:r>
              <a:rPr lang="ru-RU" b="1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просту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,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незабутнім</a:t>
            </a:r>
            <a:r>
              <a:rPr lang="ru-RU" dirty="0"/>
              <a:t>, </a:t>
            </a:r>
            <a:r>
              <a:rPr lang="ru-RU" dirty="0" err="1"/>
              <a:t>яскравим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силу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професіоналам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b="1" dirty="0" err="1">
                <a:solidFill>
                  <a:srgbClr val="FF0000"/>
                </a:solidFill>
              </a:rPr>
              <a:t>Презентація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нової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продукції</a:t>
            </a:r>
            <a:r>
              <a:rPr lang="ru-RU" dirty="0"/>
              <a:t>. </a:t>
            </a:r>
            <a:r>
              <a:rPr lang="ru-RU" dirty="0" err="1"/>
              <a:t>Недостатньо</a:t>
            </a:r>
            <a:r>
              <a:rPr lang="ru-RU" dirty="0"/>
              <a:t> просто </a:t>
            </a:r>
            <a:r>
              <a:rPr lang="ru-RU" dirty="0" err="1"/>
              <a:t>поставити</a:t>
            </a:r>
            <a:r>
              <a:rPr lang="ru-RU" dirty="0"/>
              <a:t> перед </a:t>
            </a:r>
            <a:r>
              <a:rPr lang="ru-RU" dirty="0" err="1"/>
              <a:t>учасниками</a:t>
            </a:r>
            <a:r>
              <a:rPr lang="ru-RU" dirty="0"/>
              <a:t> заходу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фахівця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буде </a:t>
            </a:r>
            <a:r>
              <a:rPr lang="ru-RU" dirty="0" err="1"/>
              <a:t>розповідати</a:t>
            </a:r>
            <a:r>
              <a:rPr lang="ru-RU" dirty="0"/>
              <a:t> про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товару.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 </a:t>
            </a:r>
            <a:r>
              <a:rPr lang="ru-RU" dirty="0" err="1"/>
              <a:t>ілюстрації</a:t>
            </a:r>
            <a:r>
              <a:rPr lang="ru-RU" dirty="0"/>
              <a:t>, промо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буклети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типу </a:t>
            </a:r>
            <a:r>
              <a:rPr lang="ru-RU" dirty="0" err="1"/>
              <a:t>івенту</a:t>
            </a:r>
            <a:r>
              <a:rPr lang="ru-RU" dirty="0"/>
              <a:t> (</a:t>
            </a:r>
            <a:r>
              <a:rPr lang="ru-RU" dirty="0" err="1"/>
              <a:t>закрита</a:t>
            </a:r>
            <a:r>
              <a:rPr lang="ru-RU" dirty="0"/>
              <a:t>, </a:t>
            </a:r>
            <a:r>
              <a:rPr lang="ru-RU" dirty="0" err="1"/>
              <a:t>відкрита</a:t>
            </a:r>
            <a:r>
              <a:rPr lang="ru-RU" dirty="0"/>
              <a:t> </a:t>
            </a:r>
            <a:r>
              <a:rPr lang="ru-RU" dirty="0" err="1"/>
              <a:t>презентація</a:t>
            </a:r>
            <a:r>
              <a:rPr lang="ru-RU" dirty="0" smtClean="0"/>
              <a:t>).</a:t>
            </a:r>
          </a:p>
          <a:p>
            <a:pPr fontAlgn="base"/>
            <a:endParaRPr lang="ru-RU" dirty="0"/>
          </a:p>
          <a:p>
            <a:pPr fontAlgn="base"/>
            <a:r>
              <a:rPr lang="ru-RU" b="1" dirty="0" err="1">
                <a:solidFill>
                  <a:srgbClr val="FF0000"/>
                </a:solidFill>
              </a:rPr>
              <a:t>Виставка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dirty="0"/>
              <a:t>Головна мета – </a:t>
            </a:r>
            <a:r>
              <a:rPr lang="ru-RU" dirty="0" err="1"/>
              <a:t>демонстрація</a:t>
            </a:r>
            <a:r>
              <a:rPr lang="ru-RU" dirty="0"/>
              <a:t> продукту,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достоїнств</a:t>
            </a:r>
            <a:r>
              <a:rPr lang="ru-RU" dirty="0"/>
              <a:t>, </a:t>
            </a:r>
            <a:r>
              <a:rPr lang="ru-RU" dirty="0" err="1"/>
              <a:t>переваг</a:t>
            </a:r>
            <a:r>
              <a:rPr lang="ru-RU" dirty="0"/>
              <a:t> перед </a:t>
            </a:r>
            <a:r>
              <a:rPr lang="ru-RU" dirty="0" err="1"/>
              <a:t>подібними</a:t>
            </a:r>
            <a:r>
              <a:rPr lang="ru-RU" dirty="0"/>
              <a:t> товарами, </a:t>
            </a:r>
            <a:r>
              <a:rPr lang="ru-RU" dirty="0" err="1"/>
              <a:t>представленими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, </a:t>
            </a:r>
            <a:r>
              <a:rPr lang="ru-RU" dirty="0" err="1"/>
              <a:t>фірмами</a:t>
            </a:r>
            <a:r>
              <a:rPr lang="ru-RU" dirty="0"/>
              <a:t>, агентствами. </a:t>
            </a:r>
            <a:r>
              <a:rPr lang="ru-RU" dirty="0" err="1"/>
              <a:t>Непоганим</a:t>
            </a:r>
            <a:r>
              <a:rPr lang="ru-RU" dirty="0"/>
              <a:t> </a:t>
            </a:r>
            <a:r>
              <a:rPr lang="ru-RU" dirty="0" err="1"/>
              <a:t>рекламним</a:t>
            </a:r>
            <a:r>
              <a:rPr lang="ru-RU" dirty="0"/>
              <a:t> ходом буде </a:t>
            </a:r>
            <a:r>
              <a:rPr lang="ru-RU" dirty="0" err="1"/>
              <a:t>сувенірна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, </a:t>
            </a:r>
            <a:r>
              <a:rPr lang="ru-RU" dirty="0" err="1"/>
              <a:t>подарунки</a:t>
            </a:r>
            <a:r>
              <a:rPr lang="ru-RU" dirty="0"/>
              <a:t>, </a:t>
            </a:r>
            <a:r>
              <a:rPr lang="ru-RU" dirty="0" err="1"/>
              <a:t>оформлені</a:t>
            </a:r>
            <a:r>
              <a:rPr lang="ru-RU" dirty="0"/>
              <a:t> в </a:t>
            </a:r>
            <a:r>
              <a:rPr lang="ru-RU" dirty="0" err="1"/>
              <a:t>стилі</a:t>
            </a:r>
            <a:r>
              <a:rPr lang="ru-RU" dirty="0"/>
              <a:t> бренду </a:t>
            </a:r>
            <a:r>
              <a:rPr lang="ru-RU" dirty="0" err="1"/>
              <a:t>компанії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Свята, </a:t>
            </a:r>
            <a:r>
              <a:rPr lang="ru-RU" b="1" dirty="0" err="1">
                <a:solidFill>
                  <a:srgbClr val="FF0000"/>
                </a:solidFill>
              </a:rPr>
              <a:t>акції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dirty="0"/>
              <a:t>Коли </a:t>
            </a:r>
            <a:r>
              <a:rPr lang="ru-RU" dirty="0" err="1"/>
              <a:t>компанія</a:t>
            </a:r>
            <a:r>
              <a:rPr lang="ru-RU" dirty="0"/>
              <a:t> проводить свято для людей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вона автоматично </a:t>
            </a:r>
            <a:r>
              <a:rPr lang="ru-RU" dirty="0" err="1"/>
              <a:t>привертає</a:t>
            </a:r>
            <a:r>
              <a:rPr lang="ru-RU" dirty="0"/>
              <a:t> до себе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 Особливо, коли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про </a:t>
            </a:r>
            <a:r>
              <a:rPr lang="ru-RU" dirty="0" err="1"/>
              <a:t>благодійні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концертах,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для </a:t>
            </a:r>
            <a:r>
              <a:rPr lang="ru-RU" dirty="0" err="1"/>
              <a:t>нужденних</a:t>
            </a:r>
            <a:r>
              <a:rPr lang="ru-RU" dirty="0"/>
              <a:t>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102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ÐÐ°ÑÑÐ¸Ð½ÐºÐ¸ Ð¿Ð¾ Ð·Ð°Ð¿ÑÐ¾ÑÑ ÐÐÐ Ð¢ÐÐÐÐ ÐÐ ÐÐÐÐÐ£ÐÐÐÐÐ®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62294"/>
            <a:ext cx="6552728" cy="47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event marketing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Івент</a:t>
            </a:r>
            <a:r>
              <a:rPr lang="ru-RU" dirty="0" smtClean="0">
                <a:solidFill>
                  <a:srgbClr val="FF0000"/>
                </a:solidFill>
              </a:rPr>
              <a:t>-маркетинг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(англ. </a:t>
            </a:r>
            <a:r>
              <a:rPr lang="en-US" dirty="0">
                <a:solidFill>
                  <a:srgbClr val="00B050"/>
                </a:solidFill>
              </a:rPr>
              <a:t>event marketing -- </a:t>
            </a:r>
            <a:r>
              <a:rPr lang="ru-RU" dirty="0">
                <a:solidFill>
                  <a:srgbClr val="00B050"/>
                </a:solidFill>
              </a:rPr>
              <a:t>маркетинг </a:t>
            </a:r>
            <a:r>
              <a:rPr lang="ru-RU" dirty="0" err="1">
                <a:solidFill>
                  <a:srgbClr val="00B050"/>
                </a:solidFill>
              </a:rPr>
              <a:t>подій</a:t>
            </a:r>
            <a:r>
              <a:rPr lang="ru-RU" dirty="0"/>
              <a:t>) -- </a:t>
            </a:r>
            <a:r>
              <a:rPr lang="ru-RU" dirty="0" err="1"/>
              <a:t>окремий</a:t>
            </a:r>
            <a:r>
              <a:rPr lang="ru-RU" dirty="0"/>
              <a:t> </a:t>
            </a:r>
            <a:r>
              <a:rPr lang="ru-RU" dirty="0" err="1"/>
              <a:t>синтетичний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складний</a:t>
            </a:r>
            <a:r>
              <a:rPr lang="ru-RU" dirty="0"/>
              <a:t> комплекс з маркетингу, </a:t>
            </a:r>
            <a:r>
              <a:rPr lang="ru-RU" b="1" dirty="0" err="1"/>
              <a:t>паблік</a:t>
            </a:r>
            <a:r>
              <a:rPr lang="ru-RU" b="1" dirty="0"/>
              <a:t> </a:t>
            </a:r>
            <a:r>
              <a:rPr lang="ru-RU" b="1" dirty="0" err="1"/>
              <a:t>рилейшнз</a:t>
            </a:r>
            <a:r>
              <a:rPr lang="ru-RU" b="1" dirty="0"/>
              <a:t> </a:t>
            </a:r>
            <a:r>
              <a:rPr lang="ru-RU" dirty="0"/>
              <a:t>і </a:t>
            </a:r>
            <a:r>
              <a:rPr lang="ru-RU" dirty="0" err="1"/>
              <a:t>реклами</a:t>
            </a:r>
            <a:r>
              <a:rPr lang="ru-RU" dirty="0"/>
              <a:t>. </a:t>
            </a:r>
            <a:r>
              <a:rPr lang="ru-RU" dirty="0" err="1"/>
              <a:t>Івент</a:t>
            </a:r>
            <a:r>
              <a:rPr lang="ru-RU" dirty="0"/>
              <a:t>-маркетинг </a:t>
            </a:r>
            <a:r>
              <a:rPr lang="ru-RU" dirty="0" err="1"/>
              <a:t>активізує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та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з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товару та </a:t>
            </a:r>
            <a:r>
              <a:rPr lang="ru-RU" dirty="0" err="1"/>
              <a:t>послуг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3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>
                <a:solidFill>
                  <a:srgbClr val="FFC000"/>
                </a:solidFill>
              </a:rPr>
              <a:t>Спеціалісти </a:t>
            </a:r>
            <a:r>
              <a:rPr lang="ru-RU" sz="3600" dirty="0">
                <a:solidFill>
                  <a:srgbClr val="FFC000"/>
                </a:solidFill>
              </a:rPr>
              <a:t>з </a:t>
            </a:r>
            <a:r>
              <a:rPr lang="ru-RU" sz="3600" dirty="0" err="1">
                <a:solidFill>
                  <a:srgbClr val="FFC000"/>
                </a:solidFill>
              </a:rPr>
              <a:t>івент-індустрії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залежно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від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їхньої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спеціалізації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поділяють</a:t>
            </a:r>
            <a:r>
              <a:rPr lang="ru-RU" sz="3600" dirty="0">
                <a:solidFill>
                  <a:srgbClr val="FFC000"/>
                </a:solidFill>
              </a:rPr>
              <a:t> на три </a:t>
            </a:r>
            <a:r>
              <a:rPr lang="ru-RU" sz="3600" dirty="0" err="1">
                <a:solidFill>
                  <a:srgbClr val="FFC000"/>
                </a:solidFill>
              </a:rPr>
              <a:t>основні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групи</a:t>
            </a:r>
            <a:r>
              <a:rPr lang="ru-RU" sz="3600" dirty="0">
                <a:solidFill>
                  <a:srgbClr val="FFC000"/>
                </a:solidFill>
              </a:rPr>
              <a:t>: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Креатив</a:t>
            </a:r>
            <a:r>
              <a:rPr lang="ru-RU" b="1" dirty="0">
                <a:solidFill>
                  <a:srgbClr val="0070C0"/>
                </a:solidFill>
              </a:rPr>
              <a:t>: </a:t>
            </a:r>
            <a:r>
              <a:rPr lang="ru-RU" dirty="0" err="1"/>
              <a:t>володіня</a:t>
            </a:r>
            <a:r>
              <a:rPr lang="ru-RU" dirty="0"/>
              <a:t> основами маркетингу та </a:t>
            </a:r>
            <a:r>
              <a:rPr lang="en-US" dirty="0"/>
              <a:t>PR;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режисури</a:t>
            </a:r>
            <a:r>
              <a:rPr lang="ru-RU" dirty="0"/>
              <a:t>, </a:t>
            </a:r>
            <a:r>
              <a:rPr lang="ru-RU" dirty="0" err="1"/>
              <a:t>обізнаність</a:t>
            </a:r>
            <a:r>
              <a:rPr lang="ru-RU" dirty="0"/>
              <a:t> у </a:t>
            </a:r>
            <a:r>
              <a:rPr lang="ru-RU" dirty="0" err="1"/>
              <a:t>музиці</a:t>
            </a:r>
            <a:r>
              <a:rPr lang="ru-RU" dirty="0"/>
              <a:t>, </a:t>
            </a:r>
            <a:r>
              <a:rPr lang="ru-RU" dirty="0" err="1"/>
              <a:t>живописі</a:t>
            </a:r>
            <a:r>
              <a:rPr lang="ru-RU" dirty="0"/>
              <a:t>, </a:t>
            </a:r>
            <a:r>
              <a:rPr lang="ru-RU" dirty="0" err="1"/>
              <a:t>літературі</a:t>
            </a:r>
            <a:r>
              <a:rPr lang="ru-RU" dirty="0"/>
              <a:t>, </a:t>
            </a:r>
            <a:r>
              <a:rPr lang="ru-RU" dirty="0" err="1"/>
              <a:t>кіно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0070C0"/>
                </a:solidFill>
              </a:rPr>
              <a:t>Менеджмент: </a:t>
            </a:r>
            <a:r>
              <a:rPr lang="ru-RU" dirty="0" err="1"/>
              <a:t>знання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і маркетингу, </a:t>
            </a:r>
            <a:r>
              <a:rPr lang="ru-RU" dirty="0" err="1">
                <a:solidFill>
                  <a:srgbClr val="FF0000"/>
                </a:solidFill>
              </a:rPr>
              <a:t>розуміння</a:t>
            </a:r>
            <a:r>
              <a:rPr lang="ru-RU" dirty="0">
                <a:solidFill>
                  <a:srgbClr val="FF0000"/>
                </a:solidFill>
              </a:rPr>
              <a:t> основ </a:t>
            </a:r>
            <a:r>
              <a:rPr lang="ru-RU" dirty="0" err="1">
                <a:solidFill>
                  <a:srgbClr val="FF0000"/>
                </a:solidFill>
              </a:rPr>
              <a:t>планування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вміння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збирати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інформацію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планувати</a:t>
            </a:r>
            <a:r>
              <a:rPr lang="ru-RU" dirty="0">
                <a:solidFill>
                  <a:srgbClr val="FF0000"/>
                </a:solidFill>
              </a:rPr>
              <a:t> заходи, </a:t>
            </a:r>
            <a:r>
              <a:rPr lang="ru-RU" dirty="0" err="1">
                <a:solidFill>
                  <a:srgbClr val="FF0000"/>
                </a:solidFill>
              </a:rPr>
              <a:t>управляти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ло-гістичними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процесами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прораховувати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ризики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err="1">
                <a:solidFill>
                  <a:srgbClr val="0070C0"/>
                </a:solidFill>
              </a:rPr>
              <a:t>Технічний</a:t>
            </a:r>
            <a:r>
              <a:rPr lang="ru-RU" b="1" dirty="0">
                <a:solidFill>
                  <a:srgbClr val="0070C0"/>
                </a:solidFill>
              </a:rPr>
              <a:t> блок: </a:t>
            </a:r>
            <a:r>
              <a:rPr lang="ru-RU" dirty="0"/>
              <a:t>робота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звуковим</a:t>
            </a:r>
            <a:r>
              <a:rPr lang="ru-RU" dirty="0"/>
              <a:t> та </a:t>
            </a:r>
            <a:r>
              <a:rPr lang="ru-RU" dirty="0" err="1"/>
              <a:t>світловим</a:t>
            </a:r>
            <a:r>
              <a:rPr lang="ru-RU" dirty="0"/>
              <a:t> </a:t>
            </a:r>
            <a:r>
              <a:rPr lang="ru-RU" dirty="0" err="1"/>
              <a:t>обладнанням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сценічних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, </a:t>
            </a:r>
            <a:r>
              <a:rPr lang="ru-RU" dirty="0" err="1"/>
              <a:t>спецефектів</a:t>
            </a:r>
            <a:r>
              <a:rPr lang="ru-RU" dirty="0"/>
              <a:t> і </a:t>
            </a:r>
            <a:r>
              <a:rPr lang="ru-RU" dirty="0" err="1"/>
              <a:t>піротехніки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ºÐ°ÑÑÐ¸Ð½ÐºÐ¸ Ð· ÑÐ²ÐµÐ½Ñ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331640"/>
            <a:ext cx="6336704" cy="1582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34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ÐÐ°ÑÑÐ¸Ð½ÐºÐ¸ Ð¿Ð¾ Ð·Ð°Ð¿ÑÐ¾ÑÑ ÐºÐ°ÑÑÐ¸Ð½ÐºÐ¸ PR-ÐºÐ°Ð¼Ð¿Ð°Ð½ÑÑ"/>
          <p:cNvSpPr>
            <a:spLocks noChangeAspect="1" noChangeArrowheads="1"/>
          </p:cNvSpPr>
          <p:nvPr/>
        </p:nvSpPr>
        <p:spPr bwMode="auto">
          <a:xfrm>
            <a:off x="6705600" y="47251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2656"/>
            <a:ext cx="5958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Івент-маркетинг </a:t>
            </a:r>
            <a:r>
              <a:rPr lang="ru-RU" sz="3200" b="1" dirty="0" err="1">
                <a:solidFill>
                  <a:srgbClr val="0070C0"/>
                </a:solidFill>
              </a:rPr>
              <a:t>реалізує</a:t>
            </a:r>
            <a:r>
              <a:rPr lang="ru-RU" sz="3200" b="1" dirty="0">
                <a:solidFill>
                  <a:srgbClr val="0070C0"/>
                </a:solidFill>
              </a:rPr>
              <a:t> команда у </a:t>
            </a:r>
            <a:r>
              <a:rPr lang="ru-RU" sz="3200" b="1" dirty="0" err="1">
                <a:solidFill>
                  <a:srgbClr val="0070C0"/>
                </a:solidFill>
              </a:rPr>
              <a:t>складі</a:t>
            </a:r>
            <a:r>
              <a:rPr lang="ru-RU" sz="3200" b="1" dirty="0" smtClean="0">
                <a:solidFill>
                  <a:srgbClr val="0070C0"/>
                </a:solidFill>
              </a:rPr>
              <a:t>: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i="1" dirty="0" err="1">
                <a:solidFill>
                  <a:srgbClr val="FF0000"/>
                </a:solidFill>
              </a:rPr>
              <a:t>режисер</a:t>
            </a:r>
            <a:r>
              <a:rPr lang="ru-RU" sz="3200" i="1" dirty="0" smtClean="0">
                <a:solidFill>
                  <a:srgbClr val="FF0000"/>
                </a:solidFill>
              </a:rPr>
              <a:t>,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i="1" dirty="0">
                <a:solidFill>
                  <a:srgbClr val="FF0000"/>
                </a:solidFill>
              </a:rPr>
              <a:t>сценарист</a:t>
            </a:r>
            <a:r>
              <a:rPr lang="ru-RU" sz="3200" i="1" dirty="0" smtClean="0">
                <a:solidFill>
                  <a:srgbClr val="FF0000"/>
                </a:solidFill>
              </a:rPr>
              <a:t>,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rgbClr val="FF0000"/>
                </a:solidFill>
              </a:rPr>
              <a:t> декоратор</a:t>
            </a:r>
            <a:r>
              <a:rPr lang="uk-UA" sz="3200" i="1" dirty="0">
                <a:solidFill>
                  <a:srgbClr val="FF0000"/>
                </a:solidFill>
              </a:rPr>
              <a:t>,</a:t>
            </a:r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err="1" smtClean="0">
                <a:solidFill>
                  <a:srgbClr val="FF0000"/>
                </a:solidFill>
              </a:rPr>
              <a:t>продакшн</a:t>
            </a:r>
            <a:r>
              <a:rPr lang="ru-RU" sz="3200" i="1" dirty="0" smtClean="0">
                <a:solidFill>
                  <a:srgbClr val="FF0000"/>
                </a:solidFill>
              </a:rPr>
              <a:t>-менеджер</a:t>
            </a:r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  <p:sp>
        <p:nvSpPr>
          <p:cNvPr id="5" name="AutoShape 2" descr="ÐÐ°ÑÑÐ¸Ð½ÐºÐ¸ Ð¿Ð¾ Ð·Ð°Ð¿ÑÐ¾ÑÑ ÐºÐ°ÑÑÐ¸Ð½ÐºÐ¸ Ð· ÑÐ²ÐµÐ½ÑÑ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Ð°ÑÑÐ¸Ð½ÐºÐ¸ Ð¿Ð¾ Ð·Ð°Ð¿ÑÐ¾ÑÑ ÐºÐ°ÑÑÐ¸Ð½ÐºÐ¸ Ð· ÑÐ²ÐµÐ½Ñ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ÐºÐ°ÑÑÐ¸Ð½ÐºÐ¸ Ð· ÑÐ²ÐµÐ½Ñ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44019"/>
            <a:ext cx="5784577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ºÐ°ÑÑÐ¸Ð½ÐºÐ¸ Ð· ÑÐ²ÐµÐ½Ñ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75125"/>
            <a:ext cx="10753725" cy="87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22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165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Послідовність дій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Ð°ÑÑÐ¸Ð½ÐºÐ¸ Ð¿Ð¾ Ð·Ð°Ð¿ÑÐ¾ÑÑ ÐºÐ°ÑÑÐ¸Ð½ÐºÐ¸ Ð· ÑÐ²ÐµÐ½ÑÑ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Фаза </a:t>
            </a:r>
            <a:r>
              <a:rPr lang="ru-RU" sz="4000" b="1" dirty="0" err="1"/>
              <a:t>визначення</a:t>
            </a:r>
            <a:r>
              <a:rPr lang="ru-RU" sz="4000" b="1" dirty="0"/>
              <a:t> </a:t>
            </a:r>
            <a:r>
              <a:rPr lang="ru-RU" sz="4000" b="1" dirty="0" err="1"/>
              <a:t>проблеми</a:t>
            </a:r>
            <a:r>
              <a:rPr lang="ru-RU" sz="4000" b="1" dirty="0"/>
              <a:t> </a:t>
            </a:r>
            <a:r>
              <a:rPr lang="ru-RU" sz="4000" b="1" dirty="0" err="1"/>
              <a:t>або</a:t>
            </a:r>
            <a:r>
              <a:rPr lang="ru-RU" sz="4000" b="1" dirty="0"/>
              <a:t> </a:t>
            </a:r>
            <a:r>
              <a:rPr lang="ru-RU" sz="4000" b="1" dirty="0" err="1"/>
              <a:t>можливості</a:t>
            </a:r>
            <a:r>
              <a:rPr lang="ru-RU" dirty="0"/>
              <a:t/>
            </a:r>
            <a:br>
              <a:rPr lang="ru-RU" dirty="0"/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З чого починається </a:t>
            </a:r>
            <a:r>
              <a:rPr lang="uk-UA" b="1" dirty="0" smtClean="0">
                <a:solidFill>
                  <a:srgbClr val="FF0000"/>
                </a:solidFill>
              </a:rPr>
              <a:t>будь-який </a:t>
            </a:r>
            <a:r>
              <a:rPr lang="uk-UA" b="1" dirty="0" err="1" smtClean="0">
                <a:solidFill>
                  <a:srgbClr val="FF0000"/>
                </a:solidFill>
              </a:rPr>
              <a:t>івент</a:t>
            </a:r>
            <a:r>
              <a:rPr lang="uk-UA" b="1" dirty="0" smtClean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r>
              <a:rPr lang="uk-UA" dirty="0" smtClean="0"/>
              <a:t>На </a:t>
            </a:r>
            <a:r>
              <a:rPr lang="uk-UA" dirty="0"/>
              <a:t>думку </a:t>
            </a:r>
            <a:r>
              <a:rPr lang="uk-UA" b="1" dirty="0"/>
              <a:t>В. </a:t>
            </a:r>
            <a:r>
              <a:rPr lang="uk-UA" b="1" dirty="0" err="1"/>
              <a:t>Моісеєва</a:t>
            </a:r>
            <a:r>
              <a:rPr lang="uk-UA" dirty="0"/>
              <a:t>, з отримання «замовлення» або «завдання». З цим твердженням у принципі можна погодитися, якщо додати до нього поняття «</a:t>
            </a:r>
            <a:r>
              <a:rPr lang="uk-UA" dirty="0" err="1"/>
              <a:t>самозамовлення</a:t>
            </a:r>
            <a:r>
              <a:rPr lang="uk-UA" dirty="0"/>
              <a:t>» і «</a:t>
            </a:r>
            <a:r>
              <a:rPr lang="uk-UA" dirty="0" err="1"/>
              <a:t>самозавдання</a:t>
            </a:r>
            <a:r>
              <a:rPr lang="uk-UA" dirty="0"/>
              <a:t>», виділяючи ситуацію, коли ініціатива проведення заходу виходить від PR-структури  (при цьому очевидно, що в будь-якому випадку формальний замовлення або завдання затверджується керівництвом всієї організації). </a:t>
            </a:r>
            <a:endParaRPr lang="uk-UA" sz="6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dirty="0"/>
              <a:t>Які фактори спонукають ті чи інші структури сформулювати замовлення на </a:t>
            </a:r>
            <a:r>
              <a:rPr lang="uk-UA" sz="3200" dirty="0" smtClean="0"/>
              <a:t>PR-захід?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</a:p>
          <a:p>
            <a:pPr marL="0" indent="0" algn="just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стоять перед </a:t>
            </a:r>
            <a:r>
              <a:rPr lang="ru-RU" dirty="0" err="1"/>
              <a:t>організацією</a:t>
            </a:r>
            <a:r>
              <a:rPr lang="ru-RU" dirty="0"/>
              <a:t> й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PR-</a:t>
            </a:r>
            <a:r>
              <a:rPr lang="ru-RU" dirty="0" err="1"/>
              <a:t>активності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з </a:t>
            </a:r>
            <a:r>
              <a:rPr lang="ru-RU" dirty="0" err="1"/>
              <a:t>громадськістю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6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Денис </a:t>
            </a:r>
            <a:r>
              <a:rPr lang="ru-RU" sz="4000" b="1" i="1" dirty="0" err="1">
                <a:solidFill>
                  <a:srgbClr val="FF0000"/>
                </a:solidFill>
              </a:rPr>
              <a:t>Блощинський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: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7 </a:t>
            </a:r>
            <a:r>
              <a:rPr lang="ru-RU" sz="4000" dirty="0" err="1"/>
              <a:t>викликів</a:t>
            </a:r>
            <a:r>
              <a:rPr lang="ru-RU" sz="4000" dirty="0"/>
              <a:t> креативу: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fontAlgn="base"/>
            <a:r>
              <a:rPr lang="ru-RU" sz="3600" i="1" dirty="0" smtClean="0">
                <a:solidFill>
                  <a:srgbClr val="002060"/>
                </a:solidFill>
              </a:rPr>
              <a:t>Зараз </a:t>
            </a:r>
            <a:r>
              <a:rPr lang="ru-RU" sz="3600" i="1" dirty="0">
                <a:solidFill>
                  <a:srgbClr val="002060"/>
                </a:solidFill>
              </a:rPr>
              <a:t>мало бути </a:t>
            </a:r>
            <a:r>
              <a:rPr lang="ru-RU" sz="3600" i="1" dirty="0" err="1">
                <a:solidFill>
                  <a:srgbClr val="002060"/>
                </a:solidFill>
              </a:rPr>
              <a:t>креативним</a:t>
            </a:r>
            <a:r>
              <a:rPr lang="ru-RU" sz="3600" i="1" dirty="0">
                <a:solidFill>
                  <a:srgbClr val="002060"/>
                </a:solidFill>
              </a:rPr>
              <a:t>, </a:t>
            </a:r>
            <a:r>
              <a:rPr lang="ru-RU" sz="3600" i="1" dirty="0" err="1">
                <a:solidFill>
                  <a:srgbClr val="002060"/>
                </a:solidFill>
              </a:rPr>
              <a:t>потрібно</a:t>
            </a:r>
            <a:r>
              <a:rPr lang="ru-RU" sz="3600" i="1" dirty="0">
                <a:solidFill>
                  <a:srgbClr val="002060"/>
                </a:solidFill>
              </a:rPr>
              <a:t> </a:t>
            </a:r>
            <a:r>
              <a:rPr lang="ru-RU" sz="3600" i="1" dirty="0" err="1">
                <a:solidFill>
                  <a:srgbClr val="002060"/>
                </a:solidFill>
              </a:rPr>
              <a:t>вміти</a:t>
            </a:r>
            <a:r>
              <a:rPr lang="ru-RU" sz="3600" i="1" dirty="0">
                <a:solidFill>
                  <a:srgbClr val="002060"/>
                </a:solidFill>
              </a:rPr>
              <a:t> правильно </a:t>
            </a:r>
            <a:r>
              <a:rPr lang="ru-RU" sz="3600" i="1" dirty="0" err="1">
                <a:solidFill>
                  <a:srgbClr val="002060"/>
                </a:solidFill>
              </a:rPr>
              <a:t>цей</a:t>
            </a:r>
            <a:r>
              <a:rPr lang="ru-RU" sz="3600" i="1" dirty="0">
                <a:solidFill>
                  <a:srgbClr val="002060"/>
                </a:solidFill>
              </a:rPr>
              <a:t> креатив </a:t>
            </a:r>
            <a:r>
              <a:rPr lang="ru-RU" sz="3600" i="1" dirty="0" err="1">
                <a:solidFill>
                  <a:srgbClr val="002060"/>
                </a:solidFill>
              </a:rPr>
              <a:t>застосовувати</a:t>
            </a:r>
            <a:r>
              <a:rPr lang="ru-RU" sz="3600" i="1" dirty="0">
                <a:solidFill>
                  <a:srgbClr val="002060"/>
                </a:solidFill>
              </a:rPr>
              <a:t> і знати де </a:t>
            </a:r>
            <a:r>
              <a:rPr lang="ru-RU" sz="3600" i="1" dirty="0" err="1">
                <a:solidFill>
                  <a:srgbClr val="002060"/>
                </a:solidFill>
              </a:rPr>
              <a:t>шукати</a:t>
            </a:r>
            <a:r>
              <a:rPr lang="ru-RU" sz="3600" i="1" dirty="0">
                <a:solidFill>
                  <a:srgbClr val="002060"/>
                </a:solidFill>
              </a:rPr>
              <a:t> </a:t>
            </a:r>
            <a:r>
              <a:rPr lang="ru-RU" sz="3600" i="1" dirty="0" err="1">
                <a:solidFill>
                  <a:srgbClr val="002060"/>
                </a:solidFill>
              </a:rPr>
              <a:t>натхнення</a:t>
            </a:r>
            <a:r>
              <a:rPr lang="ru-RU" sz="3600" i="1" dirty="0">
                <a:solidFill>
                  <a:srgbClr val="002060"/>
                </a:solidFill>
              </a:rPr>
              <a:t>. 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170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31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Принципи PR: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uk-UA" dirty="0"/>
              <a:t>З</a:t>
            </a:r>
            <a:r>
              <a:rPr lang="uk-UA" dirty="0" smtClean="0"/>
              <a:t>абезпечення </a:t>
            </a:r>
            <a:r>
              <a:rPr lang="uk-UA" dirty="0"/>
              <a:t>взаємної користі організації і громадськості, а також абсолютна чесність і відвертість тих, хто </a:t>
            </a:r>
            <a:r>
              <a:rPr lang="uk-UA" dirty="0" smtClean="0"/>
              <a:t>займається як </a:t>
            </a:r>
            <a:r>
              <a:rPr lang="en-US" dirty="0" smtClean="0"/>
              <a:t>PR</a:t>
            </a:r>
            <a:r>
              <a:rPr lang="uk-UA" dirty="0"/>
              <a:t>,</a:t>
            </a:r>
            <a:r>
              <a:rPr lang="uk-UA" dirty="0" smtClean="0"/>
              <a:t> так і</a:t>
            </a:r>
            <a:r>
              <a:rPr lang="en-US" dirty="0" smtClean="0"/>
              <a:t> </a:t>
            </a:r>
            <a:r>
              <a:rPr lang="uk-UA" dirty="0" smtClean="0"/>
              <a:t>управлінської діяльності.</a:t>
            </a:r>
          </a:p>
          <a:p>
            <a:pPr marL="514350" indent="-514350" algn="just">
              <a:buAutoNum type="arabicPeriod"/>
            </a:pPr>
            <a:r>
              <a:rPr lang="uk-UA" dirty="0"/>
              <a:t>О</a:t>
            </a:r>
            <a:r>
              <a:rPr lang="uk-UA" dirty="0" smtClean="0"/>
              <a:t>собливе </a:t>
            </a:r>
            <a:r>
              <a:rPr lang="uk-UA" dirty="0"/>
              <a:t>значення </a:t>
            </a:r>
            <a:r>
              <a:rPr lang="uk-UA" dirty="0" smtClean="0"/>
              <a:t>для</a:t>
            </a:r>
            <a:r>
              <a:rPr lang="en-US" dirty="0"/>
              <a:t> PR</a:t>
            </a:r>
            <a:r>
              <a:rPr lang="uk-UA" dirty="0" smtClean="0"/>
              <a:t> має </a:t>
            </a:r>
            <a:r>
              <a:rPr lang="uk-UA" dirty="0"/>
              <a:t>відкритість інформації. Відомий англійський фахівець </a:t>
            </a:r>
            <a:r>
              <a:rPr lang="uk-UA" b="1" dirty="0" smtClean="0"/>
              <a:t>С. </a:t>
            </a:r>
            <a:r>
              <a:rPr lang="uk-UA" b="1" dirty="0" err="1"/>
              <a:t>Блек</a:t>
            </a:r>
            <a:r>
              <a:rPr lang="uk-UA" b="1" dirty="0"/>
              <a:t> </a:t>
            </a:r>
            <a:r>
              <a:rPr lang="uk-UA" dirty="0"/>
              <a:t>взагалі вважає цей принцип визначальним. На його думку</a:t>
            </a:r>
            <a:r>
              <a:rPr lang="uk-UA" b="1" dirty="0"/>
              <a:t>, </a:t>
            </a:r>
            <a:r>
              <a:rPr lang="en-US" b="1" dirty="0"/>
              <a:t>PR</a:t>
            </a:r>
            <a:r>
              <a:rPr lang="uk-UA" b="1" dirty="0" smtClean="0"/>
              <a:t>– </a:t>
            </a:r>
            <a:r>
              <a:rPr lang="uk-UA" b="1" dirty="0"/>
              <a:t>це мистецтво і наука досягнення гармонії за допомогою взаєморозуміння, заснованого на правді і повній інформованості. </a:t>
            </a:r>
            <a:endParaRPr lang="uk-UA" b="1" dirty="0" smtClean="0"/>
          </a:p>
          <a:p>
            <a:pPr marL="514350" indent="-514350">
              <a:buAutoNum type="arabicPeriod"/>
            </a:pPr>
            <a:r>
              <a:rPr lang="uk-UA" dirty="0"/>
              <a:t>І</a:t>
            </a:r>
            <a:r>
              <a:rPr lang="uk-UA" dirty="0" smtClean="0"/>
              <a:t>стотною </a:t>
            </a:r>
            <a:r>
              <a:rPr lang="uk-UA" dirty="0"/>
              <a:t>для </a:t>
            </a:r>
            <a:r>
              <a:rPr lang="en-US" dirty="0"/>
              <a:t>PR </a:t>
            </a:r>
            <a:r>
              <a:rPr lang="uk-UA" dirty="0" smtClean="0"/>
              <a:t>є </a:t>
            </a:r>
            <a:r>
              <a:rPr lang="uk-UA" dirty="0"/>
              <a:t>опора на об’єктивні закономірності функціонування масової свідомості, стосунків між людьми, організаціями і громадськістю, рішуча відмова від суб’єктивізму.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ПАСПОРТ ЗАХОДУ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Назва заходу : «…..»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</a:t>
            </a:r>
            <a:r>
              <a:rPr lang="uk-UA" dirty="0" smtClean="0">
                <a:solidFill>
                  <a:srgbClr val="002060"/>
                </a:solidFill>
              </a:rPr>
              <a:t>-мета заходу (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чітко сформульована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dirty="0">
                <a:solidFill>
                  <a:srgbClr val="002060"/>
                </a:solidFill>
              </a:rPr>
              <a:t>Цільова аудиторія (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загальна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Дата проведення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Тривалість ( від…до)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Місце проведення (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назва та адреса локації /локацій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Учасники (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конкретні представники цільової аудиторії – вказати групу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Почесні гості, спікери, експерти, зірки</a:t>
            </a:r>
            <a:r>
              <a:rPr lang="uk-UA" smtClean="0">
                <a:solidFill>
                  <a:srgbClr val="002060"/>
                </a:solidFill>
              </a:rPr>
              <a:t>, </a:t>
            </a:r>
            <a:endParaRPr lang="uk-UA" smtClean="0">
              <a:solidFill>
                <a:srgbClr val="002060"/>
              </a:solidFill>
            </a:endParaRPr>
          </a:p>
          <a:p>
            <a:r>
              <a:rPr lang="uk-UA" smtClean="0">
                <a:solidFill>
                  <a:srgbClr val="002060"/>
                </a:solidFill>
              </a:rPr>
              <a:t>ЗМІ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Очікуваний результат (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корелюється з метою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ПІБ відповідального (відповідальних), посада (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-менеджер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група піарників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988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b="1" dirty="0" smtClean="0">
                <a:solidFill>
                  <a:srgbClr val="FF0000"/>
                </a:solidFill>
              </a:rPr>
              <a:t>Підготовка </a:t>
            </a:r>
            <a:r>
              <a:rPr lang="uk-UA" b="1" dirty="0">
                <a:solidFill>
                  <a:srgbClr val="FF0000"/>
                </a:solidFill>
              </a:rPr>
              <a:t>спеціальних подій </a:t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потребує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uk-UA" i="1" dirty="0">
                <a:solidFill>
                  <a:srgbClr val="002060"/>
                </a:solidFill>
              </a:rPr>
              <a:t>Визначення кола учасників і їх ролей.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uk-UA" i="1" dirty="0">
                <a:solidFill>
                  <a:srgbClr val="002060"/>
                </a:solidFill>
              </a:rPr>
              <a:t>Розробка сценарію, розписаного на хвилини.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uk-UA" i="1" dirty="0">
                <a:solidFill>
                  <a:srgbClr val="002060"/>
                </a:solidFill>
              </a:rPr>
              <a:t>Визначення місця та часу найбільш доречних для даної події.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uk-UA" i="1" dirty="0">
                <a:solidFill>
                  <a:srgbClr val="002060"/>
                </a:solidFill>
              </a:rPr>
              <a:t>Передбачення можливості участі в заході відомої та визначної особи (наявність “весільного генерала”).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5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Етапи </a:t>
            </a:r>
            <a:r>
              <a:rPr lang="uk-UA" b="1" dirty="0"/>
              <a:t>презентації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solidFill>
                  <a:srgbClr val="7030A0"/>
                </a:solidFill>
              </a:rPr>
              <a:t>Перший етап: планування та підготовка </a:t>
            </a:r>
            <a:r>
              <a:rPr lang="uk-UA" sz="4000" dirty="0" smtClean="0">
                <a:solidFill>
                  <a:srgbClr val="7030A0"/>
                </a:solidFill>
              </a:rPr>
              <a:t>презентації</a:t>
            </a:r>
          </a:p>
          <a:p>
            <a:r>
              <a:rPr lang="uk-UA" sz="4000" dirty="0">
                <a:solidFill>
                  <a:srgbClr val="7030A0"/>
                </a:solidFill>
              </a:rPr>
              <a:t>Другий </a:t>
            </a:r>
            <a:r>
              <a:rPr lang="uk-UA" sz="4000" dirty="0" smtClean="0">
                <a:solidFill>
                  <a:srgbClr val="7030A0"/>
                </a:solidFill>
              </a:rPr>
              <a:t>етап:</a:t>
            </a:r>
            <a:r>
              <a:rPr lang="ru-RU" sz="4000" dirty="0">
                <a:solidFill>
                  <a:srgbClr val="7030A0"/>
                </a:solidFill>
              </a:rPr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з</a:t>
            </a:r>
            <a:r>
              <a:rPr lang="uk-UA" sz="4000" dirty="0" err="1" smtClean="0">
                <a:solidFill>
                  <a:srgbClr val="7030A0"/>
                </a:solidFill>
              </a:rPr>
              <a:t>дійснення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>
                <a:solidFill>
                  <a:srgbClr val="7030A0"/>
                </a:solidFill>
              </a:rPr>
              <a:t>презентаційного </a:t>
            </a:r>
            <a:r>
              <a:rPr lang="uk-UA" sz="4000" dirty="0" smtClean="0">
                <a:solidFill>
                  <a:srgbClr val="7030A0"/>
                </a:solidFill>
              </a:rPr>
              <a:t>заходу</a:t>
            </a:r>
          </a:p>
          <a:p>
            <a:r>
              <a:rPr lang="uk-UA" sz="4000" dirty="0">
                <a:solidFill>
                  <a:srgbClr val="7030A0"/>
                </a:solidFill>
              </a:rPr>
              <a:t>Третій етап: </a:t>
            </a:r>
            <a:r>
              <a:rPr lang="uk-UA" sz="4000" dirty="0" err="1" smtClean="0">
                <a:solidFill>
                  <a:srgbClr val="7030A0"/>
                </a:solidFill>
              </a:rPr>
              <a:t>післяпрезентаційний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98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Перший етап: планування та підготовка </a:t>
            </a:r>
            <a:r>
              <a:rPr lang="uk-UA" dirty="0" smtClean="0">
                <a:solidFill>
                  <a:srgbClr val="7030A0"/>
                </a:solidFill>
              </a:rPr>
              <a:t>презентації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Визначення безпосередніх цілей презентації (що потрібно повідомити).</a:t>
            </a:r>
            <a:endParaRPr lang="ru-RU" dirty="0"/>
          </a:p>
          <a:p>
            <a:pPr lvl="0"/>
            <a:r>
              <a:rPr lang="uk-UA" dirty="0"/>
              <a:t>Визначення конкретних груп громадськості, на які зорієнтована презентація (кому ми хотіли б повідомити).</a:t>
            </a:r>
            <a:endParaRPr lang="ru-RU" dirty="0"/>
          </a:p>
          <a:p>
            <a:pPr lvl="0"/>
            <a:r>
              <a:rPr lang="uk-UA" dirty="0" smtClean="0"/>
              <a:t>Логістика </a:t>
            </a:r>
            <a:r>
              <a:rPr lang="uk-UA" dirty="0" err="1" smtClean="0"/>
              <a:t>захолду</a:t>
            </a:r>
            <a:r>
              <a:rPr lang="uk-UA" dirty="0" smtClean="0"/>
              <a:t>: підготовка </a:t>
            </a:r>
            <a:r>
              <a:rPr lang="uk-UA" dirty="0"/>
              <a:t>схеми проведення презентації (як ми будемо інформувати).</a:t>
            </a:r>
            <a:endParaRPr lang="ru-RU" dirty="0"/>
          </a:p>
          <a:p>
            <a:pPr lvl="0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Підготовка інформаційних матеріалів до презентації.</a:t>
            </a:r>
            <a:endParaRPr lang="ru-RU" dirty="0"/>
          </a:p>
          <a:p>
            <a:r>
              <a:rPr lang="uk-UA" dirty="0"/>
              <a:t>Підготовка приміщення, де презентація буде проводитися, та його відповідне </a:t>
            </a:r>
            <a:r>
              <a:rPr lang="uk-UA" dirty="0" smtClean="0"/>
              <a:t>оформлення</a:t>
            </a:r>
          </a:p>
          <a:p>
            <a:r>
              <a:rPr lang="uk-UA" dirty="0" smtClean="0"/>
              <a:t>Розробка сценарію події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951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Другий етап: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>з</a:t>
            </a:r>
            <a:r>
              <a:rPr lang="uk-UA" dirty="0" smtClean="0">
                <a:solidFill>
                  <a:srgbClr val="7030A0"/>
                </a:solidFill>
              </a:rPr>
              <a:t>дійснення </a:t>
            </a:r>
            <a:r>
              <a:rPr lang="uk-UA" dirty="0">
                <a:solidFill>
                  <a:srgbClr val="7030A0"/>
                </a:solidFill>
              </a:rPr>
              <a:t>презентаційного заходу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Встановлення контакту з аудиторією.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Представлення учасників презентації.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Знайомство присутніх з планом проведення презентації.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Підтримка уваги присутніх до предмета презентації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uk-UA" dirty="0">
                <a:solidFill>
                  <a:srgbClr val="C00000"/>
                </a:solidFill>
              </a:rPr>
              <a:t>Застосування можливих засобів візуалізації </a:t>
            </a:r>
            <a:r>
              <a:rPr lang="uk-UA" dirty="0" err="1">
                <a:solidFill>
                  <a:srgbClr val="C00000"/>
                </a:solidFill>
              </a:rPr>
              <a:t>ін</a:t>
            </a:r>
            <a:r>
              <a:rPr lang="uk-UA" dirty="0">
                <a:solidFill>
                  <a:srgbClr val="C00000"/>
                </a:solidFill>
              </a:rPr>
              <a:t>-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формації та технічних засобів поширення інформації(</a:t>
            </a:r>
            <a:r>
              <a:rPr lang="uk-UA" dirty="0" err="1">
                <a:solidFill>
                  <a:srgbClr val="C00000"/>
                </a:solidFill>
              </a:rPr>
              <a:t>теле</a:t>
            </a:r>
            <a:r>
              <a:rPr lang="uk-UA" dirty="0">
                <a:solidFill>
                  <a:srgbClr val="C00000"/>
                </a:solidFill>
              </a:rPr>
              <a:t>- або </a:t>
            </a:r>
            <a:r>
              <a:rPr lang="uk-UA" dirty="0" err="1">
                <a:solidFill>
                  <a:srgbClr val="C00000"/>
                </a:solidFill>
              </a:rPr>
              <a:t>кіноматеріали</a:t>
            </a:r>
            <a:r>
              <a:rPr lang="uk-UA" dirty="0">
                <a:solidFill>
                  <a:srgbClr val="C00000"/>
                </a:solidFill>
              </a:rPr>
              <a:t>, музичний супровід, використання слайдів тощо).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C00000"/>
                </a:solidFill>
              </a:rPr>
              <a:t>Передача необхідних інформаційних матеріалів представникам ЗМІ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366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7030A0"/>
                </a:solidFill>
              </a:rPr>
              <a:t>Третій етап: </a:t>
            </a:r>
            <a:r>
              <a:rPr lang="uk-UA" dirty="0" err="1" smtClean="0">
                <a:solidFill>
                  <a:srgbClr val="7030A0"/>
                </a:solidFill>
              </a:rPr>
              <a:t>післяпрезентаційний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uk-UA" dirty="0">
                <a:solidFill>
                  <a:srgbClr val="C00000"/>
                </a:solidFill>
              </a:rPr>
              <a:t>Аналіз проведеного заходу, визначення позитивних та негативних аспектів його здійснення.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C00000"/>
                </a:solidFill>
              </a:rPr>
              <a:t>Моніторинг ЗМІ, оцінка результативності презентації з точки зору кількості та якості поширеної щодо нього інформації.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00B050"/>
                </a:solidFill>
              </a:rPr>
              <a:t>Схема </a:t>
            </a:r>
            <a:br>
              <a:rPr lang="uk-UA" b="1" dirty="0">
                <a:solidFill>
                  <a:srgbClr val="00B050"/>
                </a:solidFill>
              </a:rPr>
            </a:br>
            <a:r>
              <a:rPr lang="uk-UA" b="1" dirty="0">
                <a:solidFill>
                  <a:srgbClr val="00B050"/>
                </a:solidFill>
              </a:rPr>
              <a:t>проведення презентації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uk-UA" i="1" dirty="0">
                <a:solidFill>
                  <a:srgbClr val="00B050"/>
                </a:solidFill>
              </a:rPr>
              <a:t>Вступ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uk-UA" i="1" dirty="0">
                <a:solidFill>
                  <a:srgbClr val="00B050"/>
                </a:solidFill>
              </a:rPr>
              <a:t>Основна частина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uk-UA" i="1" dirty="0">
                <a:solidFill>
                  <a:srgbClr val="00B050"/>
                </a:solidFill>
              </a:rPr>
              <a:t>Заключна частина 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uk-UA" i="1" dirty="0" err="1">
                <a:solidFill>
                  <a:srgbClr val="00B050"/>
                </a:solidFill>
              </a:rPr>
              <a:t>Післяпрезентаційний</a:t>
            </a:r>
            <a:r>
              <a:rPr lang="uk-UA" i="1" dirty="0">
                <a:solidFill>
                  <a:srgbClr val="00B050"/>
                </a:solidFill>
              </a:rPr>
              <a:t> етап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237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Спеціальні події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Спеціальні події</a:t>
            </a:r>
            <a:r>
              <a:rPr lang="uk-UA" b="1" i="1" dirty="0">
                <a:solidFill>
                  <a:srgbClr val="002060"/>
                </a:solidFill>
              </a:rPr>
              <a:t> – </a:t>
            </a:r>
            <a:r>
              <a:rPr lang="uk-UA" dirty="0">
                <a:solidFill>
                  <a:srgbClr val="002060"/>
                </a:solidFill>
              </a:rPr>
              <a:t>це заходи, які проводяться фірмами та організаціями для привернення уваги громадськості до себе, своєї діяльності та своєї продукції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Презентація</a:t>
            </a:r>
            <a:r>
              <a:rPr lang="uk-UA" dirty="0">
                <a:solidFill>
                  <a:srgbClr val="FF0000"/>
                </a:solidFill>
              </a:rPr>
              <a:t> – </a:t>
            </a:r>
            <a:r>
              <a:rPr lang="uk-UA" i="1" dirty="0">
                <a:solidFill>
                  <a:srgbClr val="FF0000"/>
                </a:solidFill>
              </a:rPr>
              <a:t>це представлення особи, фірми, продукту або послуг громадськості</a:t>
            </a:r>
            <a:r>
              <a:rPr lang="uk-UA" b="1" dirty="0">
                <a:solidFill>
                  <a:srgbClr val="FF0000"/>
                </a:solidFill>
              </a:rPr>
              <a:t>. </a:t>
            </a:r>
            <a:r>
              <a:rPr lang="uk-UA" i="1" dirty="0">
                <a:solidFill>
                  <a:srgbClr val="FF0000"/>
                </a:solidFill>
              </a:rPr>
              <a:t>Головні цілі презентації – передача інформації та ідей, щоб переконати певні групи людей прийняти чи переглянути свою позицію; прийняти або змінити думку; зробити або утриматися від якихось дій чи</a:t>
            </a:r>
            <a:r>
              <a:rPr lang="uk-UA" dirty="0">
                <a:solidFill>
                  <a:srgbClr val="FF0000"/>
                </a:solidFill>
              </a:rPr>
              <a:t> рішень.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840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Презентації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Основна презентаційна команда повинна включати як мінімум троє людей: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відповідальний за презентацію;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спеціаліст із предмета презентації (продукти, послуги і т. д.);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спеціаліст, який вивчає і знає аудиторію, її потреби, надії і прагнення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</a:p>
          <a:p>
            <a:pPr lvl="0"/>
            <a:r>
              <a:rPr lang="uk-UA" dirty="0" smtClean="0">
                <a:solidFill>
                  <a:srgbClr val="7030A0"/>
                </a:solidFill>
              </a:rPr>
              <a:t>спеціаліст, що відповідає за матеріально-технічне супроводження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Доцільно мати дублерів кожного члена команди, особливо тих, хто відіграє найважливішу роль. Зазначають, що дублер допомагає забезпечити додаткову перевірку всіх деталей </a:t>
            </a:r>
            <a:r>
              <a:rPr lang="uk-UA" dirty="0" smtClean="0">
                <a:solidFill>
                  <a:srgbClr val="C00000"/>
                </a:solidFill>
              </a:rPr>
              <a:t>майбутньої </a:t>
            </a:r>
            <a:r>
              <a:rPr lang="uk-UA" dirty="0">
                <a:solidFill>
                  <a:srgbClr val="C00000"/>
                </a:solidFill>
              </a:rPr>
              <a:t>презентації, обговорити з ведучими можливості вдосконалення виступів, не забути важливих аспектів презентації.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C00000"/>
                </a:solidFill>
              </a:rPr>
              <a:t>Оскільки презентація – складна подія, яку влаштовує організація, вона вимагає значної підготовки, значних ресурсів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07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Сценарій заходу включає: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Це таблиця, в якій є такі розділи: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№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Назва дії </a:t>
            </a:r>
            <a:r>
              <a:rPr lang="uk-UA" dirty="0" smtClean="0">
                <a:solidFill>
                  <a:srgbClr val="002060"/>
                </a:solidFill>
              </a:rPr>
              <a:t>( вступне слово) 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Виконавець</a:t>
            </a:r>
            <a:r>
              <a:rPr lang="uk-UA" dirty="0" smtClean="0">
                <a:solidFill>
                  <a:srgbClr val="002060"/>
                </a:solidFill>
              </a:rPr>
              <a:t> ( Хто говорить промову)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Відповідальний від </a:t>
            </a:r>
            <a:r>
              <a:rPr lang="en-US" b="1" dirty="0" smtClean="0">
                <a:solidFill>
                  <a:srgbClr val="002060"/>
                </a:solidFill>
              </a:rPr>
              <a:t>PR</a:t>
            </a:r>
            <a:r>
              <a:rPr lang="uk-UA" b="1" dirty="0" smtClean="0">
                <a:solidFill>
                  <a:srgbClr val="002060"/>
                </a:solidFill>
              </a:rPr>
              <a:t>-команди </a:t>
            </a:r>
            <a:r>
              <a:rPr lang="uk-UA" dirty="0" smtClean="0">
                <a:solidFill>
                  <a:srgbClr val="002060"/>
                </a:solidFill>
              </a:rPr>
              <a:t>(включаючи дублера)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Тривалість</a:t>
            </a:r>
            <a:r>
              <a:rPr lang="uk-UA" dirty="0" smtClean="0">
                <a:solidFill>
                  <a:srgbClr val="002060"/>
                </a:solidFill>
              </a:rPr>
              <a:t> (тривалість промови, вікторини)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Матеріально-технічне забезпечення </a:t>
            </a:r>
            <a:r>
              <a:rPr lang="uk-UA" dirty="0" smtClean="0">
                <a:solidFill>
                  <a:srgbClr val="002060"/>
                </a:solidFill>
              </a:rPr>
              <a:t>( сцена, мікрофон, спец одяг, атрибути з </a:t>
            </a:r>
            <a:r>
              <a:rPr lang="uk-UA" dirty="0" err="1" smtClean="0">
                <a:solidFill>
                  <a:srgbClr val="002060"/>
                </a:solidFill>
              </a:rPr>
              <a:t>айдентикою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іт.п</a:t>
            </a:r>
            <a:r>
              <a:rPr lang="uk-UA" dirty="0" smtClean="0">
                <a:solidFill>
                  <a:srgbClr val="002060"/>
                </a:solidFill>
              </a:rPr>
              <a:t>.)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З</a:t>
            </a:r>
            <a:r>
              <a:rPr lang="uk-UA" b="1" dirty="0" smtClean="0">
                <a:solidFill>
                  <a:srgbClr val="002060"/>
                </a:solidFill>
              </a:rPr>
              <a:t>ауваження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0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ПРИКЛАДНИЙ КРЕАТИВ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/>
              <a:t>Івентори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з чистим,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прикладним</a:t>
            </a:r>
            <a:r>
              <a:rPr lang="ru-RU" dirty="0"/>
              <a:t> креативом. </a:t>
            </a:r>
            <a:endParaRPr lang="ru-RU" dirty="0" smtClean="0"/>
          </a:p>
          <a:p>
            <a:r>
              <a:rPr lang="ru-RU" b="1" dirty="0" err="1" smtClean="0"/>
              <a:t>Чистий</a:t>
            </a:r>
            <a:r>
              <a:rPr lang="ru-RU" b="1" dirty="0" smtClean="0"/>
              <a:t> </a:t>
            </a:r>
            <a:r>
              <a:rPr lang="ru-RU" b="1" dirty="0"/>
              <a:t>креатив </a:t>
            </a:r>
            <a:r>
              <a:rPr lang="ru-RU" dirty="0" err="1"/>
              <a:t>зустрічається</a:t>
            </a:r>
            <a:r>
              <a:rPr lang="ru-RU" dirty="0"/>
              <a:t> не так часто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івентів</a:t>
            </a:r>
            <a:r>
              <a:rPr lang="ru-RU" dirty="0"/>
              <a:t>,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– </a:t>
            </a:r>
            <a:r>
              <a:rPr lang="ru-RU" dirty="0" err="1"/>
              <a:t>режисура</a:t>
            </a:r>
            <a:r>
              <a:rPr lang="ru-RU" dirty="0"/>
              <a:t> конкретного номера,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естетика</a:t>
            </a:r>
            <a:r>
              <a:rPr lang="ru-RU" dirty="0"/>
              <a:t>, робота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світлом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Креатив </a:t>
            </a:r>
            <a:r>
              <a:rPr lang="ru-RU" dirty="0" err="1"/>
              <a:t>івенторів</a:t>
            </a:r>
            <a:r>
              <a:rPr lang="ru-RU" dirty="0"/>
              <a:t> на 95%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b="1" dirty="0" err="1"/>
              <a:t>прикладний</a:t>
            </a:r>
            <a:r>
              <a:rPr lang="ru-RU" dirty="0"/>
              <a:t> –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, </a:t>
            </a:r>
            <a:r>
              <a:rPr lang="ru-RU" dirty="0" err="1"/>
              <a:t>локації</a:t>
            </a:r>
            <a:r>
              <a:rPr lang="ru-RU" dirty="0"/>
              <a:t>, </a:t>
            </a:r>
            <a:r>
              <a:rPr lang="ru-RU" dirty="0" err="1"/>
              <a:t>задачі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на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b="1" dirty="0"/>
              <a:t>«як в </a:t>
            </a:r>
            <a:r>
              <a:rPr lang="ru-RU" b="1" dirty="0" err="1"/>
              <a:t>найефективніший</a:t>
            </a:r>
            <a:r>
              <a:rPr lang="ru-RU" b="1" dirty="0"/>
              <a:t> </a:t>
            </a:r>
            <a:r>
              <a:rPr lang="ru-RU" b="1" dirty="0" err="1"/>
              <a:t>спосіб</a:t>
            </a:r>
            <a:r>
              <a:rPr lang="ru-RU" b="1" dirty="0"/>
              <a:t> </a:t>
            </a:r>
            <a:r>
              <a:rPr lang="ru-RU" b="1" dirty="0" err="1"/>
              <a:t>вирішити</a:t>
            </a:r>
            <a:r>
              <a:rPr lang="ru-RU" b="1" dirty="0"/>
              <a:t> </a:t>
            </a:r>
            <a:r>
              <a:rPr lang="ru-RU" b="1" dirty="0" err="1"/>
              <a:t>конкретну</a:t>
            </a:r>
            <a:r>
              <a:rPr lang="ru-RU" b="1" dirty="0"/>
              <a:t> задачу на </a:t>
            </a:r>
            <a:r>
              <a:rPr lang="ru-RU" b="1" dirty="0" err="1"/>
              <a:t>локації</a:t>
            </a:r>
            <a:r>
              <a:rPr lang="ru-RU" b="1" dirty="0"/>
              <a:t>»</a:t>
            </a:r>
            <a:r>
              <a:rPr lang="ru-RU" dirty="0"/>
              <a:t> –</a:t>
            </a:r>
            <a:r>
              <a:rPr lang="ru-RU" dirty="0" err="1"/>
              <a:t>розмістити</a:t>
            </a:r>
            <a:r>
              <a:rPr lang="ru-RU" dirty="0"/>
              <a:t> </a:t>
            </a:r>
            <a:r>
              <a:rPr lang="ru-RU" dirty="0" err="1"/>
              <a:t>банер</a:t>
            </a:r>
            <a:r>
              <a:rPr lang="ru-RU" dirty="0"/>
              <a:t>, </a:t>
            </a:r>
            <a:r>
              <a:rPr lang="ru-RU" dirty="0" err="1"/>
              <a:t>прокомунікувати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м’яко</a:t>
            </a:r>
            <a:r>
              <a:rPr lang="ru-RU" dirty="0"/>
              <a:t> подати </a:t>
            </a:r>
            <a:r>
              <a:rPr lang="ru-RU" dirty="0" err="1"/>
              <a:t>офіційну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, «</a:t>
            </a:r>
            <a:r>
              <a:rPr lang="ru-RU" dirty="0" err="1"/>
              <a:t>запакувати</a:t>
            </a:r>
            <a:r>
              <a:rPr lang="ru-RU" dirty="0"/>
              <a:t>» </a:t>
            </a:r>
            <a:r>
              <a:rPr lang="ru-RU" dirty="0" err="1"/>
              <a:t>повідомлення</a:t>
            </a:r>
            <a:r>
              <a:rPr lang="ru-RU" dirty="0"/>
              <a:t> для </a:t>
            </a:r>
            <a:r>
              <a:rPr lang="ru-RU" dirty="0" err="1"/>
              <a:t>журналістів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120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то такое PR, для чего нужен и как делать успешный пиар | Brand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85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мпании отказываются от дорогостоящей рекламы в пользу PR-акций» — эксперт  | Mediab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0567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2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оковая иллюстрация «Difference Between Marketing Advertising Public  Relations», 1473479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7150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401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Підготовка </a:t>
            </a:r>
            <a:r>
              <a:rPr lang="uk-UA" dirty="0" err="1" smtClean="0">
                <a:solidFill>
                  <a:srgbClr val="FF0000"/>
                </a:solidFill>
              </a:rPr>
              <a:t>івенту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визначитися</a:t>
            </a:r>
            <a:r>
              <a:rPr lang="ru-RU" dirty="0">
                <a:solidFill>
                  <a:srgbClr val="FF0000"/>
                </a:solidFill>
              </a:rPr>
              <a:t> з тематикою </a:t>
            </a:r>
            <a:r>
              <a:rPr lang="ru-RU" dirty="0" err="1">
                <a:solidFill>
                  <a:srgbClr val="FF0000"/>
                </a:solidFill>
              </a:rPr>
              <a:t>івенту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● обрати </a:t>
            </a:r>
            <a:r>
              <a:rPr lang="ru-RU" dirty="0" err="1">
                <a:solidFill>
                  <a:srgbClr val="002060"/>
                </a:solidFill>
              </a:rPr>
              <a:t>локацію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оптимальне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проведення</a:t>
            </a:r>
            <a:r>
              <a:rPr lang="ru-RU" dirty="0">
                <a:solidFill>
                  <a:srgbClr val="002060"/>
                </a:solidFill>
              </a:rPr>
              <a:t> як у </a:t>
            </a:r>
            <a:r>
              <a:rPr lang="ru-RU" dirty="0" err="1">
                <a:solidFill>
                  <a:srgbClr val="002060"/>
                </a:solidFill>
              </a:rPr>
              <a:t>країні</a:t>
            </a:r>
            <a:r>
              <a:rPr lang="ru-RU" dirty="0">
                <a:solidFill>
                  <a:srgbClr val="002060"/>
                </a:solidFill>
              </a:rPr>
              <a:t>, так і поза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межами);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розробити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концепцію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завдання</a:t>
            </a:r>
            <a:r>
              <a:rPr lang="ru-RU" dirty="0">
                <a:solidFill>
                  <a:srgbClr val="002060"/>
                </a:solidFill>
              </a:rPr>
              <a:t>, формат, </a:t>
            </a:r>
            <a:r>
              <a:rPr lang="ru-RU" dirty="0" err="1">
                <a:solidFill>
                  <a:srgbClr val="002060"/>
                </a:solidFill>
              </a:rPr>
              <a:t>основну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ідею</a:t>
            </a:r>
            <a:r>
              <a:rPr lang="ru-RU" dirty="0">
                <a:solidFill>
                  <a:srgbClr val="002060"/>
                </a:solidFill>
              </a:rPr>
              <a:t>, статус), </a:t>
            </a:r>
            <a:r>
              <a:rPr lang="ru-RU" dirty="0" err="1">
                <a:solidFill>
                  <a:srgbClr val="002060"/>
                </a:solidFill>
              </a:rPr>
              <a:t>фірмовий</a:t>
            </a:r>
            <a:r>
              <a:rPr lang="ru-RU" dirty="0">
                <a:solidFill>
                  <a:srgbClr val="002060"/>
                </a:solidFill>
              </a:rPr>
              <a:t> стиль (</a:t>
            </a:r>
            <a:r>
              <a:rPr lang="ru-RU" dirty="0" err="1">
                <a:solidFill>
                  <a:srgbClr val="002060"/>
                </a:solidFill>
              </a:rPr>
              <a:t>символіку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конференції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підготувати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програму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запросити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модераторів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ведучих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лекторів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доповідачів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підготувати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необхідні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матеріали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забезпечити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технічний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супровід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логістику</a:t>
            </a:r>
            <a:r>
              <a:rPr lang="ru-RU" dirty="0">
                <a:solidFill>
                  <a:srgbClr val="002060"/>
                </a:solidFill>
              </a:rPr>
              <a:t>, трансфер </a:t>
            </a:r>
            <a:r>
              <a:rPr lang="ru-RU" dirty="0" err="1">
                <a:solidFill>
                  <a:srgbClr val="002060"/>
                </a:solidFill>
              </a:rPr>
              <a:t>учасників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забезпечити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кейтерингове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обслуговування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підготувати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змістовну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розважальну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програму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відповідно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інтересів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учасників</a:t>
            </a:r>
            <a:r>
              <a:rPr lang="ru-RU" dirty="0">
                <a:solidFill>
                  <a:srgbClr val="002060"/>
                </a:solidFill>
              </a:rPr>
              <a:t> заходу.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оригінальної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формату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підбір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бронювання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дизайн і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9163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Види </a:t>
            </a:r>
            <a:r>
              <a:rPr lang="uk-UA" b="1" dirty="0" err="1" smtClean="0">
                <a:solidFill>
                  <a:srgbClr val="002060"/>
                </a:solidFill>
              </a:rPr>
              <a:t>івентів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900" dirty="0">
                <a:solidFill>
                  <a:srgbClr val="C00000"/>
                </a:solidFill>
              </a:rPr>
              <a:t>за характером </a:t>
            </a:r>
            <a:r>
              <a:rPr lang="ru-RU" sz="2900" dirty="0" err="1">
                <a:solidFill>
                  <a:srgbClr val="C00000"/>
                </a:solidFill>
              </a:rPr>
              <a:t>взаємодії</a:t>
            </a:r>
            <a:r>
              <a:rPr lang="ru-RU" sz="2900" dirty="0">
                <a:solidFill>
                  <a:srgbClr val="C00000"/>
                </a:solidFill>
              </a:rPr>
              <a:t> з </a:t>
            </a:r>
            <a:r>
              <a:rPr lang="ru-RU" sz="2900" dirty="0" err="1">
                <a:solidFill>
                  <a:srgbClr val="C00000"/>
                </a:solidFill>
              </a:rPr>
              <a:t>аудиторією</a:t>
            </a:r>
            <a:r>
              <a:rPr lang="ru-RU" sz="29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900" dirty="0">
                <a:solidFill>
                  <a:srgbClr val="C00000"/>
                </a:solidFill>
              </a:rPr>
              <a:t/>
            </a:r>
            <a:br>
              <a:rPr lang="ru-RU" sz="2900" dirty="0">
                <a:solidFill>
                  <a:srgbClr val="C00000"/>
                </a:solidFill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залученої</a:t>
            </a:r>
            <a:r>
              <a:rPr 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інавгурація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промо-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фандрайзингової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благодійності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концерт, фестиваль);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псевдонаукові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симпозіум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спартакіада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813493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видами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вирішуваних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закріплюють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тестинг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семплінг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коригувальні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прес-конференція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тестинг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семплінг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чисельністю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залученої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(фестиваль, концерт,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прес-конференція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брифінг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вузько-групові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“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відкритості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</a:t>
            </a:r>
            <a:r>
              <a:rPr lang="uk-UA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 на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вільно-відвідувані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запрошеннями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01585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Види </a:t>
            </a:r>
            <a:r>
              <a:rPr lang="uk-UA" b="1" dirty="0" err="1">
                <a:solidFill>
                  <a:srgbClr val="002060"/>
                </a:solidFill>
              </a:rPr>
              <a:t>івентів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Щоб</a:t>
            </a:r>
            <a:r>
              <a:rPr lang="ru-RU" dirty="0">
                <a:solidFill>
                  <a:srgbClr val="C00000"/>
                </a:solidFill>
              </a:rPr>
              <a:t> результат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заходу </a:t>
            </a:r>
            <a:r>
              <a:rPr lang="ru-RU" dirty="0" err="1">
                <a:solidFill>
                  <a:srgbClr val="C00000"/>
                </a:solidFill>
              </a:rPr>
              <a:t>був</a:t>
            </a:r>
            <a:r>
              <a:rPr lang="ru-RU" dirty="0">
                <a:solidFill>
                  <a:srgbClr val="C00000"/>
                </a:solidFill>
              </a:rPr>
              <a:t> максимально </a:t>
            </a:r>
            <a:r>
              <a:rPr lang="ru-RU" dirty="0" err="1">
                <a:solidFill>
                  <a:srgbClr val="C00000"/>
                </a:solidFill>
              </a:rPr>
              <a:t>повним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важливо</a:t>
            </a:r>
            <a:r>
              <a:rPr lang="ru-RU" dirty="0">
                <a:solidFill>
                  <a:srgbClr val="C00000"/>
                </a:solidFill>
              </a:rPr>
              <a:t> правильно </a:t>
            </a:r>
            <a:r>
              <a:rPr lang="ru-RU" dirty="0" err="1">
                <a:solidFill>
                  <a:srgbClr val="C00000"/>
                </a:solidFill>
              </a:rPr>
              <a:t>вибрати</a:t>
            </a:r>
            <a:r>
              <a:rPr lang="ru-RU" dirty="0">
                <a:solidFill>
                  <a:srgbClr val="C00000"/>
                </a:solidFill>
              </a:rPr>
              <a:t> формат і тип </a:t>
            </a:r>
            <a:r>
              <a:rPr lang="ru-RU" dirty="0" err="1">
                <a:solidFill>
                  <a:srgbClr val="C00000"/>
                </a:solidFill>
              </a:rPr>
              <a:t>співзвучний</a:t>
            </a:r>
            <a:r>
              <a:rPr lang="ru-RU" dirty="0">
                <a:solidFill>
                  <a:srgbClr val="C00000"/>
                </a:solidFill>
              </a:rPr>
              <a:t> вашим </a:t>
            </a:r>
            <a:r>
              <a:rPr lang="ru-RU" dirty="0" err="1">
                <a:solidFill>
                  <a:srgbClr val="C00000"/>
                </a:solidFill>
              </a:rPr>
              <a:t>цілям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err="1">
                <a:solidFill>
                  <a:srgbClr val="C00000"/>
                </a:solidFill>
              </a:rPr>
              <a:t>Розглянемо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 err="1">
                <a:solidFill>
                  <a:srgbClr val="C00000"/>
                </a:solidFill>
              </a:rPr>
              <a:t>якими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бувають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види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event-</a:t>
            </a:r>
            <a:r>
              <a:rPr lang="ru-RU" b="1" dirty="0" err="1">
                <a:solidFill>
                  <a:srgbClr val="C00000"/>
                </a:solidFill>
              </a:rPr>
              <a:t>заходів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сьогодні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які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формати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найбільш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затребувані</a:t>
            </a:r>
            <a:r>
              <a:rPr lang="ru-RU" dirty="0">
                <a:solidFill>
                  <a:srgbClr val="C00000"/>
                </a:solidFill>
              </a:rPr>
              <a:t> у </a:t>
            </a:r>
            <a:r>
              <a:rPr lang="ru-RU" dirty="0" err="1">
                <a:solidFill>
                  <a:srgbClr val="C00000"/>
                </a:solidFill>
              </a:rPr>
              <a:t>сучасної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публіки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7" name="Picture 2" descr="ТЕМА 2. ЕТАПИ, ОСОБЛИВОСТІ ТА РЕСУРСИ РОЗВИТКУ ІВЕНТИВНОГО МЕНЕДЖМЕНТУ —  презентация на Slide-Share.ru 🎓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8164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45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ВИДИ ІВЕНТІВ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Івент-марКетинг яК сУчасний ІнстрУмент впливУ на споживач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816424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83933" y="2351929"/>
            <a:ext cx="4038600" cy="3813376"/>
          </a:xfrm>
        </p:spPr>
        <p:txBody>
          <a:bodyPr/>
          <a:lstStyle/>
          <a:p>
            <a:endParaRPr lang="ru-RU"/>
          </a:p>
        </p:txBody>
      </p:sp>
      <p:pic>
        <p:nvPicPr>
          <p:cNvPr id="3078" name="Picture 6" descr="125 УДК 379.85 Бейдик О. О. Київський національний університет імені Тар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9604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56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Види </a:t>
            </a:r>
            <a:r>
              <a:rPr lang="uk-UA" b="1" dirty="0" err="1" smtClean="0">
                <a:solidFill>
                  <a:srgbClr val="C00000"/>
                </a:solidFill>
              </a:rPr>
              <a:t>івентів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Івент-марКетинг яК сУчасний ІнстрУмент впливУ на спожива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967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38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44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амые эффективные способы тайм менеджм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3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РОБОЧИЙ </a:t>
            </a:r>
            <a:r>
              <a:rPr lang="en-US" dirty="0"/>
              <a:t>FRAMEWORK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точніше</a:t>
            </a:r>
            <a:r>
              <a:rPr lang="ru-RU" dirty="0"/>
              <a:t>, то шляхи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креативних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низка </a:t>
            </a:r>
            <a:r>
              <a:rPr lang="ru-RU" dirty="0" err="1"/>
              <a:t>креативних</a:t>
            </a:r>
            <a:r>
              <a:rPr lang="ru-RU" dirty="0"/>
              <a:t> </a:t>
            </a:r>
            <a:r>
              <a:rPr lang="ru-RU" i="1" dirty="0" err="1">
                <a:solidFill>
                  <a:srgbClr val="FF0000"/>
                </a:solidFill>
              </a:rPr>
              <a:t>штормінгів</a:t>
            </a:r>
            <a:r>
              <a:rPr lang="ru-RU" i="1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scrum, design thinking. </a:t>
            </a:r>
            <a:r>
              <a:rPr lang="ru-RU" dirty="0"/>
              <a:t>Але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b="1" dirty="0" err="1">
                <a:solidFill>
                  <a:srgbClr val="FF0000"/>
                </a:solidFill>
              </a:rPr>
              <a:t>технологія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того, </a:t>
            </a:r>
            <a:r>
              <a:rPr lang="ru-RU" dirty="0" err="1"/>
              <a:t>щоб</a:t>
            </a:r>
            <a:r>
              <a:rPr lang="ru-RU" dirty="0"/>
              <a:t> з </a:t>
            </a:r>
            <a:r>
              <a:rPr lang="ru-RU" dirty="0" err="1"/>
              <a:t>кожним</a:t>
            </a:r>
            <a:r>
              <a:rPr lang="ru-RU" dirty="0"/>
              <a:t> разом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задокументувати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думки, </a:t>
            </a:r>
            <a:r>
              <a:rPr lang="ru-RU" dirty="0" err="1"/>
              <a:t>накопичувати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Зрозумійте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яких</a:t>
            </a:r>
            <a:r>
              <a:rPr lang="ru-RU" dirty="0"/>
              <a:t> стандартах </a:t>
            </a:r>
            <a:r>
              <a:rPr lang="ru-RU" dirty="0" err="1"/>
              <a:t>це</a:t>
            </a:r>
            <a:r>
              <a:rPr lang="ru-RU" dirty="0"/>
              <a:t> буде запаковано. </a:t>
            </a:r>
            <a:r>
              <a:rPr lang="ru-RU" dirty="0" err="1"/>
              <a:t>Технологічність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дозволить вам </a:t>
            </a:r>
            <a:r>
              <a:rPr lang="ru-RU" dirty="0" err="1"/>
              <a:t>зекономити</a:t>
            </a:r>
            <a:r>
              <a:rPr lang="ru-RU" dirty="0"/>
              <a:t> час та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на </a:t>
            </a:r>
            <a:r>
              <a:rPr lang="ru-RU" dirty="0" err="1"/>
              <a:t>важливі</a:t>
            </a:r>
            <a:r>
              <a:rPr lang="ru-RU" dirty="0"/>
              <a:t> для вас </a:t>
            </a:r>
            <a:r>
              <a:rPr lang="ru-RU" dirty="0" err="1"/>
              <a:t>справи</a:t>
            </a:r>
            <a:r>
              <a:rPr lang="ru-RU" dirty="0"/>
              <a:t>.</a:t>
            </a:r>
          </a:p>
        </p:txBody>
      </p:sp>
      <p:pic>
        <p:nvPicPr>
          <p:cNvPr id="8196" name="Picture 4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67240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44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Як е-маркетинг продає ваш товар: лійка продажу у електронному маркетингу |  Маркетинг і конкурентоспроможність фір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"/>
            <a:ext cx="10077128" cy="69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508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шибки event-менедж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64896" cy="47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13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МІНІСТЕРСТВО ОСВІТИ І НАУКИ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728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18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До </a:t>
            </a:r>
            <a:r>
              <a:rPr lang="en-US" sz="2000" b="1" dirty="0" smtClean="0">
                <a:solidFill>
                  <a:srgbClr val="7030A0"/>
                </a:solidFill>
              </a:rPr>
              <a:t>PR</a:t>
            </a:r>
            <a:r>
              <a:rPr lang="ru-RU" sz="2000" b="1" dirty="0" smtClean="0">
                <a:solidFill>
                  <a:srgbClr val="7030A0"/>
                </a:solidFill>
              </a:rPr>
              <a:t>-</a:t>
            </a:r>
            <a:r>
              <a:rPr lang="ru-RU" sz="2000" b="1" dirty="0" err="1" smtClean="0">
                <a:solidFill>
                  <a:srgbClr val="7030A0"/>
                </a:solidFill>
              </a:rPr>
              <a:t>акцій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або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спеціальних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подій</a:t>
            </a:r>
            <a:r>
              <a:rPr lang="ru-RU" sz="2000" b="1" dirty="0">
                <a:solidFill>
                  <a:srgbClr val="7030A0"/>
                </a:solidFill>
              </a:rPr>
              <a:t> (</a:t>
            </a:r>
            <a:r>
              <a:rPr lang="ru-RU" sz="2000" b="1" dirty="0" err="1">
                <a:solidFill>
                  <a:srgbClr val="7030A0"/>
                </a:solidFill>
              </a:rPr>
              <a:t>заходів</a:t>
            </a:r>
            <a:r>
              <a:rPr lang="ru-RU" sz="2000" b="1" dirty="0">
                <a:solidFill>
                  <a:srgbClr val="7030A0"/>
                </a:solidFill>
              </a:rPr>
              <a:t>), </a:t>
            </a:r>
            <a:r>
              <a:rPr lang="ru-RU" sz="2000" b="1" dirty="0" err="1">
                <a:solidFill>
                  <a:srgbClr val="7030A0"/>
                </a:solidFill>
              </a:rPr>
              <a:t>що</a:t>
            </a:r>
            <a:r>
              <a:rPr lang="ru-RU" sz="2000" b="1" dirty="0">
                <a:solidFill>
                  <a:srgbClr val="7030A0"/>
                </a:solidFill>
              </a:rPr>
              <a:t> широко </a:t>
            </a:r>
            <a:r>
              <a:rPr lang="ru-RU" sz="2000" b="1" dirty="0" err="1">
                <a:solidFill>
                  <a:srgbClr val="7030A0"/>
                </a:solidFill>
              </a:rPr>
              <a:t>використовуються</a:t>
            </a:r>
            <a:r>
              <a:rPr lang="ru-RU" sz="2000" b="1" dirty="0">
                <a:solidFill>
                  <a:srgbClr val="7030A0"/>
                </a:solidFill>
              </a:rPr>
              <a:t> у </a:t>
            </a:r>
            <a:r>
              <a:rPr lang="ru-RU" sz="2000" b="1" dirty="0" err="1">
                <a:solidFill>
                  <a:srgbClr val="7030A0"/>
                </a:solidFill>
              </a:rPr>
              <a:t>практиці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можна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віднести</a:t>
            </a:r>
            <a:r>
              <a:rPr lang="ru-RU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спеціальні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дні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вечори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тижні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місячники</a:t>
            </a:r>
            <a:r>
              <a:rPr lang="ru-RU" dirty="0">
                <a:solidFill>
                  <a:srgbClr val="002060"/>
                </a:solidFill>
              </a:rPr>
              <a:t>; • </a:t>
            </a:r>
            <a:r>
              <a:rPr lang="ru-RU" dirty="0" err="1">
                <a:solidFill>
                  <a:srgbClr val="002060"/>
                </a:solidFill>
              </a:rPr>
              <a:t>торговельні</a:t>
            </a:r>
            <a:r>
              <a:rPr lang="ru-RU" dirty="0">
                <a:solidFill>
                  <a:srgbClr val="002060"/>
                </a:solidFill>
              </a:rPr>
              <a:t> шоу, </a:t>
            </a:r>
            <a:r>
              <a:rPr lang="ru-RU" dirty="0" err="1">
                <a:solidFill>
                  <a:srgbClr val="002060"/>
                </a:solidFill>
              </a:rPr>
              <a:t>експозиції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виставки</a:t>
            </a:r>
            <a:r>
              <a:rPr lang="ru-RU" dirty="0">
                <a:solidFill>
                  <a:srgbClr val="002060"/>
                </a:solidFill>
              </a:rPr>
              <a:t>, ярмарки, </a:t>
            </a:r>
            <a:r>
              <a:rPr lang="ru-RU" dirty="0" err="1">
                <a:solidFill>
                  <a:srgbClr val="002060"/>
                </a:solidFill>
              </a:rPr>
              <a:t>фестивалі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зустрічі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семінари</a:t>
            </a:r>
            <a:r>
              <a:rPr lang="ru-RU" dirty="0">
                <a:solidFill>
                  <a:srgbClr val="002060"/>
                </a:solidFill>
              </a:rPr>
              <a:t>, «</a:t>
            </a:r>
            <a:r>
              <a:rPr lang="ru-RU" dirty="0" err="1">
                <a:solidFill>
                  <a:srgbClr val="002060"/>
                </a:solidFill>
              </a:rPr>
              <a:t>круглі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столи</a:t>
            </a:r>
            <a:r>
              <a:rPr lang="ru-RU" dirty="0">
                <a:solidFill>
                  <a:srgbClr val="002060"/>
                </a:solidFill>
              </a:rPr>
              <a:t>», </a:t>
            </a:r>
            <a:r>
              <a:rPr lang="ru-RU" dirty="0" err="1">
                <a:solidFill>
                  <a:srgbClr val="002060"/>
                </a:solidFill>
              </a:rPr>
              <a:t>конференції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з’їзди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симпозіуми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конгреси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річниці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ювілеї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знаменні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дати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спеціальні</a:t>
            </a:r>
            <a:r>
              <a:rPr lang="ru-RU" dirty="0">
                <a:solidFill>
                  <a:srgbClr val="002060"/>
                </a:solidFill>
              </a:rPr>
              <a:t> нагороди, </a:t>
            </a:r>
            <a:r>
              <a:rPr lang="ru-RU" dirty="0" err="1">
                <a:solidFill>
                  <a:srgbClr val="002060"/>
                </a:solidFill>
              </a:rPr>
              <a:t>привітання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;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дні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відкритих</a:t>
            </a:r>
            <a:r>
              <a:rPr lang="ru-RU" dirty="0">
                <a:solidFill>
                  <a:srgbClr val="002060"/>
                </a:solidFill>
              </a:rPr>
              <a:t> дверей, </a:t>
            </a:r>
            <a:r>
              <a:rPr lang="ru-RU" dirty="0" err="1">
                <a:solidFill>
                  <a:srgbClr val="002060"/>
                </a:solidFill>
              </a:rPr>
              <a:t>екскурсії</a:t>
            </a:r>
            <a:r>
              <a:rPr lang="ru-RU" dirty="0">
                <a:solidFill>
                  <a:srgbClr val="002060"/>
                </a:solidFill>
              </a:rPr>
              <a:t> по </a:t>
            </a:r>
            <a:r>
              <a:rPr lang="ru-RU" dirty="0" err="1">
                <a:solidFill>
                  <a:srgbClr val="002060"/>
                </a:solidFill>
              </a:rPr>
              <a:t>підприємству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зустрічі</a:t>
            </a:r>
            <a:r>
              <a:rPr lang="ru-RU" dirty="0">
                <a:solidFill>
                  <a:srgbClr val="002060"/>
                </a:solidFill>
              </a:rPr>
              <a:t> з ветеранами;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мітинги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публічні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дебати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тематичні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вечори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колективні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обіди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вечері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кава</a:t>
            </a:r>
            <a:r>
              <a:rPr lang="ru-RU" dirty="0">
                <a:solidFill>
                  <a:srgbClr val="002060"/>
                </a:solidFill>
              </a:rPr>
              <a:t>, чай, </a:t>
            </a:r>
            <a:r>
              <a:rPr lang="ru-RU" dirty="0" err="1">
                <a:solidFill>
                  <a:srgbClr val="002060"/>
                </a:solidFill>
              </a:rPr>
              <a:t>банкети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фуршети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змагання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вікторини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паради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конкурси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краси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події</a:t>
            </a:r>
            <a:r>
              <a:rPr lang="ru-RU" dirty="0">
                <a:solidFill>
                  <a:srgbClr val="002060"/>
                </a:solidFill>
              </a:rPr>
              <a:t> і заходи, </a:t>
            </a:r>
            <a:r>
              <a:rPr lang="ru-RU" dirty="0" err="1">
                <a:solidFill>
                  <a:srgbClr val="002060"/>
                </a:solidFill>
              </a:rPr>
              <a:t>організовані</a:t>
            </a:r>
            <a:r>
              <a:rPr lang="ru-RU" dirty="0">
                <a:solidFill>
                  <a:srgbClr val="002060"/>
                </a:solidFill>
              </a:rPr>
              <a:t> спонсорами для </a:t>
            </a:r>
            <a:r>
              <a:rPr lang="ru-RU" dirty="0" err="1">
                <a:solidFill>
                  <a:srgbClr val="002060"/>
                </a:solidFill>
              </a:rPr>
              <a:t>громадськості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спонсорські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премії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іменні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стипендії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пожертви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створення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благодійних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просвітницьких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фондів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прийоми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презентації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концерти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театральні</a:t>
            </a:r>
            <a:r>
              <a:rPr lang="ru-RU" dirty="0">
                <a:solidFill>
                  <a:srgbClr val="002060"/>
                </a:solidFill>
              </a:rPr>
              <a:t> турне;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візити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спеціальні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поїздки</a:t>
            </a:r>
            <a:r>
              <a:rPr lang="ru-RU" dirty="0">
                <a:solidFill>
                  <a:srgbClr val="002060"/>
                </a:solidFill>
              </a:rPr>
              <a:t> як </a:t>
            </a:r>
            <a:r>
              <a:rPr lang="ru-RU" dirty="0" err="1">
                <a:solidFill>
                  <a:srgbClr val="002060"/>
                </a:solidFill>
              </a:rPr>
              <a:t>нагорода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особливі</a:t>
            </a:r>
            <a:r>
              <a:rPr lang="ru-RU" dirty="0">
                <a:solidFill>
                  <a:srgbClr val="002060"/>
                </a:solidFill>
              </a:rPr>
              <a:t> заслуги;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квітів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продукції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присадибних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ділянок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церемонії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відкриття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демонстрації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готової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продукції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пересувні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експозиції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smtClean="0">
                <a:solidFill>
                  <a:srgbClr val="002060"/>
                </a:solidFill>
              </a:rPr>
              <a:t>•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візити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заслужених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видатних</a:t>
            </a:r>
            <a:r>
              <a:rPr lang="ru-RU" dirty="0">
                <a:solidFill>
                  <a:srgbClr val="002060"/>
                </a:solidFill>
              </a:rPr>
              <a:t> людей, </a:t>
            </a:r>
            <a:r>
              <a:rPr lang="ru-RU" dirty="0" err="1">
                <a:solidFill>
                  <a:srgbClr val="002060"/>
                </a:solidFill>
              </a:rPr>
              <a:t>церемонії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зустрічей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проводів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01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Для ознайомлення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>
                <a:hlinkClick r:id="rId2"/>
              </a:rPr>
              <a:t>https://slide-share.ru/tema-3-organizaciya-ta-osoblivosti-roboti-iventivnikh-kompanij-45759</a:t>
            </a:r>
            <a:endParaRPr lang="ru-RU" dirty="0"/>
          </a:p>
          <a:p>
            <a:pPr marL="0" indent="0">
              <a:buNone/>
            </a:pPr>
            <a:r>
              <a:rPr lang="ru-RU" sz="2400" b="1" dirty="0" smtClean="0"/>
              <a:t>ОРГАНІЗАЦІЯ </a:t>
            </a:r>
            <a:r>
              <a:rPr lang="ru-RU" sz="2400" b="1" dirty="0"/>
              <a:t>ТА ОСОБЛИВОСТІ РОБОТИ ІВЕНТИВНИХ КОМПАНІЙ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u="sng" dirty="0">
                <a:hlinkClick r:id="rId3"/>
              </a:rPr>
              <a:t>http://marketing-r.com.ua/стратегічне-планування-івент-маркет/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Стратегічне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b="1" dirty="0"/>
              <a:t> </a:t>
            </a:r>
            <a:r>
              <a:rPr lang="ru-RU" b="1" dirty="0" err="1"/>
              <a:t>івент</a:t>
            </a:r>
            <a:r>
              <a:rPr lang="ru-RU" b="1" dirty="0"/>
              <a:t>-маркетингу: як </a:t>
            </a:r>
            <a:r>
              <a:rPr lang="ru-RU" b="1" dirty="0" err="1"/>
              <a:t>отримати</a:t>
            </a:r>
            <a:r>
              <a:rPr lang="ru-RU" b="1" dirty="0"/>
              <a:t> </a:t>
            </a:r>
            <a:r>
              <a:rPr lang="ru-RU" b="1" dirty="0" err="1"/>
              <a:t>максимальну</a:t>
            </a:r>
            <a:r>
              <a:rPr lang="ru-RU" b="1" dirty="0"/>
              <a:t> </a:t>
            </a:r>
            <a:r>
              <a:rPr lang="ru-RU" b="1" dirty="0" err="1"/>
              <a:t>ефективність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 smtClean="0"/>
              <a:t>івентів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u="sng" dirty="0" smtClean="0"/>
              <a:t>29.05.2019)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441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До </a:t>
            </a:r>
            <a:r>
              <a:rPr lang="en-US" sz="2000" b="1" dirty="0">
                <a:solidFill>
                  <a:srgbClr val="7030A0"/>
                </a:solidFill>
              </a:rPr>
              <a:t>PR</a:t>
            </a:r>
            <a:r>
              <a:rPr lang="ru-RU" sz="2000" b="1" dirty="0">
                <a:solidFill>
                  <a:srgbClr val="7030A0"/>
                </a:solidFill>
              </a:rPr>
              <a:t>-</a:t>
            </a:r>
            <a:r>
              <a:rPr lang="ru-RU" sz="2000" b="1" dirty="0" err="1">
                <a:solidFill>
                  <a:srgbClr val="7030A0"/>
                </a:solidFill>
              </a:rPr>
              <a:t>акцій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або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спеціальних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подій</a:t>
            </a:r>
            <a:r>
              <a:rPr lang="ru-RU" sz="2000" b="1" dirty="0">
                <a:solidFill>
                  <a:srgbClr val="7030A0"/>
                </a:solidFill>
              </a:rPr>
              <a:t> (</a:t>
            </a:r>
            <a:r>
              <a:rPr lang="ru-RU" sz="2000" b="1" dirty="0" err="1">
                <a:solidFill>
                  <a:srgbClr val="7030A0"/>
                </a:solidFill>
              </a:rPr>
              <a:t>заходів</a:t>
            </a:r>
            <a:r>
              <a:rPr lang="ru-RU" sz="2000" b="1" dirty="0">
                <a:solidFill>
                  <a:srgbClr val="7030A0"/>
                </a:solidFill>
              </a:rPr>
              <a:t>), </a:t>
            </a:r>
            <a:r>
              <a:rPr lang="ru-RU" sz="2000" b="1" dirty="0" err="1">
                <a:solidFill>
                  <a:srgbClr val="7030A0"/>
                </a:solidFill>
              </a:rPr>
              <a:t>що</a:t>
            </a:r>
            <a:r>
              <a:rPr lang="ru-RU" sz="2000" b="1" dirty="0">
                <a:solidFill>
                  <a:srgbClr val="7030A0"/>
                </a:solidFill>
              </a:rPr>
              <a:t> широко </a:t>
            </a:r>
            <a:r>
              <a:rPr lang="ru-RU" sz="2000" b="1" dirty="0" err="1">
                <a:solidFill>
                  <a:srgbClr val="7030A0"/>
                </a:solidFill>
              </a:rPr>
              <a:t>використовуються</a:t>
            </a:r>
            <a:r>
              <a:rPr lang="ru-RU" sz="2000" b="1" dirty="0">
                <a:solidFill>
                  <a:srgbClr val="7030A0"/>
                </a:solidFill>
              </a:rPr>
              <a:t> у </a:t>
            </a:r>
            <a:r>
              <a:rPr lang="ru-RU" sz="2000" b="1" dirty="0" err="1">
                <a:solidFill>
                  <a:srgbClr val="7030A0"/>
                </a:solidFill>
              </a:rPr>
              <a:t>практиці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можна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віднести</a:t>
            </a:r>
            <a:r>
              <a:rPr lang="ru-RU" sz="2000" b="1" dirty="0">
                <a:solidFill>
                  <a:srgbClr val="7030A0"/>
                </a:solidFill>
              </a:rPr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•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опитувань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думки, </a:t>
            </a:r>
            <a:r>
              <a:rPr lang="ru-RU" dirty="0" err="1"/>
              <a:t>соціологічних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; • </a:t>
            </a:r>
            <a:r>
              <a:rPr lang="ru-RU" dirty="0" err="1"/>
              <a:t>церемонії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фестивалів</a:t>
            </a:r>
            <a:r>
              <a:rPr lang="ru-RU" dirty="0"/>
              <a:t>, </a:t>
            </a:r>
            <a:r>
              <a:rPr lang="ru-RU" dirty="0" err="1"/>
              <a:t>спартакіад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масштабних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 •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/>
              <a:t> на </a:t>
            </a:r>
            <a:r>
              <a:rPr lang="ru-RU" dirty="0" err="1"/>
              <a:t>відповідальні</a:t>
            </a:r>
            <a:r>
              <a:rPr lang="ru-RU" dirty="0"/>
              <a:t> </a:t>
            </a:r>
            <a:r>
              <a:rPr lang="ru-RU" dirty="0" err="1"/>
              <a:t>пости</a:t>
            </a:r>
            <a:r>
              <a:rPr lang="ru-RU" dirty="0"/>
              <a:t>; </a:t>
            </a:r>
            <a:r>
              <a:rPr lang="ru-RU" dirty="0" err="1"/>
              <a:t>проголошення</a:t>
            </a:r>
            <a:r>
              <a:rPr lang="ru-RU" dirty="0"/>
              <a:t> нового </a:t>
            </a:r>
            <a:r>
              <a:rPr lang="ru-RU" dirty="0" err="1"/>
              <a:t>політичного</a:t>
            </a:r>
            <a:r>
              <a:rPr lang="ru-RU" dirty="0"/>
              <a:t> курсу,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політичному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, </a:t>
            </a:r>
            <a:r>
              <a:rPr lang="ru-RU" dirty="0" err="1"/>
              <a:t>програмах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•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прес-конференції</a:t>
            </a:r>
            <a:r>
              <a:rPr lang="ru-RU" dirty="0"/>
              <a:t> з приводу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у </a:t>
            </a:r>
            <a:r>
              <a:rPr lang="ru-RU" dirty="0" err="1"/>
              <a:t>житті</a:t>
            </a:r>
            <a:r>
              <a:rPr lang="ru-RU" dirty="0"/>
              <a:t> і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окремої</a:t>
            </a:r>
            <a:r>
              <a:rPr lang="ru-RU" dirty="0"/>
              <a:t> особи; ПР-</a:t>
            </a:r>
            <a:r>
              <a:rPr lang="ru-RU" dirty="0" err="1"/>
              <a:t>персоналії</a:t>
            </a:r>
            <a:r>
              <a:rPr lang="ru-RU" dirty="0"/>
              <a:t> (</a:t>
            </a:r>
            <a:r>
              <a:rPr lang="ru-RU" dirty="0" err="1"/>
              <a:t>олімпійські</a:t>
            </a:r>
            <a:r>
              <a:rPr lang="ru-RU" dirty="0"/>
              <a:t> </a:t>
            </a:r>
            <a:r>
              <a:rPr lang="ru-RU" dirty="0" err="1"/>
              <a:t>чемпіони</a:t>
            </a:r>
            <a:r>
              <a:rPr lang="ru-RU" dirty="0"/>
              <a:t>, «</a:t>
            </a:r>
            <a:r>
              <a:rPr lang="ru-RU" dirty="0" err="1"/>
              <a:t>міс</a:t>
            </a:r>
            <a:r>
              <a:rPr lang="ru-RU" dirty="0"/>
              <a:t> </a:t>
            </a:r>
            <a:r>
              <a:rPr lang="ru-RU" dirty="0" err="1"/>
              <a:t>чарівність</a:t>
            </a:r>
            <a:r>
              <a:rPr lang="ru-RU" dirty="0"/>
              <a:t>» </a:t>
            </a:r>
            <a:r>
              <a:rPr lang="ru-RU" dirty="0" err="1"/>
              <a:t>тощо</a:t>
            </a:r>
            <a:r>
              <a:rPr lang="ru-RU" dirty="0"/>
              <a:t>); • посвяти; • </a:t>
            </a:r>
            <a:r>
              <a:rPr lang="ru-RU" dirty="0" err="1"/>
              <a:t>випускні</a:t>
            </a:r>
            <a:r>
              <a:rPr lang="ru-RU" dirty="0"/>
              <a:t> </a:t>
            </a:r>
            <a:r>
              <a:rPr lang="ru-RU" dirty="0" err="1"/>
              <a:t>шкільні</a:t>
            </a:r>
            <a:r>
              <a:rPr lang="ru-RU" dirty="0"/>
              <a:t> </a:t>
            </a:r>
            <a:r>
              <a:rPr lang="ru-RU" dirty="0" err="1"/>
              <a:t>вечори</a:t>
            </a:r>
            <a:r>
              <a:rPr lang="ru-RU" dirty="0"/>
              <a:t>, </a:t>
            </a:r>
            <a:r>
              <a:rPr lang="ru-RU" dirty="0" err="1"/>
              <a:t>шкільні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, </a:t>
            </a:r>
            <a:r>
              <a:rPr lang="ru-RU" dirty="0" err="1"/>
              <a:t>концерти</a:t>
            </a:r>
            <a:r>
              <a:rPr lang="ru-RU" dirty="0"/>
              <a:t>; • </a:t>
            </a:r>
            <a:r>
              <a:rPr lang="ru-RU" dirty="0" err="1"/>
              <a:t>олімпіади</a:t>
            </a:r>
            <a:r>
              <a:rPr lang="ru-RU" dirty="0"/>
              <a:t>; • </a:t>
            </a:r>
            <a:r>
              <a:rPr lang="ru-RU" dirty="0" err="1"/>
              <a:t>танцювальні</a:t>
            </a:r>
            <a:r>
              <a:rPr lang="ru-RU" dirty="0"/>
              <a:t> </a:t>
            </a:r>
            <a:r>
              <a:rPr lang="ru-RU" dirty="0" err="1"/>
              <a:t>вечори</a:t>
            </a:r>
            <a:r>
              <a:rPr lang="ru-RU" dirty="0"/>
              <a:t>, дискотеки, </a:t>
            </a:r>
            <a:r>
              <a:rPr lang="ru-RU" dirty="0" err="1"/>
              <a:t>бали</a:t>
            </a:r>
            <a:r>
              <a:rPr lang="ru-RU" dirty="0"/>
              <a:t>; • </a:t>
            </a:r>
            <a:r>
              <a:rPr lang="ru-RU" dirty="0" err="1"/>
              <a:t>кінофестивалі</a:t>
            </a:r>
            <a:r>
              <a:rPr lang="ru-RU" dirty="0"/>
              <a:t>, </a:t>
            </a:r>
            <a:r>
              <a:rPr lang="ru-RU" dirty="0" err="1"/>
              <a:t>демонстрації</a:t>
            </a:r>
            <a:r>
              <a:rPr lang="ru-RU" dirty="0"/>
              <a:t> мод; </a:t>
            </a:r>
            <a:r>
              <a:rPr lang="ru-RU" dirty="0" smtClean="0"/>
              <a:t>•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); • спортивно-</a:t>
            </a:r>
            <a:r>
              <a:rPr lang="ru-RU" dirty="0" err="1"/>
              <a:t>оздоровчі</a:t>
            </a:r>
            <a:r>
              <a:rPr lang="ru-RU" dirty="0"/>
              <a:t> заходи, </a:t>
            </a:r>
            <a:r>
              <a:rPr lang="ru-RU" dirty="0" err="1"/>
              <a:t>туристичні</a:t>
            </a:r>
            <a:r>
              <a:rPr lang="ru-RU" dirty="0"/>
              <a:t> походи, </a:t>
            </a:r>
            <a:r>
              <a:rPr lang="ru-RU" dirty="0" err="1"/>
              <a:t>лижні</a:t>
            </a:r>
            <a:r>
              <a:rPr lang="ru-RU" dirty="0"/>
              <a:t> </a:t>
            </a:r>
            <a:r>
              <a:rPr lang="ru-RU" dirty="0" err="1"/>
              <a:t>прогулянки</a:t>
            </a:r>
            <a:r>
              <a:rPr lang="ru-RU" dirty="0"/>
              <a:t>, </a:t>
            </a:r>
            <a:r>
              <a:rPr lang="ru-RU" dirty="0" err="1"/>
              <a:t>аматорські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, </a:t>
            </a:r>
            <a:r>
              <a:rPr lang="ru-RU" dirty="0" err="1"/>
              <a:t>зустрічі</a:t>
            </a:r>
            <a:r>
              <a:rPr lang="ru-RU" dirty="0"/>
              <a:t> з </a:t>
            </a:r>
            <a:r>
              <a:rPr lang="ru-RU" dirty="0" err="1"/>
              <a:t>відомими</a:t>
            </a:r>
            <a:r>
              <a:rPr lang="ru-RU" dirty="0"/>
              <a:t> спортсменами, ветеранами спорту; • </a:t>
            </a:r>
            <a:r>
              <a:rPr lang="ru-RU" dirty="0" err="1"/>
              <a:t>колективне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, </a:t>
            </a:r>
            <a:r>
              <a:rPr lang="ru-RU" dirty="0" err="1"/>
              <a:t>виставок</a:t>
            </a:r>
            <a:r>
              <a:rPr lang="ru-RU" dirty="0"/>
              <a:t>, </a:t>
            </a:r>
            <a:r>
              <a:rPr lang="ru-RU" dirty="0" err="1"/>
              <a:t>концертів</a:t>
            </a:r>
            <a:r>
              <a:rPr lang="ru-RU" dirty="0"/>
              <a:t>,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вистав</a:t>
            </a:r>
            <a:r>
              <a:rPr lang="ru-RU" dirty="0"/>
              <a:t>; • </a:t>
            </a:r>
            <a:r>
              <a:rPr lang="ru-RU" dirty="0" err="1"/>
              <a:t>зустрічі</a:t>
            </a:r>
            <a:r>
              <a:rPr lang="ru-RU" dirty="0"/>
              <a:t> з </a:t>
            </a:r>
            <a:r>
              <a:rPr lang="ru-RU" dirty="0" err="1"/>
              <a:t>видатними</a:t>
            </a:r>
            <a:r>
              <a:rPr lang="ru-RU" dirty="0"/>
              <a:t> людьми, </a:t>
            </a:r>
            <a:r>
              <a:rPr lang="ru-RU" dirty="0" err="1"/>
              <a:t>церемонії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 </a:t>
            </a:r>
            <a:r>
              <a:rPr lang="ru-RU" dirty="0" err="1"/>
              <a:t>автографів</a:t>
            </a:r>
            <a:r>
              <a:rPr lang="ru-RU" dirty="0"/>
              <a:t>; • участь у </a:t>
            </a:r>
            <a:r>
              <a:rPr lang="ru-RU" dirty="0" err="1"/>
              <a:t>громадських</a:t>
            </a:r>
            <a:r>
              <a:rPr lang="ru-RU" dirty="0"/>
              <a:t> заходах, </a:t>
            </a:r>
            <a:r>
              <a:rPr lang="ru-RU" dirty="0" err="1"/>
              <a:t>благоустрій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, </a:t>
            </a:r>
            <a:r>
              <a:rPr lang="ru-RU" dirty="0" err="1"/>
              <a:t>вулиць</a:t>
            </a:r>
            <a:r>
              <a:rPr lang="ru-RU" dirty="0"/>
              <a:t>,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майданчиків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• догляд за людьми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; •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, </a:t>
            </a:r>
            <a:r>
              <a:rPr lang="ru-RU" dirty="0" err="1"/>
              <a:t>зустрічі</a:t>
            </a:r>
            <a:r>
              <a:rPr lang="ru-RU" dirty="0"/>
              <a:t> з депутатами, </a:t>
            </a:r>
            <a:r>
              <a:rPr lang="ru-RU" dirty="0" err="1"/>
              <a:t>зустрічі</a:t>
            </a:r>
            <a:r>
              <a:rPr lang="ru-RU" dirty="0"/>
              <a:t> та </a:t>
            </a:r>
            <a:r>
              <a:rPr lang="ru-RU" dirty="0" err="1"/>
              <a:t>конференції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думки; •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: як бути </a:t>
            </a:r>
            <a:r>
              <a:rPr lang="ru-RU" dirty="0" err="1"/>
              <a:t>ощадливим</a:t>
            </a:r>
            <a:r>
              <a:rPr lang="ru-RU" dirty="0"/>
              <a:t>, </a:t>
            </a:r>
            <a:r>
              <a:rPr lang="ru-RU" dirty="0" err="1"/>
              <a:t>здоровим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•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для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; • </a:t>
            </a:r>
            <a:r>
              <a:rPr lang="ru-RU" dirty="0" err="1"/>
              <a:t>урочисті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святкування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, </a:t>
            </a:r>
            <a:r>
              <a:rPr lang="ru-RU" dirty="0" err="1"/>
              <a:t>національних</a:t>
            </a:r>
            <a:r>
              <a:rPr lang="ru-RU" dirty="0"/>
              <a:t>, </a:t>
            </a:r>
            <a:r>
              <a:rPr lang="ru-RU" dirty="0" err="1"/>
              <a:t>релігійних</a:t>
            </a:r>
            <a:r>
              <a:rPr lang="ru-RU" dirty="0"/>
              <a:t> свят, </a:t>
            </a:r>
            <a:r>
              <a:rPr lang="ru-RU" dirty="0" err="1"/>
              <a:t>тематичні</a:t>
            </a:r>
            <a:r>
              <a:rPr lang="ru-RU" dirty="0"/>
              <a:t> заходи та </a:t>
            </a:r>
            <a:r>
              <a:rPr lang="ru-RU" dirty="0" err="1"/>
              <a:t>святкування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; •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вшанування</a:t>
            </a:r>
            <a:r>
              <a:rPr lang="ru-RU" dirty="0"/>
              <a:t> дат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і </a:t>
            </a:r>
            <a:r>
              <a:rPr lang="ru-RU" dirty="0" err="1"/>
              <a:t>народів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778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к працювати з медіа. Як писати прес-анонс, прес-релі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648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17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Ефективний реліз. Мати продовження, достойне яскравого задуму | Громадський 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937125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24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країнська бібліотечна енцикло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4807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136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с-реліз зразок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9127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3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ДОСЛІДЖЕННЯ ТА АНАЛІЗ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rgbClr val="00B050"/>
                </a:solidFill>
              </a:rPr>
              <a:t>Таку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інформацію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можна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взяти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виключно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від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клієнтів</a:t>
            </a:r>
            <a:r>
              <a:rPr lang="ru-RU" dirty="0">
                <a:solidFill>
                  <a:srgbClr val="00B050"/>
                </a:solidFill>
              </a:rPr>
              <a:t>. Бриф, </a:t>
            </a:r>
            <a:r>
              <a:rPr lang="ru-RU" dirty="0" err="1">
                <a:solidFill>
                  <a:srgbClr val="00B050"/>
                </a:solidFill>
              </a:rPr>
              <a:t>дебриф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відвідати</a:t>
            </a:r>
            <a:r>
              <a:rPr lang="ru-RU" dirty="0">
                <a:solidFill>
                  <a:srgbClr val="00B050"/>
                </a:solidFill>
              </a:rPr>
              <a:t> в </a:t>
            </a:r>
            <a:r>
              <a:rPr lang="ru-RU" dirty="0" err="1">
                <a:solidFill>
                  <a:srgbClr val="00B050"/>
                </a:solidFill>
              </a:rPr>
              <a:t>компанію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поспілкуватися</a:t>
            </a:r>
            <a:r>
              <a:rPr lang="ru-RU" dirty="0">
                <a:solidFill>
                  <a:srgbClr val="00B050"/>
                </a:solidFill>
              </a:rPr>
              <a:t> з </a:t>
            </a:r>
            <a:r>
              <a:rPr lang="ru-RU" dirty="0" err="1">
                <a:solidFill>
                  <a:srgbClr val="00B050"/>
                </a:solidFill>
              </a:rPr>
              <a:t>співробітниками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дізнатися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чим</a:t>
            </a:r>
            <a:r>
              <a:rPr lang="ru-RU" dirty="0">
                <a:solidFill>
                  <a:srgbClr val="00B050"/>
                </a:solidFill>
              </a:rPr>
              <a:t> вони </a:t>
            </a:r>
            <a:r>
              <a:rPr lang="ru-RU" dirty="0" err="1">
                <a:solidFill>
                  <a:srgbClr val="00B050"/>
                </a:solidFill>
              </a:rPr>
              <a:t>живуть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Дізнатися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їх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болі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Якщо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компанія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зацікавлена</a:t>
            </a:r>
            <a:r>
              <a:rPr lang="ru-RU" dirty="0">
                <a:solidFill>
                  <a:srgbClr val="00B050"/>
                </a:solidFill>
              </a:rPr>
              <a:t> в </a:t>
            </a:r>
            <a:r>
              <a:rPr lang="ru-RU" dirty="0" err="1">
                <a:solidFill>
                  <a:srgbClr val="00B050"/>
                </a:solidFill>
              </a:rPr>
              <a:t>організації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зовнішнього</a:t>
            </a:r>
            <a:r>
              <a:rPr lang="ru-RU" dirty="0">
                <a:solidFill>
                  <a:srgbClr val="00B050"/>
                </a:solidFill>
              </a:rPr>
              <a:t> заходу, то </a:t>
            </a:r>
            <a:r>
              <a:rPr lang="ru-RU" dirty="0" err="1">
                <a:solidFill>
                  <a:srgbClr val="00B050"/>
                </a:solidFill>
              </a:rPr>
              <a:t>інформацію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можна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взяти</a:t>
            </a:r>
            <a:r>
              <a:rPr lang="ru-RU" dirty="0">
                <a:solidFill>
                  <a:srgbClr val="00B050"/>
                </a:solidFill>
              </a:rPr>
              <a:t> на сайтах, </a:t>
            </a:r>
            <a:r>
              <a:rPr lang="ru-RU" dirty="0" err="1">
                <a:solidFill>
                  <a:srgbClr val="00B050"/>
                </a:solidFill>
              </a:rPr>
              <a:t>соціальних</a:t>
            </a:r>
            <a:r>
              <a:rPr lang="ru-RU" dirty="0">
                <a:solidFill>
                  <a:srgbClr val="00B050"/>
                </a:solidFill>
              </a:rPr>
              <a:t> мережах, </a:t>
            </a:r>
            <a:r>
              <a:rPr lang="ru-RU" dirty="0" err="1">
                <a:solidFill>
                  <a:srgbClr val="00B050"/>
                </a:solidFill>
              </a:rPr>
              <a:t>прес-релізах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Глибинні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інтерв’ю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розробка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персональних</a:t>
            </a:r>
            <a:r>
              <a:rPr lang="ru-RU" dirty="0">
                <a:solidFill>
                  <a:srgbClr val="00B050"/>
                </a:solidFill>
              </a:rPr>
              <a:t> анкет, </a:t>
            </a:r>
            <a:r>
              <a:rPr lang="ru-RU" dirty="0" err="1">
                <a:solidFill>
                  <a:srgbClr val="00B050"/>
                </a:solidFill>
              </a:rPr>
              <a:t>соціологічні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дослідження</a:t>
            </a:r>
            <a:r>
              <a:rPr lang="ru-RU" dirty="0">
                <a:solidFill>
                  <a:srgbClr val="00B050"/>
                </a:solidFill>
              </a:rPr>
              <a:t> –</a:t>
            </a:r>
            <a:r>
              <a:rPr lang="ru-RU" dirty="0" err="1">
                <a:solidFill>
                  <a:srgbClr val="00B050"/>
                </a:solidFill>
              </a:rPr>
              <a:t>саме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це</a:t>
            </a:r>
            <a:r>
              <a:rPr lang="ru-RU" dirty="0">
                <a:solidFill>
                  <a:srgbClr val="00B050"/>
                </a:solidFill>
              </a:rPr>
              <a:t> є секретом </a:t>
            </a:r>
            <a:r>
              <a:rPr lang="ru-RU" dirty="0" err="1">
                <a:solidFill>
                  <a:srgbClr val="00B050"/>
                </a:solidFill>
              </a:rPr>
              <a:t>успіху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1706"/>
            <a:ext cx="4038600" cy="26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9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СВІТОГЛЯДНИЙ БАЗИС СУБ'ЄКТІВ ПРОЦЕСУ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dirty="0" err="1">
                <a:solidFill>
                  <a:srgbClr val="FF0000"/>
                </a:solidFill>
              </a:rPr>
              <a:t>Суб’єкти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процесу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7030A0"/>
                </a:solidFill>
              </a:rPr>
              <a:t>– люди, </a:t>
            </a:r>
            <a:r>
              <a:rPr lang="ru-RU" sz="1800" dirty="0" err="1">
                <a:solidFill>
                  <a:srgbClr val="7030A0"/>
                </a:solidFill>
              </a:rPr>
              <a:t>які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створюють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цю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ідею</a:t>
            </a:r>
            <a:r>
              <a:rPr lang="ru-RU" sz="1800" dirty="0">
                <a:solidFill>
                  <a:srgbClr val="7030A0"/>
                </a:solidFill>
              </a:rPr>
              <a:t>. </a:t>
            </a:r>
            <a:endParaRPr lang="ru-RU" sz="1800" dirty="0" smtClean="0">
              <a:solidFill>
                <a:srgbClr val="7030A0"/>
              </a:solidFill>
            </a:endParaRPr>
          </a:p>
          <a:p>
            <a:r>
              <a:rPr lang="ru-RU" sz="1400" dirty="0">
                <a:solidFill>
                  <a:srgbClr val="7030A0"/>
                </a:solidFill>
              </a:rPr>
              <a:t> </a:t>
            </a:r>
            <a:r>
              <a:rPr lang="ru-RU" sz="1400" dirty="0" err="1">
                <a:solidFill>
                  <a:srgbClr val="7030A0"/>
                </a:solidFill>
              </a:rPr>
              <a:t>Якщо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ви</a:t>
            </a:r>
            <a:r>
              <a:rPr lang="ru-RU" sz="1400" dirty="0">
                <a:solidFill>
                  <a:srgbClr val="7030A0"/>
                </a:solidFill>
              </a:rPr>
              <a:t> не ходите на </a:t>
            </a:r>
            <a:r>
              <a:rPr lang="ru-RU" sz="1400" dirty="0" err="1">
                <a:solidFill>
                  <a:srgbClr val="7030A0"/>
                </a:solidFill>
              </a:rPr>
              <a:t>події</a:t>
            </a:r>
            <a:r>
              <a:rPr lang="ru-RU" sz="1400" dirty="0">
                <a:solidFill>
                  <a:srgbClr val="7030A0"/>
                </a:solidFill>
              </a:rPr>
              <a:t>, не </a:t>
            </a:r>
            <a:r>
              <a:rPr lang="ru-RU" sz="1400" dirty="0" err="1">
                <a:solidFill>
                  <a:srgbClr val="7030A0"/>
                </a:solidFill>
              </a:rPr>
              <a:t>читаєте</a:t>
            </a:r>
            <a:r>
              <a:rPr lang="ru-RU" sz="1400" dirty="0">
                <a:solidFill>
                  <a:srgbClr val="7030A0"/>
                </a:solidFill>
              </a:rPr>
              <a:t> книжки та </a:t>
            </a:r>
            <a:r>
              <a:rPr lang="ru-RU" sz="1400" dirty="0" err="1">
                <a:solidFill>
                  <a:srgbClr val="7030A0"/>
                </a:solidFill>
              </a:rPr>
              <a:t>актуальні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новини</a:t>
            </a:r>
            <a:r>
              <a:rPr lang="ru-RU" sz="1400" dirty="0">
                <a:solidFill>
                  <a:srgbClr val="7030A0"/>
                </a:solidFill>
              </a:rPr>
              <a:t>, не </a:t>
            </a:r>
            <a:r>
              <a:rPr lang="ru-RU" sz="1400" dirty="0" err="1">
                <a:solidFill>
                  <a:srgbClr val="7030A0"/>
                </a:solidFill>
              </a:rPr>
              <a:t>розширюєте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свій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світогляд</a:t>
            </a:r>
            <a:r>
              <a:rPr lang="ru-RU" sz="1400" dirty="0">
                <a:solidFill>
                  <a:srgbClr val="7030A0"/>
                </a:solidFill>
              </a:rPr>
              <a:t> – навряд </a:t>
            </a:r>
            <a:r>
              <a:rPr lang="ru-RU" sz="1400" dirty="0" err="1">
                <a:solidFill>
                  <a:srgbClr val="7030A0"/>
                </a:solidFill>
              </a:rPr>
              <a:t>зможете</a:t>
            </a:r>
            <a:r>
              <a:rPr lang="ru-RU" sz="1400" dirty="0">
                <a:solidFill>
                  <a:srgbClr val="7030A0"/>
                </a:solidFill>
              </a:rPr>
              <a:t> подати </a:t>
            </a:r>
            <a:r>
              <a:rPr lang="ru-RU" sz="1400" dirty="0" err="1">
                <a:solidFill>
                  <a:srgbClr val="7030A0"/>
                </a:solidFill>
              </a:rPr>
              <a:t>класну</a:t>
            </a:r>
            <a:r>
              <a:rPr lang="ru-RU" sz="1400" dirty="0">
                <a:solidFill>
                  <a:srgbClr val="7030A0"/>
                </a:solidFill>
              </a:rPr>
              <a:t> та </a:t>
            </a:r>
            <a:r>
              <a:rPr lang="ru-RU" sz="1400" dirty="0" err="1">
                <a:solidFill>
                  <a:srgbClr val="7030A0"/>
                </a:solidFill>
              </a:rPr>
              <a:t>креативну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ідею</a:t>
            </a:r>
            <a:r>
              <a:rPr lang="ru-RU" sz="1400" dirty="0">
                <a:solidFill>
                  <a:srgbClr val="7030A0"/>
                </a:solidFill>
              </a:rPr>
              <a:t>. </a:t>
            </a:r>
            <a:r>
              <a:rPr lang="ru-RU" sz="1400" dirty="0" err="1">
                <a:solidFill>
                  <a:srgbClr val="7030A0"/>
                </a:solidFill>
              </a:rPr>
              <a:t>Ідеї</a:t>
            </a:r>
            <a:r>
              <a:rPr lang="ru-RU" sz="1400" dirty="0">
                <a:solidFill>
                  <a:srgbClr val="7030A0"/>
                </a:solidFill>
              </a:rPr>
              <a:t> не </a:t>
            </a:r>
            <a:r>
              <a:rPr lang="ru-RU" sz="1400" dirty="0" err="1">
                <a:solidFill>
                  <a:srgbClr val="7030A0"/>
                </a:solidFill>
              </a:rPr>
              <a:t>падають</a:t>
            </a:r>
            <a:r>
              <a:rPr lang="ru-RU" sz="1400" dirty="0">
                <a:solidFill>
                  <a:srgbClr val="7030A0"/>
                </a:solidFill>
              </a:rPr>
              <a:t> на вас з неба. </a:t>
            </a:r>
            <a:r>
              <a:rPr lang="ru-RU" sz="1400" dirty="0" err="1">
                <a:solidFill>
                  <a:srgbClr val="7030A0"/>
                </a:solidFill>
              </a:rPr>
              <a:t>Навіть</a:t>
            </a:r>
            <a:r>
              <a:rPr lang="ru-RU" sz="1400" dirty="0">
                <a:solidFill>
                  <a:srgbClr val="7030A0"/>
                </a:solidFill>
              </a:rPr>
              <a:t>, </a:t>
            </a:r>
            <a:r>
              <a:rPr lang="ru-RU" sz="1400" dirty="0" err="1">
                <a:solidFill>
                  <a:srgbClr val="7030A0"/>
                </a:solidFill>
              </a:rPr>
              <a:t>якщо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це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іноді</a:t>
            </a:r>
            <a:r>
              <a:rPr lang="ru-RU" sz="1400" dirty="0">
                <a:solidFill>
                  <a:srgbClr val="7030A0"/>
                </a:solidFill>
              </a:rPr>
              <a:t> вам </a:t>
            </a:r>
            <a:r>
              <a:rPr lang="ru-RU" sz="1400" dirty="0" err="1">
                <a:solidFill>
                  <a:srgbClr val="7030A0"/>
                </a:solidFill>
              </a:rPr>
              <a:t>здається</a:t>
            </a:r>
            <a:r>
              <a:rPr lang="ru-RU" sz="14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rgbClr val="7030A0"/>
                </a:solidFill>
              </a:rPr>
              <a:t>Вони </a:t>
            </a:r>
            <a:r>
              <a:rPr lang="ru-RU" sz="1400" dirty="0" err="1">
                <a:solidFill>
                  <a:srgbClr val="7030A0"/>
                </a:solidFill>
              </a:rPr>
              <a:t>заховані</a:t>
            </a:r>
            <a:r>
              <a:rPr lang="ru-RU" sz="1400" dirty="0">
                <a:solidFill>
                  <a:srgbClr val="7030A0"/>
                </a:solidFill>
              </a:rPr>
              <a:t> в </a:t>
            </a:r>
            <a:r>
              <a:rPr lang="ru-RU" sz="1400" dirty="0" err="1">
                <a:solidFill>
                  <a:srgbClr val="7030A0"/>
                </a:solidFill>
              </a:rPr>
              <a:t>нових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емоціях</a:t>
            </a:r>
            <a:r>
              <a:rPr lang="ru-RU" sz="1400" dirty="0">
                <a:solidFill>
                  <a:srgbClr val="7030A0"/>
                </a:solidFill>
              </a:rPr>
              <a:t>, </a:t>
            </a:r>
            <a:r>
              <a:rPr lang="ru-RU" sz="1400" dirty="0" err="1">
                <a:solidFill>
                  <a:srgbClr val="7030A0"/>
                </a:solidFill>
              </a:rPr>
              <a:t>нових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країнах</a:t>
            </a:r>
            <a:r>
              <a:rPr lang="ru-RU" sz="1400" dirty="0">
                <a:solidFill>
                  <a:srgbClr val="7030A0"/>
                </a:solidFill>
              </a:rPr>
              <a:t>, </a:t>
            </a:r>
            <a:r>
              <a:rPr lang="ru-RU" sz="1400" dirty="0" err="1">
                <a:solidFill>
                  <a:srgbClr val="7030A0"/>
                </a:solidFill>
              </a:rPr>
              <a:t>філософських</a:t>
            </a:r>
            <a:r>
              <a:rPr lang="ru-RU" sz="1400" dirty="0">
                <a:solidFill>
                  <a:srgbClr val="7030A0"/>
                </a:solidFill>
              </a:rPr>
              <a:t> концептах, </a:t>
            </a:r>
            <a:r>
              <a:rPr lang="ru-RU" sz="1400" dirty="0" err="1">
                <a:solidFill>
                  <a:srgbClr val="7030A0"/>
                </a:solidFill>
              </a:rPr>
              <a:t>наукових</a:t>
            </a:r>
            <a:r>
              <a:rPr lang="ru-RU" sz="1400" dirty="0">
                <a:solidFill>
                  <a:srgbClr val="7030A0"/>
                </a:solidFill>
              </a:rPr>
              <a:t> моментах, </a:t>
            </a:r>
            <a:r>
              <a:rPr lang="ru-RU" sz="1400" dirty="0" err="1">
                <a:solidFill>
                  <a:srgbClr val="7030A0"/>
                </a:solidFill>
              </a:rPr>
              <a:t>культурі</a:t>
            </a:r>
            <a:r>
              <a:rPr lang="ru-RU" sz="1400" dirty="0">
                <a:solidFill>
                  <a:srgbClr val="7030A0"/>
                </a:solidFill>
              </a:rPr>
              <a:t>. </a:t>
            </a:r>
            <a:r>
              <a:rPr lang="ru-RU" sz="1400" dirty="0" err="1">
                <a:solidFill>
                  <a:srgbClr val="7030A0"/>
                </a:solidFill>
              </a:rPr>
              <a:t>Це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потрібно</a:t>
            </a:r>
            <a:r>
              <a:rPr lang="ru-RU" sz="1400" dirty="0">
                <a:solidFill>
                  <a:srgbClr val="7030A0"/>
                </a:solidFill>
              </a:rPr>
              <a:t> і </a:t>
            </a:r>
            <a:r>
              <a:rPr lang="ru-RU" sz="1400" dirty="0" err="1">
                <a:solidFill>
                  <a:srgbClr val="7030A0"/>
                </a:solidFill>
              </a:rPr>
              <a:t>клієнту</a:t>
            </a:r>
            <a:r>
              <a:rPr lang="ru-RU" sz="1400" dirty="0">
                <a:solidFill>
                  <a:srgbClr val="7030A0"/>
                </a:solidFill>
              </a:rPr>
              <a:t>, і </a:t>
            </a:r>
            <a:r>
              <a:rPr lang="ru-RU" sz="1400" dirty="0" err="1">
                <a:solidFill>
                  <a:srgbClr val="7030A0"/>
                </a:solidFill>
              </a:rPr>
              <a:t>агенції</a:t>
            </a:r>
            <a:r>
              <a:rPr lang="ru-RU" sz="1400" dirty="0">
                <a:solidFill>
                  <a:srgbClr val="7030A0"/>
                </a:solidFill>
              </a:rPr>
              <a:t>, і </a:t>
            </a:r>
            <a:r>
              <a:rPr lang="ru-RU" sz="1400" dirty="0" err="1">
                <a:solidFill>
                  <a:srgbClr val="7030A0"/>
                </a:solidFill>
              </a:rPr>
              <a:t>підрядникам</a:t>
            </a:r>
            <a:r>
              <a:rPr lang="ru-RU" sz="1400" dirty="0">
                <a:solidFill>
                  <a:srgbClr val="7030A0"/>
                </a:solidFill>
              </a:rPr>
              <a:t>. І </a:t>
            </a:r>
            <a:r>
              <a:rPr lang="ru-RU" sz="1400" dirty="0" err="1">
                <a:solidFill>
                  <a:srgbClr val="7030A0"/>
                </a:solidFill>
              </a:rPr>
              <a:t>взагалі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всім</a:t>
            </a:r>
            <a:r>
              <a:rPr lang="ru-RU" sz="1400" dirty="0">
                <a:solidFill>
                  <a:srgbClr val="7030A0"/>
                </a:solidFill>
              </a:rPr>
              <a:t>, </a:t>
            </a:r>
            <a:r>
              <a:rPr lang="ru-RU" sz="1400" dirty="0" err="1">
                <a:solidFill>
                  <a:srgbClr val="7030A0"/>
                </a:solidFill>
              </a:rPr>
              <a:t>хто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прикладає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своє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мислення</a:t>
            </a:r>
            <a:r>
              <a:rPr lang="ru-RU" sz="1400" dirty="0">
                <a:solidFill>
                  <a:srgbClr val="7030A0"/>
                </a:solidFill>
              </a:rPr>
              <a:t> до </a:t>
            </a:r>
            <a:r>
              <a:rPr lang="ru-RU" sz="1400" dirty="0" err="1">
                <a:solidFill>
                  <a:srgbClr val="7030A0"/>
                </a:solidFill>
              </a:rPr>
              <a:t>якоїсь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проблеми</a:t>
            </a:r>
            <a:r>
              <a:rPr lang="ru-RU" sz="1400" dirty="0">
                <a:solidFill>
                  <a:srgbClr val="7030A0"/>
                </a:solidFill>
              </a:rPr>
              <a:t>. 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7030A0"/>
                </a:solidFill>
              </a:rPr>
              <a:t>Тому </a:t>
            </a:r>
            <a:r>
              <a:rPr lang="ru-RU" sz="1400" dirty="0" err="1">
                <a:solidFill>
                  <a:srgbClr val="7030A0"/>
                </a:solidFill>
              </a:rPr>
              <a:t>варто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</a:rPr>
              <a:t>відправлятися</a:t>
            </a:r>
            <a:r>
              <a:rPr lang="ru-RU" sz="1400" dirty="0" smtClean="0">
                <a:solidFill>
                  <a:srgbClr val="7030A0"/>
                </a:solidFill>
              </a:rPr>
              <a:t> на </a:t>
            </a:r>
            <a:r>
              <a:rPr lang="ru-RU" sz="1400" dirty="0" err="1">
                <a:solidFill>
                  <a:srgbClr val="7030A0"/>
                </a:solidFill>
              </a:rPr>
              <a:t>конференції</a:t>
            </a:r>
            <a:r>
              <a:rPr lang="ru-RU" sz="1400" dirty="0">
                <a:solidFill>
                  <a:srgbClr val="7030A0"/>
                </a:solidFill>
              </a:rPr>
              <a:t>, на </a:t>
            </a:r>
            <a:r>
              <a:rPr lang="ru-RU" sz="1400" dirty="0" err="1">
                <a:solidFill>
                  <a:srgbClr val="7030A0"/>
                </a:solidFill>
              </a:rPr>
              <a:t>івенти</a:t>
            </a:r>
            <a:r>
              <a:rPr lang="ru-RU" sz="1400" dirty="0">
                <a:solidFill>
                  <a:srgbClr val="7030A0"/>
                </a:solidFill>
              </a:rPr>
              <a:t>, </a:t>
            </a:r>
            <a:r>
              <a:rPr lang="ru-RU" sz="1400" dirty="0" err="1">
                <a:solidFill>
                  <a:srgbClr val="7030A0"/>
                </a:solidFill>
              </a:rPr>
              <a:t>обов’язково</a:t>
            </a:r>
            <a:r>
              <a:rPr lang="ru-RU" sz="1400" dirty="0">
                <a:solidFill>
                  <a:srgbClr val="7030A0"/>
                </a:solidFill>
              </a:rPr>
              <a:t> все </a:t>
            </a:r>
            <a:r>
              <a:rPr lang="ru-RU" sz="1400" dirty="0" err="1">
                <a:solidFill>
                  <a:srgbClr val="7030A0"/>
                </a:solidFill>
              </a:rPr>
              <a:t>це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обговорювати</a:t>
            </a:r>
            <a:r>
              <a:rPr lang="ru-RU" sz="1400" dirty="0">
                <a:solidFill>
                  <a:srgbClr val="7030A0"/>
                </a:solidFill>
              </a:rPr>
              <a:t> в </a:t>
            </a:r>
            <a:r>
              <a:rPr lang="ru-RU" sz="1400" dirty="0" err="1">
                <a:solidFill>
                  <a:srgbClr val="7030A0"/>
                </a:solidFill>
              </a:rPr>
              <a:t>середині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компанії</a:t>
            </a:r>
            <a:r>
              <a:rPr lang="ru-RU" sz="1400" dirty="0">
                <a:solidFill>
                  <a:srgbClr val="7030A0"/>
                </a:solidFill>
              </a:rPr>
              <a:t> та </a:t>
            </a:r>
            <a:r>
              <a:rPr lang="ru-RU" sz="1400" dirty="0" err="1">
                <a:solidFill>
                  <a:srgbClr val="7030A0"/>
                </a:solidFill>
              </a:rPr>
              <a:t>черпати</a:t>
            </a:r>
            <a:r>
              <a:rPr lang="ru-RU" sz="1400" dirty="0">
                <a:solidFill>
                  <a:srgbClr val="7030A0"/>
                </a:solidFill>
              </a:rPr>
              <a:t> для себе </a:t>
            </a:r>
            <a:r>
              <a:rPr lang="ru-RU" sz="1400" dirty="0" err="1">
                <a:solidFill>
                  <a:srgbClr val="7030A0"/>
                </a:solidFill>
              </a:rPr>
              <a:t>найголовніше</a:t>
            </a:r>
            <a:r>
              <a:rPr lang="ru-RU" sz="1400" dirty="0"/>
              <a:t>.</a:t>
            </a:r>
          </a:p>
        </p:txBody>
      </p:sp>
      <p:pic>
        <p:nvPicPr>
          <p:cNvPr id="10242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191000" cy="39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2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 ЗАЛУЧЕННЯ СТОРОННІХ КОНТЕКСТІВ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Ми </a:t>
            </a:r>
            <a:r>
              <a:rPr lang="ru-RU" dirty="0" err="1"/>
              <a:t>бачимо</a:t>
            </a:r>
            <a:r>
              <a:rPr lang="ru-RU" dirty="0"/>
              <a:t> проблему з одного боку. </a:t>
            </a:r>
            <a:r>
              <a:rPr lang="ru-RU" dirty="0" err="1">
                <a:solidFill>
                  <a:srgbClr val="FF0000"/>
                </a:solidFill>
              </a:rPr>
              <a:t>Залучення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інших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контекстів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різних</a:t>
            </a:r>
            <a:r>
              <a:rPr lang="ru-RU" dirty="0">
                <a:solidFill>
                  <a:srgbClr val="FF0000"/>
                </a:solidFill>
              </a:rPr>
              <a:t> людей, </a:t>
            </a:r>
            <a:r>
              <a:rPr lang="ru-RU" dirty="0" err="1">
                <a:solidFill>
                  <a:srgbClr val="FF0000"/>
                </a:solidFill>
              </a:rPr>
              <a:t>пошук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інакшого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мислення</a:t>
            </a:r>
            <a:r>
              <a:rPr lang="ru-RU" dirty="0">
                <a:solidFill>
                  <a:srgbClr val="FF0000"/>
                </a:solidFill>
              </a:rPr>
              <a:t> – рецепт </a:t>
            </a:r>
            <a:r>
              <a:rPr lang="ru-RU" dirty="0" err="1">
                <a:solidFill>
                  <a:srgbClr val="FF0000"/>
                </a:solidFill>
              </a:rPr>
              <a:t>якісного</a:t>
            </a:r>
            <a:r>
              <a:rPr lang="ru-RU" dirty="0">
                <a:solidFill>
                  <a:srgbClr val="FF0000"/>
                </a:solidFill>
              </a:rPr>
              <a:t> креативу. </a:t>
            </a:r>
            <a:r>
              <a:rPr lang="ru-RU" dirty="0"/>
              <a:t>Не </a:t>
            </a:r>
            <a:r>
              <a:rPr lang="ru-RU" dirty="0" err="1"/>
              <a:t>бійтеся</a:t>
            </a:r>
            <a:r>
              <a:rPr lang="ru-RU" dirty="0"/>
              <a:t> </a:t>
            </a:r>
            <a:r>
              <a:rPr lang="ru-RU" dirty="0" err="1"/>
              <a:t>питати</a:t>
            </a:r>
            <a:r>
              <a:rPr lang="ru-RU" dirty="0"/>
              <a:t> думку як </a:t>
            </a:r>
            <a:r>
              <a:rPr lang="ru-RU" dirty="0" err="1"/>
              <a:t>менеджерів</a:t>
            </a:r>
            <a:r>
              <a:rPr lang="ru-RU" dirty="0"/>
              <a:t>, так і </a:t>
            </a:r>
            <a:r>
              <a:rPr lang="ru-RU" dirty="0" err="1"/>
              <a:t>логістів</a:t>
            </a:r>
            <a:r>
              <a:rPr lang="ru-RU" dirty="0"/>
              <a:t>, </a:t>
            </a:r>
            <a:r>
              <a:rPr lang="ru-RU" dirty="0" err="1"/>
              <a:t>запрошувати</a:t>
            </a:r>
            <a:r>
              <a:rPr lang="ru-RU" dirty="0"/>
              <a:t> на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штормінги</a:t>
            </a:r>
            <a:r>
              <a:rPr lang="ru-RU" dirty="0"/>
              <a:t> </a:t>
            </a:r>
            <a:r>
              <a:rPr lang="ru-RU" dirty="0" err="1"/>
              <a:t>дизайнерів-модельєрів</a:t>
            </a:r>
            <a:r>
              <a:rPr lang="ru-RU" dirty="0"/>
              <a:t> та </a:t>
            </a:r>
            <a:r>
              <a:rPr lang="ru-RU" dirty="0" err="1"/>
              <a:t>кухарів</a:t>
            </a:r>
            <a:r>
              <a:rPr lang="ru-RU" dirty="0"/>
              <a:t>.</a:t>
            </a:r>
          </a:p>
        </p:txBody>
      </p:sp>
      <p:pic>
        <p:nvPicPr>
          <p:cNvPr id="11266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313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8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ЕСТЕТИКА ПОДАЧІ ІНФОРМАЦІЇ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Найгеніальніша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ідея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загинути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вмієте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естетично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презентувати</a:t>
            </a:r>
            <a:r>
              <a:rPr lang="ru-RU" dirty="0">
                <a:solidFill>
                  <a:srgbClr val="FF0000"/>
                </a:solidFill>
              </a:rPr>
              <a:t> свою роботу.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Замовник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смаком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, коли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несмак</a:t>
            </a:r>
            <a:r>
              <a:rPr lang="ru-RU" dirty="0"/>
              <a:t>.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вартувати</a:t>
            </a:r>
            <a:r>
              <a:rPr lang="ru-RU" dirty="0"/>
              <a:t> вам </a:t>
            </a:r>
            <a:r>
              <a:rPr lang="ru-RU" dirty="0" err="1"/>
              <a:t>клієнта</a:t>
            </a:r>
            <a:r>
              <a:rPr lang="ru-RU" dirty="0"/>
              <a:t> та десятка </a:t>
            </a:r>
            <a:r>
              <a:rPr lang="ru-RU" dirty="0" err="1"/>
              <a:t>програних</a:t>
            </a:r>
            <a:r>
              <a:rPr lang="ru-RU" dirty="0"/>
              <a:t> </a:t>
            </a:r>
            <a:r>
              <a:rPr lang="ru-RU" dirty="0" err="1"/>
              <a:t>тендерів</a:t>
            </a:r>
            <a:r>
              <a:rPr lang="ru-RU" dirty="0"/>
              <a:t>. Тому </a:t>
            </a:r>
            <a:r>
              <a:rPr lang="ru-RU" dirty="0" err="1"/>
              <a:t>потрібно</a:t>
            </a:r>
            <a:r>
              <a:rPr lang="ru-RU" dirty="0"/>
              <a:t> бути </a:t>
            </a:r>
            <a:r>
              <a:rPr lang="ru-RU" dirty="0" err="1"/>
              <a:t>смачними</a:t>
            </a:r>
            <a:r>
              <a:rPr lang="ru-RU" dirty="0"/>
              <a:t> і </a:t>
            </a:r>
            <a:r>
              <a:rPr lang="ru-RU" dirty="0" err="1"/>
              <a:t>вдосконалювати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дизайнерські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візуалізувати</a:t>
            </a:r>
            <a:r>
              <a:rPr lang="ru-RU" dirty="0"/>
              <a:t> свою </a:t>
            </a:r>
            <a:r>
              <a:rPr lang="ru-RU" dirty="0" err="1"/>
              <a:t>ідею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Естетика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/>
              <a:t>з дизайну </a:t>
            </a:r>
            <a:r>
              <a:rPr lang="ru-RU" dirty="0" err="1"/>
              <a:t>презентації</a:t>
            </a:r>
            <a:r>
              <a:rPr lang="ru-RU" dirty="0"/>
              <a:t> і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як ми </a:t>
            </a:r>
            <a:r>
              <a:rPr lang="ru-RU" dirty="0" err="1"/>
              <a:t>ведемо</a:t>
            </a:r>
            <a:r>
              <a:rPr lang="ru-RU" dirty="0"/>
              <a:t> себе на </a:t>
            </a:r>
            <a:r>
              <a:rPr lang="ru-RU" dirty="0" err="1"/>
              <a:t>локації</a:t>
            </a:r>
            <a:r>
              <a:rPr lang="ru-RU" dirty="0"/>
              <a:t>.</a:t>
            </a:r>
          </a:p>
        </p:txBody>
      </p:sp>
      <p:pic>
        <p:nvPicPr>
          <p:cNvPr id="12290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0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3351</Words>
  <Application>Microsoft Office PowerPoint</Application>
  <PresentationFormat>Экран (4:3)</PresentationFormat>
  <Paragraphs>228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3" baseType="lpstr">
      <vt:lpstr>Arial</vt:lpstr>
      <vt:lpstr>Calibri</vt:lpstr>
      <vt:lpstr>Times New Roman</vt:lpstr>
      <vt:lpstr>Тема Office</vt:lpstr>
      <vt:lpstr> Організація та проведення заходів </vt:lpstr>
      <vt:lpstr>Співзасновник івент Агентства 42 Денис Блощинський:</vt:lpstr>
      <vt:lpstr> Денис Блощинський : 7 викликів креативу: </vt:lpstr>
      <vt:lpstr>ПРИКЛАДНИЙ КРЕАТИВ</vt:lpstr>
      <vt:lpstr>РОБОЧИЙ FRAMEWORK</vt:lpstr>
      <vt:lpstr>ДОСЛІДЖЕННЯ ТА АНАЛІЗ</vt:lpstr>
      <vt:lpstr>СВІТОГЛЯДНИЙ БАЗИС СУБ'ЄКТІВ ПРОЦЕСУ</vt:lpstr>
      <vt:lpstr> ЗАЛУЧЕННЯ СТОРОННІХ КОНТЕКСТІВ</vt:lpstr>
      <vt:lpstr>ЕСТЕТИКА ПОДАЧІ ІНФОРМАЦІЇ</vt:lpstr>
      <vt:lpstr>СЯЙВО ЧИСТОГО РОЗУМУ: МИСТЕЦТВО ПОЄДНАННЯ</vt:lpstr>
      <vt:lpstr>Івент-маркетинг передбачає емоційний вплив на цільову аудиторію за допомогою проведення спеціальних заходів. </vt:lpstr>
      <vt:lpstr>Чому потрібно віддати перевагу заходам, відмовившись від традиційної реклами?</vt:lpstr>
      <vt:lpstr>Івент маркетинг: ключові моменти </vt:lpstr>
      <vt:lpstr>Івент</vt:lpstr>
      <vt:lpstr>Івент</vt:lpstr>
      <vt:lpstr>  Івент : визначення цілей заходу  </vt:lpstr>
      <vt:lpstr>Якими ж бувають цілі спеціальних заходів?</vt:lpstr>
      <vt:lpstr> Івент маркетинг: помилки при організації заходу </vt:lpstr>
      <vt:lpstr> Івенти : якими повинний бути бути контент заходу? </vt:lpstr>
      <vt:lpstr> Івент-маркетинг: найпопулярніші види заходів </vt:lpstr>
      <vt:lpstr> </vt:lpstr>
      <vt:lpstr>event marketing</vt:lpstr>
      <vt:lpstr> Спеціалісти з івент-індустрії залежно від їхньої спеціалізації поділяють на три основні групи: </vt:lpstr>
      <vt:lpstr>Презентация PowerPoint</vt:lpstr>
      <vt:lpstr>Презентация PowerPoint</vt:lpstr>
      <vt:lpstr>Презентация PowerPoint</vt:lpstr>
      <vt:lpstr>Послідовність дій</vt:lpstr>
      <vt:lpstr> Фаза визначення проблеми або можливості </vt:lpstr>
      <vt:lpstr>Які фактори спонукають ті чи інші структури сформулювати замовлення на PR-захід? </vt:lpstr>
      <vt:lpstr>Принципи PR:</vt:lpstr>
      <vt:lpstr>ПАСПОРТ ЗАХОДУ</vt:lpstr>
      <vt:lpstr> Підготовка спеціальних подій  потребує </vt:lpstr>
      <vt:lpstr> Етапи презентації </vt:lpstr>
      <vt:lpstr>Перший етап: планування та підготовка презентації</vt:lpstr>
      <vt:lpstr>Другий етап: здійснення презентаційного заходу</vt:lpstr>
      <vt:lpstr>Третій етап: післяпрезентаційний</vt:lpstr>
      <vt:lpstr>Спеціальні події</vt:lpstr>
      <vt:lpstr> Презентації </vt:lpstr>
      <vt:lpstr>Сценарій заходу включає:</vt:lpstr>
      <vt:lpstr>Презентация PowerPoint</vt:lpstr>
      <vt:lpstr>Презентация PowerPoint</vt:lpstr>
      <vt:lpstr>Презентация PowerPoint</vt:lpstr>
      <vt:lpstr>Підготовка івенту</vt:lpstr>
      <vt:lpstr>Види івентів</vt:lpstr>
      <vt:lpstr>Види івентів</vt:lpstr>
      <vt:lpstr>ВИДИ ІВЕНТІВ</vt:lpstr>
      <vt:lpstr>Види івентів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PR-акцій або спеціальних подій (заходів), що широко використовуються у практиці, можна віднести:</vt:lpstr>
      <vt:lpstr>Для ознайомлення</vt:lpstr>
      <vt:lpstr>До PR-акцій або спеціальних подій (заходів), що широко використовуються у практиці, можна віднести: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PR</dc:title>
  <dc:creator>Progressor</dc:creator>
  <cp:lastModifiedBy>user</cp:lastModifiedBy>
  <cp:revision>222</cp:revision>
  <dcterms:created xsi:type="dcterms:W3CDTF">2018-02-05T17:52:41Z</dcterms:created>
  <dcterms:modified xsi:type="dcterms:W3CDTF">2023-03-14T09:55:28Z</dcterms:modified>
</cp:coreProperties>
</file>