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301" r:id="rId7"/>
    <p:sldId id="304" r:id="rId8"/>
    <p:sldId id="295" r:id="rId9"/>
    <p:sldId id="294" r:id="rId10"/>
    <p:sldId id="281" r:id="rId11"/>
    <p:sldId id="283" r:id="rId12"/>
    <p:sldId id="284" r:id="rId13"/>
    <p:sldId id="285" r:id="rId14"/>
    <p:sldId id="288" r:id="rId15"/>
    <p:sldId id="297" r:id="rId16"/>
    <p:sldId id="286" r:id="rId17"/>
    <p:sldId id="296" r:id="rId18"/>
    <p:sldId id="298" r:id="rId19"/>
    <p:sldId id="264" r:id="rId20"/>
    <p:sldId id="265" r:id="rId21"/>
    <p:sldId id="266" r:id="rId22"/>
    <p:sldId id="299" r:id="rId23"/>
    <p:sldId id="287" r:id="rId24"/>
    <p:sldId id="310" r:id="rId25"/>
    <p:sldId id="300" r:id="rId26"/>
    <p:sldId id="306" r:id="rId27"/>
    <p:sldId id="305" r:id="rId28"/>
    <p:sldId id="309" r:id="rId29"/>
    <p:sldId id="307" r:id="rId30"/>
    <p:sldId id="312" r:id="rId31"/>
    <p:sldId id="279" r:id="rId32"/>
    <p:sldId id="292" r:id="rId33"/>
    <p:sldId id="293" r:id="rId34"/>
    <p:sldId id="313" r:id="rId35"/>
    <p:sldId id="314" r:id="rId36"/>
    <p:sldId id="289" r:id="rId37"/>
    <p:sldId id="290" r:id="rId38"/>
    <p:sldId id="291" r:id="rId39"/>
    <p:sldId id="261" r:id="rId40"/>
    <p:sldId id="263" r:id="rId41"/>
    <p:sldId id="342" r:id="rId42"/>
    <p:sldId id="338" r:id="rId43"/>
    <p:sldId id="340" r:id="rId44"/>
    <p:sldId id="339" r:id="rId45"/>
  </p:sldIdLst>
  <p:sldSz cx="9144000" cy="6858000" type="screen4x3"/>
  <p:notesSz cx="6858000" cy="9144000"/>
  <p:defaultTextStyle>
    <a:defPPr>
      <a:defRPr lang="ru-RU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clrMru>
    <a:srgbClr val="CCFFFF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883"/>
    <p:restoredTop sz="94660"/>
  </p:normalViewPr>
  <p:slideViewPr>
    <p:cSldViewPr showGuides="1">
      <p:cViewPr varScale="1">
        <p:scale>
          <a:sx n="78" d="100"/>
          <a:sy n="78" d="100"/>
        </p:scale>
        <p:origin x="1584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8" Type="http://schemas.openxmlformats.org/officeDocument/2006/relationships/tableStyles" Target="tableStyles.xml"/><Relationship Id="rId47" Type="http://schemas.openxmlformats.org/officeDocument/2006/relationships/viewProps" Target="viewProps.xml"/><Relationship Id="rId46" Type="http://schemas.openxmlformats.org/officeDocument/2006/relationships/presProps" Target="presProps.xml"/><Relationship Id="rId45" Type="http://schemas.openxmlformats.org/officeDocument/2006/relationships/slide" Target="slides/slide43.xml"/><Relationship Id="rId44" Type="http://schemas.openxmlformats.org/officeDocument/2006/relationships/slide" Target="slides/slide42.xml"/><Relationship Id="rId43" Type="http://schemas.openxmlformats.org/officeDocument/2006/relationships/slide" Target="slides/slide41.xml"/><Relationship Id="rId42" Type="http://schemas.openxmlformats.org/officeDocument/2006/relationships/slide" Target="slides/slide40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65A64B-529C-47A8-A9ED-31D58D3B0BA3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ru-RU" altLang="ru-RU" dirty="0"/>
            </a:fld>
            <a:endParaRPr lang="ru-RU" alt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65A64B-529C-47A8-A9ED-31D58D3B0BA3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ru-RU" altLang="ru-RU" dirty="0"/>
            </a:fld>
            <a:endParaRPr lang="ru-RU" alt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65A64B-529C-47A8-A9ED-31D58D3B0BA3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ru-RU" altLang="ru-RU" dirty="0"/>
            </a:fld>
            <a:endParaRPr lang="ru-RU" alt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65A64B-529C-47A8-A9ED-31D58D3B0BA3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ru-RU" altLang="ru-RU" dirty="0"/>
            </a:fld>
            <a:endParaRPr lang="ru-RU" alt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65A64B-529C-47A8-A9ED-31D58D3B0BA3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ru-RU" altLang="ru-RU" dirty="0"/>
            </a:fld>
            <a:endParaRPr lang="ru-RU" alt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65A64B-529C-47A8-A9ED-31D58D3B0BA3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ru-RU" altLang="ru-RU" dirty="0"/>
            </a:fld>
            <a:endParaRPr lang="ru-RU" alt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65A64B-529C-47A8-A9ED-31D58D3B0BA3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ru-RU" altLang="ru-RU" dirty="0"/>
            </a:fld>
            <a:endParaRPr lang="ru-RU" alt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65A64B-529C-47A8-A9ED-31D58D3B0BA3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ru-RU" altLang="ru-RU" dirty="0"/>
            </a:fld>
            <a:endParaRPr lang="ru-RU" alt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65A64B-529C-47A8-A9ED-31D58D3B0BA3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ru-RU" altLang="ru-RU" dirty="0"/>
            </a:fld>
            <a:endParaRPr lang="ru-RU" alt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65A64B-529C-47A8-A9ED-31D58D3B0BA3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ru-RU" altLang="ru-RU" dirty="0"/>
            </a:fld>
            <a:endParaRPr lang="ru-RU" alt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65A64B-529C-47A8-A9ED-31D58D3B0BA3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ru-RU" altLang="ru-RU" dirty="0"/>
            </a:fld>
            <a:endParaRPr lang="ru-RU" alt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ru-RU" altLang="uk-UA" dirty="0"/>
              <a:t>Образец заголовка</a:t>
            </a:r>
            <a:endParaRPr lang="ru-RU" altLang="uk-UA" dirty="0"/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ru-RU" altLang="uk-UA" dirty="0"/>
              <a:t>Образец текста</a:t>
            </a:r>
            <a:endParaRPr lang="ru-RU" altLang="uk-UA" dirty="0"/>
          </a:p>
          <a:p>
            <a:pPr lvl="1"/>
            <a:r>
              <a:rPr lang="ru-RU" altLang="uk-UA" dirty="0"/>
              <a:t>Второй уровень</a:t>
            </a:r>
            <a:endParaRPr lang="ru-RU" altLang="uk-UA" dirty="0"/>
          </a:p>
          <a:p>
            <a:pPr lvl="2"/>
            <a:r>
              <a:rPr lang="ru-RU" altLang="uk-UA" dirty="0"/>
              <a:t>Третий уровень</a:t>
            </a:r>
            <a:endParaRPr lang="ru-RU" altLang="uk-UA" dirty="0"/>
          </a:p>
          <a:p>
            <a:pPr lvl="3"/>
            <a:r>
              <a:rPr lang="ru-RU" altLang="uk-UA" dirty="0"/>
              <a:t>Четвертый уровень</a:t>
            </a:r>
            <a:endParaRPr lang="ru-RU" altLang="uk-UA" dirty="0"/>
          </a:p>
          <a:p>
            <a:pPr lvl="4"/>
            <a:r>
              <a:rPr lang="ru-RU" altLang="uk-UA" dirty="0"/>
              <a:t>Пятый уровень</a:t>
            </a:r>
            <a:endParaRPr lang="ru-RU" altLang="uk-UA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65A64B-529C-47A8-A9ED-31D58D3B0BA3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lvl="0" eaLnBrk="1" hangingPunct="1"/>
            <a:fld id="{9A0DB2DC-4C9A-4742-B13C-FB6460FD3503}" type="slidenum">
              <a:rPr lang="ru-RU" altLang="ru-RU" dirty="0"/>
            </a:fld>
            <a:endParaRPr lang="ru-RU" altLang="ru-RU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1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6" Type="http://schemas.openxmlformats.org/officeDocument/2006/relationships/hyperlink" Target="http://uk.wikipedia.org/wiki/%D0%86%D0%BD%D0%B6%D0%B5%D0%BD%D0%B5%D1%80" TargetMode="External"/><Relationship Id="rId5" Type="http://schemas.openxmlformats.org/officeDocument/2006/relationships/hyperlink" Target="http://uk.wikipedia.org/wiki/%D0%9F%D0%BE%D0%B5%D1%82" TargetMode="External"/><Relationship Id="rId4" Type="http://schemas.openxmlformats.org/officeDocument/2006/relationships/hyperlink" Target="http://uk.wikipedia.org/wiki/%D0%90%D1%80%D1%85%D1%96%D1%82%D0%B5%D0%BA%D1%82%D0%BE%D1%80" TargetMode="External"/><Relationship Id="rId3" Type="http://schemas.openxmlformats.org/officeDocument/2006/relationships/hyperlink" Target="http://uk.wikipedia.org/wiki/%D0%A5%D1%83%D0%B4%D0%BE%D0%B6%D0%BD%D0%B8%D0%BA" TargetMode="External"/><Relationship Id="rId2" Type="http://schemas.openxmlformats.org/officeDocument/2006/relationships/hyperlink" Target="http://uk.wikipedia.org/wiki/%D0%A1%D0%BA%D1%83%D0%BB%D1%8C%D0%BF%D1%82%D0%BE%D1%80" TargetMode="External"/><Relationship Id="rId1" Type="http://schemas.openxmlformats.org/officeDocument/2006/relationships/hyperlink" Target="http://uk.wikipedia.org/wiki/%D0%86%D1%82%D0%B0%D0%BB%D1%96%D1%8F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7.jpeg"/><Relationship Id="rId1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hyperlink" Target="http://uk.wikipedia.org/wiki/%D0%86%D1%81%D0%BF%D0%B0%D0%BD%D1%96%D1%8F" TargetMode="External"/><Relationship Id="rId4" Type="http://schemas.openxmlformats.org/officeDocument/2006/relationships/hyperlink" Target="http://uk.wikipedia.org/wiki/%D0%A1%D0%B2%D1%8F%D1%82%D0%B8%D0%B9_%D0%94%D0%BE%D0%BC%D1%96%D0%BD%D1%96%D0%BA" TargetMode="External"/><Relationship Id="rId3" Type="http://schemas.openxmlformats.org/officeDocument/2006/relationships/hyperlink" Target="http://uk.wikipedia.org/wiki/%D0%86%D1%82%D0%B0%D0%BB%D1%96%D1%8F" TargetMode="External"/><Relationship Id="rId2" Type="http://schemas.openxmlformats.org/officeDocument/2006/relationships/hyperlink" Target="http://uk.wikipedia.org/wiki/%D0%A4%D1%80%D0%B0%D0%BD%D1%86%D0%B8%D1%81%D0%BA_%D0%90%D1%81%D1%81%D0%B8%D0%B7%D1%8C%D0%BA%D0%B8%D0%B9" TargetMode="External"/><Relationship Id="rId1" Type="http://schemas.openxmlformats.org/officeDocument/2006/relationships/hyperlink" Target="http://uk.wikipedia.org/wiki/%D0%9C%D0%BE%D0%BD%D0%B0%D1%81%D1%82%D0%B8%D1%80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914400" y="260350"/>
            <a:ext cx="8229600" cy="1143000"/>
          </a:xfrm>
          <a:solidFill>
            <a:schemeClr val="accent2">
              <a:lumMod val="20000"/>
              <a:lumOff val="80000"/>
            </a:schemeClr>
          </a:solidFill>
        </p:spPr>
        <p:txBody>
          <a:bodyPr vert="horz" wrap="square" lIns="91440" tIns="45720" rIns="91440" bIns="45720" numCol="1" rtlCol="0" anchor="ctr" anchorCtr="0" compatLnSpc="1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uk-UA" sz="2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Лекція № 2.</a:t>
            </a: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uk-UA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ІСТОРІЯ ЕСТЕТИЧНОЇ ДУМКИ</a:t>
            </a:r>
            <a:br>
              <a:rPr kumimoji="0" lang="ru-RU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uk-UA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 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 vert="horz" wrap="square" lIns="91440" tIns="45720" rIns="91440" bIns="45720" numCol="1" rtlCol="0" anchor="t" anchorCtr="0" compatLnSpc="1">
            <a:normAutofit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uk-UA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1. Елліністична естетика.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uk-UA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2. Середньовічна естетика.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uk-UA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3. Естетика епохи Відродження.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uk-UA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4. Естетика Класицизму та Просвітництва.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uk-UA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 Александр-Готліб </a:t>
            </a:r>
            <a:r>
              <a:rPr kumimoji="0" lang="uk-UA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Баумгартен</a:t>
            </a:r>
            <a:r>
              <a:rPr kumimoji="0" lang="uk-UA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як засновник естетики.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uk-UA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6. Розвиток естетики в XVIII-XIX століттях.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uk-UA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7. Позитивістська естетика.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404813"/>
            <a:ext cx="8229600" cy="1143000"/>
          </a:xfrm>
          <a:solidFill>
            <a:srgbClr val="FFFF00"/>
          </a:solidFill>
        </p:spPr>
        <p:txBody>
          <a:bodyPr vert="horz" wrap="square" lIns="91440" tIns="45720" rIns="91440" bIns="45720" numCol="1" rtlCol="0" anchor="ctr" anchorCtr="0" compatLnSpc="1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3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Часто </a:t>
            </a:r>
            <a:r>
              <a:rPr kumimoji="0" lang="ru-RU" sz="31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батьком</a:t>
            </a:r>
            <a:r>
              <a:rPr kumimoji="0" lang="ru-RU" sz="3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31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тисячолітньої</a:t>
            </a:r>
            <a:r>
              <a:rPr kumimoji="0" lang="ru-RU" sz="3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31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епохи</a:t>
            </a:r>
            <a:r>
              <a:rPr kumimoji="0" lang="ru-RU" sz="3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31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середньовічної</a:t>
            </a:r>
            <a:r>
              <a:rPr kumimoji="0" lang="ru-RU" sz="3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31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естетики</a:t>
            </a:r>
            <a:r>
              <a:rPr kumimoji="0" lang="ru-RU" sz="3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31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вважають</a:t>
            </a:r>
            <a:r>
              <a:rPr kumimoji="0" lang="ru-RU" sz="3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Псевдо-</a:t>
            </a:r>
            <a:r>
              <a:rPr kumimoji="0" lang="ru-RU" sz="31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Діонісія</a:t>
            </a:r>
            <a:r>
              <a:rPr kumimoji="0" lang="ru-RU" sz="3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31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Ареопагіта</a:t>
            </a:r>
            <a:r>
              <a:rPr kumimoji="0" lang="ru-RU" sz="3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(V </a:t>
            </a:r>
            <a:r>
              <a:rPr kumimoji="0" lang="ru-RU" sz="31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чи</a:t>
            </a:r>
            <a:r>
              <a:rPr kumimoji="0" lang="ru-RU" sz="3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VI ст.) – </a:t>
            </a:r>
            <a:r>
              <a:rPr kumimoji="0" lang="ru-RU" sz="31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анонімного</a:t>
            </a:r>
            <a:r>
              <a:rPr kumimoji="0" lang="ru-RU" sz="3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автора «</a:t>
            </a:r>
            <a:r>
              <a:rPr kumimoji="0" lang="ru-RU" sz="31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Ареопагітиків</a:t>
            </a:r>
            <a:r>
              <a:rPr kumimoji="0" lang="ru-RU" sz="3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».</a:t>
            </a:r>
            <a:b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solidFill>
            <a:srgbClr val="FFC000"/>
          </a:solidFill>
        </p:spPr>
        <p:txBody>
          <a:bodyPr vert="horz" wrap="square" lIns="91440" tIns="45720" rIns="91440" bIns="45720" numCol="1" rtlCol="0" anchor="t" anchorCtr="0" compatLnSpc="1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Псевдо-</a:t>
            </a:r>
            <a:r>
              <a:rPr kumimoji="0" lang="ru-RU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Діонісій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розробив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теорію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символізму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</a:t>
            </a:r>
            <a:r>
              <a:rPr kumimoji="0" lang="ru-RU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Згідно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з нею, </a:t>
            </a:r>
            <a:r>
              <a:rPr kumimoji="0" lang="ru-RU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саме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символи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сприяють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здійсненню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сходження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до </a:t>
            </a:r>
            <a:r>
              <a:rPr kumimoji="0" lang="ru-RU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духовних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сутностей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Останніх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вирізняють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два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типи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– «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подібні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» та «не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подібні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» до архетипу.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Останні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вищі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бо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через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відсутність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зв’язку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їх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з предметом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легше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здійснюється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вищезазначе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-не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сходження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</a:t>
            </a:r>
            <a:r>
              <a:rPr kumimoji="0" lang="ru-RU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Найвищою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ж </a:t>
            </a:r>
            <a:r>
              <a:rPr kumimoji="0" lang="ru-RU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насолодою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в </a:t>
            </a:r>
            <a:r>
              <a:rPr kumimoji="0" lang="ru-RU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творі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мистецтва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є </a:t>
            </a:r>
            <a:r>
              <a:rPr kumimoji="0" lang="ru-RU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осягнення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символів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blipFill>
            <a:blip r:embed="rId1" cstate="print"/>
            <a:tile tx="0" ty="0" sx="100000" sy="100000" flip="none" algn="tl"/>
          </a:blipFill>
        </p:spPr>
        <p:txBody>
          <a:bodyPr vert="horz" wrap="square" lIns="91440" tIns="45720" rIns="91440" bIns="45720" numCol="1" rtlCol="0" anchor="ctr" anchorCtr="0" compatLnSpc="1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uk-UA" sz="4400" b="1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Естетика епохи Відродження</a:t>
            </a:r>
            <a:br>
              <a:rPr kumimoji="0" lang="uk-UA" sz="4400" b="1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uk-UA" sz="4400" b="1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14-16 століття</a:t>
            </a:r>
            <a:endParaRPr kumimoji="0" lang="ru-RU" sz="44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solidFill>
            <a:srgbClr val="FFFF00"/>
          </a:solidFill>
        </p:spPr>
        <p:txBody>
          <a:bodyPr vert="horz" wrap="square" lIns="91440" tIns="45720" rIns="91440" bIns="45720" numCol="1" rtlCol="0" anchor="t" anchorCtr="0" compatLnSpc="1">
            <a:normAutofit fontScale="85000"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uk-UA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Центральними постатями  в естетиці епохи Відродження були : </a:t>
            </a:r>
            <a:endParaRPr kumimoji="0" lang="uk-UA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uk-UA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італійський художник, архітектор і мислитель-гуманіст</a:t>
            </a:r>
            <a:r>
              <a:rPr kumimoji="0" lang="uk-UA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Леон </a:t>
            </a:r>
            <a:r>
              <a:rPr kumimoji="0" lang="uk-UA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Баттист</a:t>
            </a:r>
            <a:r>
              <a:rPr kumimoji="0" lang="uk-UA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Альберті</a:t>
            </a:r>
            <a:r>
              <a:rPr kumimoji="0" lang="uk-UA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(1404-1472);</a:t>
            </a:r>
            <a:endParaRPr kumimoji="0" lang="uk-UA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uk-UA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італійський 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художник,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інженер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теоретик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мистецтва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естетик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філософ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Леонардо да </a:t>
            </a:r>
            <a:r>
              <a:rPr kumimoji="0" lang="ru-RU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Вінчі</a:t>
            </a:r>
            <a:r>
              <a:rPr kumimoji="0" lang="uk-UA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(1452-1519);</a:t>
            </a:r>
            <a:endParaRPr kumimoji="0" lang="uk-UA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італійський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мислитель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Лука  </a:t>
            </a:r>
            <a:r>
              <a:rPr kumimoji="0" lang="ru-RU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Пачолі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(1445-1517) – написав трактат «Про </a:t>
            </a:r>
            <a:r>
              <a:rPr kumimoji="0" lang="ru-RU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божествену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пропорцію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»</a:t>
            </a:r>
            <a:endParaRPr kumimoji="0" lang="uk-UA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німецький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художник,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мислитель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Альбрехт Дюрер (1471-1528)</a:t>
            </a:r>
            <a:r>
              <a:rPr kumimoji="0" lang="uk-UA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uk-UA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 anchorCtr="0"/>
          <a:p>
            <a:pPr algn="l" eaLnBrk="1" hangingPunct="1"/>
            <a:r>
              <a:rPr lang="uk-UA" altLang="uk-UA" sz="3600" b="1" dirty="0"/>
              <a:t>                Лука Пачоли</a:t>
            </a:r>
            <a:r>
              <a:rPr lang="ru-RU" altLang="uk-UA" sz="3600" b="1" dirty="0"/>
              <a:t> (</a:t>
            </a:r>
            <a:r>
              <a:rPr lang="ru-RU" altLang="uk-UA" sz="2800" b="1" dirty="0"/>
              <a:t>1445-1517</a:t>
            </a:r>
            <a:r>
              <a:rPr lang="ru-RU" altLang="uk-UA" sz="2800" dirty="0"/>
              <a:t>)</a:t>
            </a:r>
            <a:endParaRPr lang="ru-RU" altLang="uk-UA" sz="2800" dirty="0"/>
          </a:p>
        </p:txBody>
      </p:sp>
      <p:sp>
        <p:nvSpPr>
          <p:cNvPr id="13315" name="Объект 2"/>
          <p:cNvSpPr>
            <a:spLocks noGrp="1"/>
          </p:cNvSpPr>
          <p:nvPr>
            <p:ph idx="1"/>
          </p:nvPr>
        </p:nvSpPr>
        <p:spPr/>
        <p:txBody>
          <a:bodyPr vert="horz" wrap="square" lIns="91440" tIns="45720" rIns="91440" bIns="45720" anchor="t" anchorCtr="0"/>
          <a:p>
            <a:pPr eaLnBrk="1" hangingPunct="1"/>
            <a:endParaRPr lang="uk-UA" altLang="uk-UA" dirty="0"/>
          </a:p>
        </p:txBody>
      </p:sp>
      <p:pic>
        <p:nvPicPr>
          <p:cNvPr id="13316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6013" y="1412875"/>
            <a:ext cx="6018212" cy="52197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850" y="333375"/>
            <a:ext cx="8229600" cy="1143000"/>
          </a:xfrm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vert="horz" wrap="square" lIns="91440" tIns="45720" rIns="91440" bIns="45720" numCol="1" rtlCol="0" anchor="ctr" anchorCtr="0" compatLnSpc="1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                        Автопортрет Леонардо да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Вінчі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2323" y="1412775"/>
            <a:ext cx="8783999" cy="4525964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mpd="sng">
            <a:noFill/>
            <a:prstDash val="solid"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wrap="square" lIns="91440" tIns="45720" rIns="91440" bIns="45720" numCol="1" anchor="t" anchorCtr="0" compatLnSpc="1">
            <a:normAutofit lnSpcReduction="10000"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uk-UA" altLang="uk-UA" sz="3200" b="0" i="1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Естетика </a:t>
            </a:r>
            <a:r>
              <a:rPr kumimoji="0" lang="ru-RU" altLang="uk-UA" sz="3200" b="0" i="1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Леонардо да </a:t>
            </a:r>
            <a:r>
              <a:rPr kumimoji="0" lang="ru-RU" altLang="uk-UA" sz="3200" b="0" i="1" u="sng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Вінчі</a:t>
            </a:r>
            <a:endParaRPr kumimoji="0" lang="ru-RU" altLang="uk-UA" sz="3200" b="0" i="1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ru-RU" altLang="uk-UA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1.Ідея </a:t>
            </a:r>
            <a:r>
              <a:rPr kumimoji="0" lang="ru-RU" altLang="uk-UA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істинності</a:t>
            </a:r>
            <a:r>
              <a:rPr kumimoji="0" lang="ru-RU" altLang="uk-UA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altLang="uk-UA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людського</a:t>
            </a:r>
            <a:endParaRPr kumimoji="0" lang="ru-RU" altLang="uk-UA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ru-RU" altLang="uk-UA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altLang="uk-UA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чутт</a:t>
            </a:r>
            <a:r>
              <a:rPr kumimoji="0" lang="uk-UA" altLang="uk-UA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є</a:t>
            </a:r>
            <a:r>
              <a:rPr kumimoji="0" lang="ru-RU" altLang="uk-UA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вого</a:t>
            </a:r>
            <a:r>
              <a:rPr kumimoji="0" lang="ru-RU" altLang="uk-UA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altLang="uk-UA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досвіду</a:t>
            </a:r>
            <a:r>
              <a:rPr kumimoji="0" lang="ru-RU" altLang="uk-UA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та </a:t>
            </a:r>
            <a:r>
              <a:rPr kumimoji="0" lang="ru-RU" altLang="uk-UA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помилковості</a:t>
            </a:r>
            <a:r>
              <a:rPr kumimoji="0" lang="ru-RU" altLang="uk-UA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altLang="uk-UA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мислення</a:t>
            </a:r>
            <a:r>
              <a:rPr kumimoji="0" lang="ru-RU" altLang="uk-UA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  <a:endParaRPr kumimoji="0" lang="ru-RU" altLang="uk-UA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uk-UA" altLang="uk-UA" sz="2000" b="1" i="1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2. Н</a:t>
            </a:r>
            <a:r>
              <a:rPr kumimoji="0" lang="ru-RU" altLang="uk-UA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айвищим</a:t>
            </a:r>
            <a:r>
              <a:rPr kumimoji="0" lang="ru-RU" altLang="uk-UA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з </a:t>
            </a:r>
            <a:r>
              <a:rPr kumimoji="0" lang="ru-RU" altLang="uk-UA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людських</a:t>
            </a:r>
            <a:r>
              <a:rPr kumimoji="0" lang="ru-RU" altLang="uk-UA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altLang="uk-UA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відчуттів</a:t>
            </a:r>
            <a:r>
              <a:rPr kumimoji="0" lang="ru-RU" altLang="uk-UA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ru-RU" altLang="uk-UA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джерелом</a:t>
            </a:r>
            <a:r>
              <a:rPr kumimoji="0" lang="ru-RU" altLang="uk-UA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altLang="uk-UA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усіх</a:t>
            </a:r>
            <a:r>
              <a:rPr kumimoji="0" lang="ru-RU" altLang="uk-UA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наук</a:t>
            </a:r>
            <a:endParaRPr kumimoji="0" lang="ru-RU" altLang="uk-UA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ru-RU" altLang="uk-UA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і </a:t>
            </a:r>
            <a:r>
              <a:rPr kumimoji="0" lang="ru-RU" altLang="uk-UA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мистецтв</a:t>
            </a:r>
            <a:r>
              <a:rPr kumimoji="0" lang="ru-RU" altLang="uk-UA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є </a:t>
            </a:r>
            <a:r>
              <a:rPr kumimoji="0" lang="ru-RU" altLang="uk-UA" sz="2000" b="1" i="0" u="sng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зір</a:t>
            </a:r>
            <a:r>
              <a:rPr kumimoji="0" lang="ru-RU" altLang="uk-UA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</a:t>
            </a:r>
            <a:r>
              <a:rPr kumimoji="0" lang="ru-RU" altLang="uk-UA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Відчуття</a:t>
            </a:r>
            <a:r>
              <a:rPr kumimoji="0" lang="ru-RU" altLang="uk-UA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altLang="uk-UA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зору</a:t>
            </a:r>
            <a:r>
              <a:rPr kumimoji="0" lang="ru-RU" altLang="uk-UA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є </a:t>
            </a:r>
            <a:r>
              <a:rPr kumimoji="0" lang="ru-RU" altLang="uk-UA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вищим</a:t>
            </a:r>
            <a:r>
              <a:rPr kumimoji="0" lang="ru-RU" altLang="uk-UA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за </a:t>
            </a:r>
            <a:r>
              <a:rPr kumimoji="0" lang="ru-RU" altLang="uk-UA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відчуття</a:t>
            </a:r>
            <a:endParaRPr kumimoji="0" lang="ru-RU" altLang="uk-UA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ru-RU" altLang="uk-UA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слуху. </a:t>
            </a:r>
            <a:r>
              <a:rPr kumimoji="0" lang="ru-RU" altLang="uk-UA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Відповідно</a:t>
            </a:r>
            <a:r>
              <a:rPr kumimoji="0" lang="ru-RU" altLang="uk-UA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ru-RU" altLang="uk-UA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живопис</a:t>
            </a:r>
            <a:r>
              <a:rPr kumimoji="0" lang="ru-RU" altLang="uk-UA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altLang="uk-UA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перевершує</a:t>
            </a:r>
            <a:r>
              <a:rPr kumimoji="0" lang="ru-RU" altLang="uk-UA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altLang="uk-UA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музику</a:t>
            </a:r>
            <a:r>
              <a:rPr kumimoji="0" lang="ru-RU" altLang="uk-UA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та </a:t>
            </a:r>
            <a:endParaRPr kumimoji="0" lang="ru-RU" altLang="uk-UA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ru-RU" altLang="uk-UA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поезію</a:t>
            </a:r>
            <a:r>
              <a:rPr kumimoji="0" lang="ru-RU" altLang="uk-UA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  <a:endParaRPr kumimoji="0" lang="ru-RU" altLang="uk-UA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uk-UA" altLang="uk-UA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3. </a:t>
            </a:r>
            <a:r>
              <a:rPr kumimoji="0" lang="ru-RU" altLang="uk-UA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Визнавав</a:t>
            </a:r>
            <a:r>
              <a:rPr kumimoji="0" lang="ru-RU" altLang="uk-UA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altLang="uk-UA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живопис</a:t>
            </a:r>
            <a:r>
              <a:rPr kumimoji="0" lang="ru-RU" altLang="uk-UA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наукою. </a:t>
            </a:r>
            <a:endParaRPr kumimoji="0" lang="ru-RU" altLang="uk-UA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uk-UA" altLang="uk-UA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4.</a:t>
            </a:r>
            <a:r>
              <a:rPr kumimoji="0" lang="ru-RU" altLang="uk-UA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altLang="uk-UA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Приділяв</a:t>
            </a:r>
            <a:r>
              <a:rPr kumimoji="0" lang="ru-RU" altLang="uk-UA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altLang="uk-UA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значну</a:t>
            </a:r>
            <a:r>
              <a:rPr kumimoji="0" lang="ru-RU" altLang="uk-UA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altLang="uk-UA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увагу</a:t>
            </a:r>
            <a:r>
              <a:rPr kumimoji="0" lang="ru-RU" altLang="uk-UA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altLang="uk-UA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гармонії</a:t>
            </a:r>
            <a:r>
              <a:rPr kumimoji="0" lang="ru-RU" altLang="uk-UA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в </a:t>
            </a:r>
            <a:r>
              <a:rPr kumimoji="0" lang="ru-RU" altLang="uk-UA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усвідомленні</a:t>
            </a:r>
            <a:r>
              <a:rPr kumimoji="0" lang="ru-RU" altLang="uk-UA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ru-RU" altLang="uk-UA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ru-RU" altLang="uk-UA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прекрасного.</a:t>
            </a:r>
            <a:endParaRPr kumimoji="0" lang="ru-RU" altLang="uk-UA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ru-RU" altLang="uk-UA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altLang="uk-UA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Зокрема</a:t>
            </a:r>
            <a:r>
              <a:rPr kumimoji="0" lang="ru-RU" altLang="uk-UA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в </a:t>
            </a:r>
            <a:r>
              <a:rPr kumimoji="0" lang="ru-RU" altLang="uk-UA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живописі</a:t>
            </a:r>
            <a:r>
              <a:rPr kumimoji="0" lang="ru-RU" altLang="uk-UA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вона </a:t>
            </a:r>
            <a:r>
              <a:rPr kumimoji="0" lang="ru-RU" altLang="uk-UA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грунтується</a:t>
            </a:r>
            <a:r>
              <a:rPr kumimoji="0" lang="ru-RU" altLang="uk-UA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на </a:t>
            </a:r>
            <a:endParaRPr kumimoji="0" lang="ru-RU" altLang="uk-UA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ru-RU" altLang="uk-UA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пропорційному</a:t>
            </a:r>
            <a:r>
              <a:rPr kumimoji="0" lang="ru-RU" altLang="uk-UA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altLang="uk-UA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поєднанні</a:t>
            </a:r>
            <a:r>
              <a:rPr kumimoji="0" lang="ru-RU" altLang="uk-UA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altLang="uk-UA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фігур</a:t>
            </a:r>
            <a:r>
              <a:rPr kumimoji="0" lang="ru-RU" altLang="uk-UA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ru-RU" altLang="uk-UA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фарб</a:t>
            </a:r>
            <a:r>
              <a:rPr kumimoji="0" lang="ru-RU" altLang="uk-UA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.</a:t>
            </a:r>
            <a:endParaRPr kumimoji="0" lang="ru-RU" altLang="uk-UA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ru-RU" altLang="uk-UA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ru-RU" altLang="uk-UA" sz="1800" b="0" i="1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14342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72225" y="1125538"/>
            <a:ext cx="3095625" cy="46783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numCol="1" rtlCol="0" anchor="ctr" anchorCtr="0" compatLnSpc="1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Леонардо да </a:t>
            </a:r>
            <a:r>
              <a:rPr kumimoji="0" lang="ru-RU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Вінчі</a:t>
            </a:r>
            <a:br>
              <a:rPr kumimoji="0" lang="ru-RU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«</a:t>
            </a:r>
            <a:r>
              <a:rPr kumimoji="0" lang="ru-RU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Вітрувіанська</a:t>
            </a:r>
            <a:r>
              <a:rPr kumimoji="0" lang="ru-RU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людина</a:t>
            </a:r>
            <a:r>
              <a:rPr kumimoji="0" lang="ru-RU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»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5363" name="Объект 2"/>
          <p:cNvSpPr>
            <a:spLocks noGrp="1"/>
          </p:cNvSpPr>
          <p:nvPr>
            <p:ph idx="1"/>
          </p:nvPr>
        </p:nvSpPr>
        <p:spPr>
          <a:blipFill rotWithShape="1">
            <a:blip r:embed="rId1"/>
          </a:blipFill>
        </p:spPr>
        <p:txBody>
          <a:bodyPr vert="horz" wrap="square" lIns="91440" tIns="45720" rIns="91440" bIns="45720" anchor="t" anchorCtr="0"/>
          <a:p>
            <a:pPr marL="0" indent="0" eaLnBrk="1" hangingPunct="1">
              <a:buNone/>
            </a:pPr>
            <a:r>
              <a:rPr lang="ru-RU" altLang="uk-UA" sz="1600" dirty="0"/>
              <a:t>Вітрувіанська людина - малюнок, </a:t>
            </a:r>
            <a:endParaRPr lang="ru-RU" altLang="uk-UA" sz="1600" dirty="0"/>
          </a:p>
          <a:p>
            <a:pPr marL="0" indent="0" eaLnBrk="1" hangingPunct="1">
              <a:buNone/>
            </a:pPr>
            <a:r>
              <a:rPr lang="ru-RU" altLang="uk-UA" sz="1600" dirty="0"/>
              <a:t>намальований Леонардо да Вінчі приблизно</a:t>
            </a:r>
            <a:endParaRPr lang="ru-RU" altLang="uk-UA" sz="1600" dirty="0"/>
          </a:p>
          <a:p>
            <a:pPr marL="0" indent="0" eaLnBrk="1" hangingPunct="1">
              <a:buNone/>
            </a:pPr>
            <a:r>
              <a:rPr lang="ru-RU" altLang="uk-UA" sz="1600" dirty="0"/>
              <a:t> в 1490-92 роках як ілюстрація для книги,</a:t>
            </a:r>
            <a:endParaRPr lang="ru-RU" altLang="uk-UA" sz="1600" dirty="0"/>
          </a:p>
          <a:p>
            <a:pPr marL="0" indent="0" eaLnBrk="1" hangingPunct="1">
              <a:buNone/>
            </a:pPr>
            <a:r>
              <a:rPr lang="ru-RU" altLang="uk-UA" sz="1600" dirty="0"/>
              <a:t> присвяченої працям Вітрувія. На ньому зображена </a:t>
            </a:r>
            <a:endParaRPr lang="ru-RU" altLang="uk-UA" sz="1600" dirty="0"/>
          </a:p>
          <a:p>
            <a:pPr marL="0" indent="0" eaLnBrk="1" hangingPunct="1">
              <a:buNone/>
            </a:pPr>
            <a:r>
              <a:rPr lang="ru-RU" altLang="uk-UA" sz="1600" dirty="0"/>
              <a:t>фігура оголеного чоловіка в двох накладених одна на</a:t>
            </a:r>
            <a:endParaRPr lang="ru-RU" altLang="uk-UA" sz="1600" dirty="0"/>
          </a:p>
          <a:p>
            <a:pPr marL="0" indent="0" eaLnBrk="1" hangingPunct="1">
              <a:buNone/>
            </a:pPr>
            <a:r>
              <a:rPr lang="ru-RU" altLang="uk-UA" sz="1600" dirty="0"/>
              <a:t> іншу позиціях: з розведеними в сторони руками і</a:t>
            </a:r>
            <a:endParaRPr lang="ru-RU" altLang="uk-UA" sz="1600" dirty="0"/>
          </a:p>
          <a:p>
            <a:pPr marL="0" indent="0" eaLnBrk="1" hangingPunct="1">
              <a:buNone/>
            </a:pPr>
            <a:r>
              <a:rPr lang="ru-RU" altLang="uk-UA" sz="1600" dirty="0"/>
              <a:t> ногами, вписана в коло; з розведеними руками і </a:t>
            </a:r>
            <a:endParaRPr lang="ru-RU" altLang="uk-UA" sz="1600" dirty="0"/>
          </a:p>
          <a:p>
            <a:pPr marL="0" indent="0" eaLnBrk="1" hangingPunct="1">
              <a:buNone/>
            </a:pPr>
            <a:r>
              <a:rPr lang="ru-RU" altLang="uk-UA" sz="1600" dirty="0"/>
              <a:t>зведеними разом ногами, вписана в квадрат. </a:t>
            </a:r>
            <a:endParaRPr lang="ru-RU" altLang="uk-UA" sz="1600" dirty="0"/>
          </a:p>
          <a:p>
            <a:pPr marL="0" indent="0" eaLnBrk="1" hangingPunct="1">
              <a:buNone/>
            </a:pPr>
            <a:r>
              <a:rPr lang="ru-RU" altLang="uk-UA" sz="1600" dirty="0"/>
              <a:t>Малюнок і пояснення до нього іноді називають </a:t>
            </a:r>
            <a:endParaRPr lang="ru-RU" altLang="uk-UA" sz="1600" dirty="0"/>
          </a:p>
          <a:p>
            <a:pPr marL="0" indent="0" eaLnBrk="1" hangingPunct="1">
              <a:buNone/>
            </a:pPr>
            <a:r>
              <a:rPr lang="ru-RU" altLang="uk-UA" sz="1600" b="1" dirty="0"/>
              <a:t>канонічними пропорціями.</a:t>
            </a:r>
            <a:endParaRPr lang="ru-RU" altLang="uk-UA" sz="1600" b="1" dirty="0"/>
          </a:p>
        </p:txBody>
      </p:sp>
      <p:pic>
        <p:nvPicPr>
          <p:cNvPr id="15364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8263" y="1368425"/>
            <a:ext cx="3919537" cy="53276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 anchorCtr="0"/>
          <a:p>
            <a:pPr eaLnBrk="1" hangingPunct="1"/>
            <a:r>
              <a:rPr lang="ru-RU" altLang="uk-UA" sz="3200" dirty="0"/>
              <a:t>Леонардо да Вінчі. </a:t>
            </a:r>
            <a:r>
              <a:rPr lang="uk-UA" altLang="uk-UA" b="1" dirty="0"/>
              <a:t>Таємна вечеря</a:t>
            </a:r>
            <a:endParaRPr lang="ru-RU" altLang="uk-UA" b="1" dirty="0"/>
          </a:p>
        </p:txBody>
      </p:sp>
      <p:sp>
        <p:nvSpPr>
          <p:cNvPr id="16387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856663" cy="4525963"/>
          </a:xfrm>
        </p:spPr>
        <p:txBody>
          <a:bodyPr vert="horz" wrap="square" lIns="91440" tIns="45720" rIns="91440" bIns="45720" anchor="t" anchorCtr="0"/>
          <a:p>
            <a:pPr eaLnBrk="1" hangingPunct="1"/>
            <a:endParaRPr lang="uk-UA" altLang="uk-UA" dirty="0"/>
          </a:p>
        </p:txBody>
      </p:sp>
      <p:pic>
        <p:nvPicPr>
          <p:cNvPr id="16388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9750" y="1341438"/>
            <a:ext cx="9283700" cy="50387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 anchorCtr="0"/>
          <a:p>
            <a:pPr eaLnBrk="1" hangingPunct="1"/>
            <a:endParaRPr lang="uk-UA" altLang="uk-UA" dirty="0"/>
          </a:p>
        </p:txBody>
      </p:sp>
      <p:sp>
        <p:nvSpPr>
          <p:cNvPr id="17411" name="Объект 2"/>
          <p:cNvSpPr>
            <a:spLocks noGrp="1"/>
          </p:cNvSpPr>
          <p:nvPr>
            <p:ph idx="1"/>
          </p:nvPr>
        </p:nvSpPr>
        <p:spPr/>
        <p:txBody>
          <a:bodyPr vert="horz" wrap="square" lIns="91440" tIns="45720" rIns="91440" bIns="45720" anchor="t" anchorCtr="0"/>
          <a:p>
            <a:pPr eaLnBrk="1" hangingPunct="1"/>
            <a:endParaRPr lang="uk-UA" altLang="uk-UA" dirty="0"/>
          </a:p>
        </p:txBody>
      </p:sp>
      <p:pic>
        <p:nvPicPr>
          <p:cNvPr id="17412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566738"/>
            <a:ext cx="10515600" cy="57245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60000"/>
              <a:lumOff val="40000"/>
            </a:schemeClr>
          </a:solidFill>
        </p:spPr>
        <p:txBody>
          <a:bodyPr vert="horz" wrap="square" lIns="91440" tIns="45720" rIns="91440" bIns="45720" numCol="1" rtlCol="0" anchor="ctr" anchorCtr="0" compatLnSpc="1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Тайна вечеря</a:t>
            </a:r>
            <a:br>
              <a:rPr kumimoji="0" lang="ru-RU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288" y="1123950"/>
            <a:ext cx="8640763" cy="5508625"/>
          </a:xfrm>
          <a:solidFill>
            <a:schemeClr val="accent2">
              <a:lumMod val="20000"/>
              <a:lumOff val="80000"/>
            </a:schemeClr>
          </a:solidFill>
        </p:spPr>
        <p:txBody>
          <a:bodyPr vert="horz" wrap="square" lIns="91440" tIns="45720" rIns="91440" bIns="45720" numCol="1" rtlCol="0" anchor="t" anchorCtr="0" compatLnSpc="1">
            <a:normAutofit fontScale="62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ru-RU" sz="3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– </a:t>
            </a:r>
            <a:r>
              <a:rPr kumimoji="0" lang="ru-RU" sz="3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геніальне</a:t>
            </a:r>
            <a:r>
              <a:rPr kumimoji="0" lang="ru-RU" sz="3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творіння</a:t>
            </a:r>
            <a:r>
              <a:rPr kumimoji="0" lang="ru-RU" sz="3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Леонардо да </a:t>
            </a:r>
            <a:r>
              <a:rPr kumimoji="0" lang="ru-RU" sz="3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Вінчі</a:t>
            </a:r>
            <a:r>
              <a:rPr kumimoji="0" lang="ru-RU" sz="3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і один </a:t>
            </a:r>
            <a:r>
              <a:rPr kumimoji="0" lang="ru-RU" sz="3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із</a:t>
            </a:r>
            <a:r>
              <a:rPr kumimoji="0" lang="ru-RU" sz="3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найвеличніших</a:t>
            </a:r>
            <a:r>
              <a:rPr kumimoji="0" lang="ru-RU" sz="3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шедеврів</a:t>
            </a:r>
            <a:r>
              <a:rPr kumimoji="0" lang="ru-RU" sz="3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всіх</a:t>
            </a:r>
            <a:r>
              <a:rPr kumimoji="0" lang="ru-RU" sz="3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часів</a:t>
            </a:r>
            <a:r>
              <a:rPr kumimoji="0" lang="ru-RU" sz="3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і </a:t>
            </a:r>
            <a:r>
              <a:rPr kumimoji="0" lang="ru-RU" sz="3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народів</a:t>
            </a:r>
            <a:r>
              <a:rPr kumimoji="0" lang="ru-RU" sz="3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</a:t>
            </a:r>
            <a:r>
              <a:rPr kumimoji="0" lang="ru-RU" sz="3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Композицію</a:t>
            </a:r>
            <a:r>
              <a:rPr kumimoji="0" lang="ru-RU" sz="3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8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«</a:t>
            </a:r>
            <a:r>
              <a:rPr kumimoji="0" lang="ru-RU" sz="3800" b="0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Тайної</a:t>
            </a:r>
            <a:r>
              <a:rPr kumimoji="0" lang="ru-RU" sz="38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800" b="0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вечері</a:t>
            </a:r>
            <a:r>
              <a:rPr kumimoji="0" lang="ru-RU" sz="3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» великий Леонардо написав </a:t>
            </a:r>
            <a:r>
              <a:rPr kumimoji="0" lang="ru-RU" sz="3800" b="1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на </a:t>
            </a:r>
            <a:r>
              <a:rPr kumimoji="0" lang="ru-RU" sz="3800" b="1" i="0" u="sng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стіні</a:t>
            </a:r>
            <a:r>
              <a:rPr kumimoji="0" lang="ru-RU" sz="3800" b="1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800" b="1" i="0" u="sng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трапезної</a:t>
            </a:r>
            <a:r>
              <a:rPr kumimoji="0" lang="ru-RU" sz="3800" b="1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800" b="1" i="0" u="sng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Міланського</a:t>
            </a:r>
            <a:r>
              <a:rPr kumimoji="0" lang="ru-RU" sz="3800" b="1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800" b="1" i="0" u="sng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монастиря</a:t>
            </a:r>
            <a:r>
              <a:rPr kumimoji="0" lang="ru-RU" sz="3800" b="1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Санта </a:t>
            </a:r>
            <a:r>
              <a:rPr kumimoji="0" lang="ru-RU" sz="3800" b="1" i="0" u="sng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Марія</a:t>
            </a:r>
            <a:r>
              <a:rPr kumimoji="0" lang="ru-RU" sz="3800" b="1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800" b="1" i="0" u="sng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делла</a:t>
            </a:r>
            <a:r>
              <a:rPr kumimoji="0" lang="ru-RU" sz="3800" b="1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800" b="1" i="0" u="sng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Граціє</a:t>
            </a:r>
            <a:r>
              <a:rPr kumimoji="0" lang="ru-RU" sz="3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на </a:t>
            </a:r>
            <a:r>
              <a:rPr kumimoji="0" lang="ru-RU" sz="3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замовлення</a:t>
            </a:r>
            <a:r>
              <a:rPr kumimoji="0" lang="ru-RU" sz="3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правителя </a:t>
            </a:r>
            <a:r>
              <a:rPr kumimoji="0" lang="ru-RU" sz="3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Мілану</a:t>
            </a:r>
            <a:r>
              <a:rPr kumimoji="0" lang="ru-RU" sz="3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герцога </a:t>
            </a:r>
            <a:r>
              <a:rPr kumimoji="0" lang="ru-RU" sz="3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Людовіка</a:t>
            </a:r>
            <a:r>
              <a:rPr kumimoji="0" lang="ru-RU" sz="3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Моро. </a:t>
            </a:r>
            <a:r>
              <a:rPr kumimoji="0" lang="ru-RU" sz="3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Сюжетом </a:t>
            </a:r>
            <a:r>
              <a:rPr kumimoji="0" lang="ru-RU" sz="3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картини</a:t>
            </a:r>
            <a:r>
              <a:rPr kumimoji="0" lang="ru-RU" sz="3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став </a:t>
            </a:r>
            <a:r>
              <a:rPr kumimoji="0" lang="ru-RU" sz="3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епізод</a:t>
            </a:r>
            <a:r>
              <a:rPr kumimoji="0" lang="ru-RU" sz="3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коли </a:t>
            </a:r>
            <a:r>
              <a:rPr kumimoji="0" lang="ru-RU" sz="3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Ісус</a:t>
            </a:r>
            <a:r>
              <a:rPr kumimoji="0" lang="ru-RU" sz="3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Христос </a:t>
            </a:r>
            <a:r>
              <a:rPr kumimoji="0" lang="ru-RU" sz="3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викриває</a:t>
            </a:r>
            <a:r>
              <a:rPr kumimoji="0" lang="ru-RU" sz="3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зрадника</a:t>
            </a:r>
            <a:r>
              <a:rPr kumimoji="0" lang="ru-RU" sz="3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між</a:t>
            </a:r>
            <a:r>
              <a:rPr kumimoji="0" lang="ru-RU" sz="3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своїх</a:t>
            </a:r>
            <a:r>
              <a:rPr kumimoji="0" lang="ru-RU" sz="3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12-х </a:t>
            </a:r>
            <a:r>
              <a:rPr kumimoji="0" lang="ru-RU" sz="3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апостолів</a:t>
            </a:r>
            <a:r>
              <a:rPr kumimoji="0" lang="ru-RU" sz="3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</a:t>
            </a:r>
            <a:r>
              <a:rPr kumimoji="0" lang="ru-RU" sz="3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Ця</a:t>
            </a:r>
            <a:r>
              <a:rPr kumimoji="0" lang="ru-RU" sz="3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надзвичайна</a:t>
            </a:r>
            <a:r>
              <a:rPr kumimoji="0" lang="ru-RU" sz="3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трагічна</a:t>
            </a:r>
            <a:r>
              <a:rPr kumimoji="0" lang="ru-RU" sz="3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подія</a:t>
            </a:r>
            <a:r>
              <a:rPr kumimoji="0" lang="ru-RU" sz="3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в </a:t>
            </a:r>
            <a:r>
              <a:rPr kumimoji="0" lang="ru-RU" sz="3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житті</a:t>
            </a:r>
            <a:r>
              <a:rPr kumimoji="0" lang="ru-RU" sz="3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Ісуса</a:t>
            </a:r>
            <a:r>
              <a:rPr kumimoji="0" lang="ru-RU" sz="3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Христа описана в </a:t>
            </a:r>
            <a:r>
              <a:rPr kumimoji="0" lang="ru-RU" sz="3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усіх</a:t>
            </a:r>
            <a:r>
              <a:rPr kumimoji="0" lang="ru-RU" sz="3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чотирьох</a:t>
            </a:r>
            <a:r>
              <a:rPr kumimoji="0" lang="ru-RU" sz="3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Євангеліях</a:t>
            </a:r>
            <a:r>
              <a:rPr kumimoji="0" lang="ru-RU" sz="3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  <a:endParaRPr kumimoji="0" lang="ru-RU" sz="3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ru-RU" sz="3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«І коли вони </a:t>
            </a:r>
            <a:r>
              <a:rPr kumimoji="0" lang="ru-RU" sz="3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сиділи</a:t>
            </a:r>
            <a:r>
              <a:rPr kumimoji="0" lang="ru-RU" sz="3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за столом та </a:t>
            </a:r>
            <a:r>
              <a:rPr kumimoji="0" lang="ru-RU" sz="3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їли</a:t>
            </a:r>
            <a:r>
              <a:rPr kumimoji="0" lang="ru-RU" sz="3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ru-RU" sz="3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Ісус</a:t>
            </a:r>
            <a:r>
              <a:rPr kumimoji="0" lang="ru-RU" sz="3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промовив</a:t>
            </a:r>
            <a:r>
              <a:rPr kumimoji="0" lang="ru-RU" sz="3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«</a:t>
            </a:r>
            <a:r>
              <a:rPr kumimoji="0" lang="ru-RU" sz="3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Істинно</a:t>
            </a:r>
            <a:r>
              <a:rPr kumimoji="0" lang="ru-RU" sz="3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кажу вам, один з вас, </a:t>
            </a:r>
            <a:r>
              <a:rPr kumimoji="0" lang="ru-RU" sz="3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що</a:t>
            </a:r>
            <a:r>
              <a:rPr kumimoji="0" lang="ru-RU" sz="3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їсть</a:t>
            </a:r>
            <a:r>
              <a:rPr kumimoji="0" lang="ru-RU" sz="3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зі</a:t>
            </a:r>
            <a:r>
              <a:rPr kumimoji="0" lang="ru-RU" sz="3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мною, </a:t>
            </a:r>
            <a:r>
              <a:rPr kumimoji="0" lang="ru-RU" sz="3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зрадить</a:t>
            </a:r>
            <a:r>
              <a:rPr kumimoji="0" lang="ru-RU" sz="3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мене».</a:t>
            </a:r>
            <a:endParaRPr kumimoji="0" lang="ru-RU" sz="3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ru-RU" sz="3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Лейтмотив «</a:t>
            </a:r>
            <a:r>
              <a:rPr kumimoji="0" lang="ru-RU" sz="3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Тайної</a:t>
            </a:r>
            <a:r>
              <a:rPr kumimoji="0" lang="ru-RU" sz="3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вечері</a:t>
            </a:r>
            <a:r>
              <a:rPr kumimoji="0" lang="ru-RU" sz="3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» – </a:t>
            </a:r>
            <a:r>
              <a:rPr kumimoji="0" lang="ru-RU" sz="3800" b="1" i="0" u="sng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зрада</a:t>
            </a:r>
            <a:r>
              <a:rPr kumimoji="0" lang="ru-RU" sz="3800" b="1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  <a:r>
              <a:rPr kumimoji="0" lang="ru-RU" sz="3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Це</a:t>
            </a:r>
            <a:r>
              <a:rPr kumimoji="0" lang="ru-RU" sz="3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негативне</a:t>
            </a:r>
            <a:r>
              <a:rPr kumimoji="0" lang="ru-RU" sz="3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явище</a:t>
            </a:r>
            <a:r>
              <a:rPr kumimoji="0" lang="ru-RU" sz="3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як </a:t>
            </a:r>
            <a:r>
              <a:rPr kumimoji="0" lang="ru-RU" sz="3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вічний</a:t>
            </a:r>
            <a:r>
              <a:rPr kumimoji="0" lang="ru-RU" sz="3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супутник</a:t>
            </a:r>
            <a:r>
              <a:rPr kumimoji="0" lang="ru-RU" sz="3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роду </a:t>
            </a:r>
            <a:r>
              <a:rPr kumimoji="0" lang="ru-RU" sz="3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людського</a:t>
            </a:r>
            <a:r>
              <a:rPr kumimoji="0" lang="ru-RU" sz="3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побуту</a:t>
            </a:r>
            <a:r>
              <a:rPr kumimoji="0" lang="ru-RU" sz="3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є в </a:t>
            </a:r>
            <a:r>
              <a:rPr kumimoji="0" lang="ru-RU" sz="3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усіх</a:t>
            </a:r>
            <a:r>
              <a:rPr kumimoji="0" lang="ru-RU" sz="3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сферах </a:t>
            </a:r>
            <a:r>
              <a:rPr kumimoji="0" lang="ru-RU" sz="3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життя</a:t>
            </a:r>
            <a:r>
              <a:rPr kumimoji="0" lang="ru-RU" sz="3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суспільства</a:t>
            </a:r>
            <a:r>
              <a:rPr kumimoji="0" lang="ru-RU" sz="3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</a:t>
            </a:r>
            <a:r>
              <a:rPr kumimoji="0" lang="ru-RU" sz="3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Зрада</a:t>
            </a:r>
            <a:r>
              <a:rPr kumimoji="0" lang="ru-RU" sz="3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спричинює</a:t>
            </a:r>
            <a:r>
              <a:rPr kumimoji="0" lang="ru-RU" sz="3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державні</a:t>
            </a:r>
            <a:r>
              <a:rPr kumimoji="0" lang="ru-RU" sz="3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перевороти, </a:t>
            </a:r>
            <a:r>
              <a:rPr kumimoji="0" lang="ru-RU" sz="3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банкрутства</a:t>
            </a:r>
            <a:r>
              <a:rPr kumimoji="0" lang="ru-RU" sz="3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господарських</a:t>
            </a:r>
            <a:r>
              <a:rPr kumimoji="0" lang="ru-RU" sz="3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структур, </a:t>
            </a:r>
            <a:r>
              <a:rPr kumimoji="0" lang="ru-RU" sz="3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сімейні</a:t>
            </a:r>
            <a:r>
              <a:rPr kumimoji="0" lang="ru-RU" sz="3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драми</a:t>
            </a:r>
            <a:r>
              <a:rPr kumimoji="0" lang="ru-RU" sz="3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</a:t>
            </a:r>
            <a:r>
              <a:rPr kumimoji="0" lang="ru-RU" sz="3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Релігійний</a:t>
            </a:r>
            <a:r>
              <a:rPr kumimoji="0" lang="ru-RU" sz="3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Юда</a:t>
            </a:r>
            <a:r>
              <a:rPr kumimoji="0" lang="ru-RU" sz="3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став символом і </a:t>
            </a:r>
            <a:r>
              <a:rPr kumimoji="0" lang="ru-RU" sz="3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носієм</a:t>
            </a:r>
            <a:r>
              <a:rPr kumimoji="0" lang="ru-RU" sz="3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негативних</a:t>
            </a:r>
            <a:r>
              <a:rPr kumimoji="0" lang="ru-RU" sz="3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явищ</a:t>
            </a:r>
            <a:r>
              <a:rPr kumimoji="0" lang="ru-RU" sz="3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у </a:t>
            </a:r>
            <a:r>
              <a:rPr kumimoji="0" lang="ru-RU" sz="3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суспільстві</a:t>
            </a:r>
            <a:r>
              <a:rPr kumimoji="0" lang="ru-RU" sz="3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  <a:endParaRPr kumimoji="0" lang="ru-RU" sz="3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 anchorCtr="0"/>
          <a:p>
            <a:pPr eaLnBrk="1" hangingPunct="1"/>
            <a:r>
              <a:rPr lang="uk-UA" altLang="uk-UA" sz="3600" dirty="0"/>
              <a:t>Видатні твори Леонардо да Вінчи</a:t>
            </a:r>
            <a:endParaRPr lang="ru-RU" altLang="uk-UA" sz="3600" dirty="0"/>
          </a:p>
        </p:txBody>
      </p:sp>
      <p:sp>
        <p:nvSpPr>
          <p:cNvPr id="19459" name="Объект 2"/>
          <p:cNvSpPr>
            <a:spLocks noGrp="1"/>
          </p:cNvSpPr>
          <p:nvPr>
            <p:ph idx="1"/>
          </p:nvPr>
        </p:nvSpPr>
        <p:spPr/>
        <p:txBody>
          <a:bodyPr vert="horz" wrap="square" lIns="91440" tIns="45720" rIns="91440" bIns="45720" anchor="t" anchorCtr="0"/>
          <a:p>
            <a:pPr eaLnBrk="1" hangingPunct="1"/>
            <a:r>
              <a:rPr lang="ru-RU" altLang="uk-UA" dirty="0"/>
              <a:t>«Пані з горностаєм»</a:t>
            </a:r>
            <a:endParaRPr lang="ru-RU" altLang="uk-UA" dirty="0"/>
          </a:p>
        </p:txBody>
      </p:sp>
      <p:pic>
        <p:nvPicPr>
          <p:cNvPr id="19460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72000" y="1484313"/>
            <a:ext cx="3705225" cy="504031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 anchorCtr="0"/>
          <a:p>
            <a:pPr eaLnBrk="1" hangingPunct="1"/>
            <a:r>
              <a:rPr lang="uk-UA" altLang="uk-UA" sz="2800" dirty="0"/>
              <a:t>Видатні твори Леонардо да Вінчи</a:t>
            </a:r>
            <a:br>
              <a:rPr lang="uk-UA" altLang="uk-UA" sz="2800" dirty="0"/>
            </a:br>
            <a:r>
              <a:rPr lang="uk-UA" altLang="uk-UA" sz="2800" b="1" dirty="0"/>
              <a:t>Мадонна Літта</a:t>
            </a:r>
            <a:endParaRPr lang="ru-RU" altLang="uk-UA" sz="2800" b="1" dirty="0"/>
          </a:p>
        </p:txBody>
      </p:sp>
      <p:sp>
        <p:nvSpPr>
          <p:cNvPr id="20483" name="Объект 2"/>
          <p:cNvSpPr>
            <a:spLocks noGrp="1"/>
          </p:cNvSpPr>
          <p:nvPr>
            <p:ph idx="1"/>
          </p:nvPr>
        </p:nvSpPr>
        <p:spPr/>
        <p:txBody>
          <a:bodyPr vert="horz" wrap="square" lIns="91440" tIns="45720" rIns="91440" bIns="45720" anchor="t" anchorCtr="0"/>
          <a:p>
            <a:pPr eaLnBrk="1" hangingPunct="1"/>
            <a:endParaRPr lang="uk-UA" altLang="uk-UA" dirty="0"/>
          </a:p>
        </p:txBody>
      </p:sp>
      <p:pic>
        <p:nvPicPr>
          <p:cNvPr id="20484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48000" y="1485900"/>
            <a:ext cx="3048000" cy="3886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20000"/>
              <a:lumOff val="80000"/>
            </a:schemeClr>
          </a:solidFill>
        </p:spPr>
        <p:txBody>
          <a:bodyPr vert="horz" wrap="square" lIns="91440" tIns="45720" rIns="91440" bIns="45720" numCol="1" rtlCol="0" anchor="ctr" anchorCtr="0" compatLnSpc="1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uk-UA" sz="44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Література</a:t>
            </a:r>
            <a:br>
              <a:rPr kumimoji="0" lang="ru-RU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solidFill>
            <a:schemeClr val="accent1">
              <a:lumMod val="40000"/>
              <a:lumOff val="60000"/>
            </a:schemeClr>
          </a:solidFill>
        </p:spPr>
        <p:txBody>
          <a:bodyPr vert="horz" wrap="square" lIns="91440" tIns="45720" rIns="91440" bIns="45720" numCol="1" rtlCol="0" anchor="t" anchorCtr="0" compatLnSpc="1">
            <a:normAutofit fontScale="85000"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uk-UA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1. Дубчак Л.М. Естетика: посібник для підготовки до іспитів / Л.М. Дубчак, П.С. </a:t>
            </a:r>
            <a:r>
              <a:rPr kumimoji="0" lang="uk-UA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Прибутько</a:t>
            </a:r>
            <a:r>
              <a:rPr kumimoji="0" lang="uk-UA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– 2-ге вид. стереотип. – К.: Вид. Паливода А.В., 2008. – 124 с.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uk-UA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2. Гилберт К.Э. </a:t>
            </a:r>
            <a:r>
              <a:rPr kumimoji="0" lang="uk-UA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История</a:t>
            </a:r>
            <a:r>
              <a:rPr kumimoji="0" lang="uk-UA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uk-UA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эстетики</a:t>
            </a:r>
            <a:r>
              <a:rPr kumimoji="0" lang="uk-UA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uk-UA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Монография</a:t>
            </a:r>
            <a:r>
              <a:rPr kumimoji="0" lang="uk-UA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Пер. с англ. /</a:t>
            </a:r>
            <a:r>
              <a:rPr kumimoji="0" lang="uk-UA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 Катари</a:t>
            </a:r>
            <a:r>
              <a:rPr kumimoji="0" lang="uk-UA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 Эверетт Гилберт, Гельмут Кун. – С-Петербург: </a:t>
            </a:r>
            <a:r>
              <a:rPr kumimoji="0" lang="uk-UA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Университет</a:t>
            </a:r>
            <a:r>
              <a:rPr kumimoji="0" lang="uk-UA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2000. – 653 с. – (Бібліотека ЗНУ).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uk-UA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3. Етика та естетика: </a:t>
            </a:r>
            <a:r>
              <a:rPr kumimoji="0" lang="uk-UA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підруч</a:t>
            </a:r>
            <a:r>
              <a:rPr kumimoji="0" lang="uk-UA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для </a:t>
            </a:r>
            <a:r>
              <a:rPr kumimoji="0" lang="uk-UA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студ</a:t>
            </a:r>
            <a:r>
              <a:rPr kumimoji="0" lang="uk-UA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ВНЗ </a:t>
            </a:r>
            <a:r>
              <a:rPr kumimoji="0" lang="uk-UA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реком</a:t>
            </a:r>
            <a:r>
              <a:rPr kumimoji="0" lang="uk-UA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МОНУ / за ред. В.Л. </a:t>
            </a:r>
            <a:r>
              <a:rPr kumimoji="0" lang="uk-UA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Петрушенка</a:t>
            </a:r>
            <a:r>
              <a:rPr kumimoji="0" lang="uk-UA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 – Львів: Новий Світ – 2000, 2008. – 240 с. – (Бібліотека ЗНУ).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numCol="1" rtlCol="0" anchor="ctr" anchorCtr="0" compatLnSpc="1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b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b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b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31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Леонардо да </a:t>
            </a:r>
            <a:r>
              <a:rPr kumimoji="0" lang="ru-RU" sz="31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Вінчі</a:t>
            </a:r>
            <a:b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31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Мона</a:t>
            </a:r>
            <a:r>
              <a:rPr kumimoji="0" lang="ru-RU" sz="3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31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Ліза</a:t>
            </a:r>
            <a:r>
              <a:rPr kumimoji="0" lang="ru-RU" sz="3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, </a:t>
            </a:r>
            <a:br>
              <a:rPr kumimoji="0" lang="ru-RU" sz="3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31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  1503—1505</a:t>
            </a:r>
            <a:br>
              <a:rPr kumimoji="0" lang="ru-RU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br>
              <a:rPr kumimoji="0" lang="ru-RU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1507" name="Объект 2"/>
          <p:cNvSpPr>
            <a:spLocks noGrp="1"/>
          </p:cNvSpPr>
          <p:nvPr>
            <p:ph idx="1"/>
          </p:nvPr>
        </p:nvSpPr>
        <p:spPr/>
        <p:txBody>
          <a:bodyPr vert="horz" wrap="square" lIns="91440" tIns="45720" rIns="91440" bIns="45720" anchor="t" anchorCtr="0"/>
          <a:p>
            <a:pPr eaLnBrk="1" hangingPunct="1"/>
            <a:endParaRPr lang="uk-UA" altLang="uk-UA" sz="2400" dirty="0"/>
          </a:p>
        </p:txBody>
      </p:sp>
      <p:pic>
        <p:nvPicPr>
          <p:cNvPr id="21508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55875" y="1557338"/>
            <a:ext cx="3048000" cy="45434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20000"/>
              <a:lumOff val="80000"/>
            </a:schemeClr>
          </a:solidFill>
        </p:spPr>
        <p:txBody>
          <a:bodyPr vert="horz" wrap="square" lIns="91440" tIns="45720" rIns="91440" bIns="45720" numCol="1" rtlCol="0" anchor="ctr" anchorCtr="0" compatLnSpc="1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uk-UA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Альбрехт</a:t>
            </a:r>
            <a:r>
              <a:rPr kumimoji="0" lang="uk-UA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uk-UA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Дюрер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blipFill>
            <a:blip r:embed="rId1" cstate="print"/>
            <a:tile tx="0" ty="0" sx="100000" sy="100000" flip="none" algn="tl"/>
          </a:blipFill>
        </p:spPr>
        <p:txBody>
          <a:bodyPr vert="horz" wrap="square" lIns="91440" tIns="45720" rIns="91440" bIns="45720" numCol="1" rtlCol="0" anchor="t" anchorCtr="0" compatLnSpc="1">
            <a:normAutofit fontScale="8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-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німецький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живописець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і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графік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Основоположник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мистецтва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німецького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Відродження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У напружено-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експресивних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формах,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фантастичних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образах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втілив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очікування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всесвітньо-історичних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змін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серія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гравюр «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Апокаліпсис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», 1498),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висловив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гуманістичні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уявлення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про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сенс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буття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і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завдання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мистецтва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(т.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зв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Майстерні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гравюри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1513-14). Створив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повні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сили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і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енергії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образи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людини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реформаційної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епохи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(«Портрет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молодої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людини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», 1521, диптих «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Чотири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апостоли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», 1526), людей з народу (гравюра «Три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селяни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на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»).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Відомий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як тонкий,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наглядовий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малювальник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більш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як 900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малюнків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). Теоретик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мистецтва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(«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Чотири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книги про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пропорції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людини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», 1528). 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3"/>
          </a:xfrm>
          <a:solidFill>
            <a:srgbClr val="00B0F0"/>
          </a:solidFill>
        </p:spPr>
        <p:txBody>
          <a:bodyPr vert="horz" wrap="square" lIns="91440" tIns="45720" rIns="91440" bIns="45720" numCol="1" rtlCol="0" anchor="ctr" anchorCtr="0" compatLnSpc="1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Автопортрет Альбрехта Дюрера, 1500 р.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8313" y="1320800"/>
            <a:ext cx="7956550" cy="4319588"/>
          </a:xfrm>
          <a:solidFill>
            <a:schemeClr val="accent1">
              <a:lumMod val="20000"/>
              <a:lumOff val="80000"/>
            </a:schemeClr>
          </a:solidFill>
        </p:spPr>
        <p:txBody>
          <a:bodyPr vert="horz" wrap="square" lIns="91440" tIns="45720" rIns="91440" bIns="45720" numCol="1" rtlCol="0" anchor="t" anchorCtr="0" compatLnSpc="1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Суть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краси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людського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тіла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А. Дюрер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убачав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у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дотриманні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правильних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пропорцій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у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користі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«</a:t>
            </a:r>
            <a:r>
              <a:rPr kumimoji="0" lang="uk-UA" sz="3200" b="1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Щ</a:t>
            </a:r>
            <a:r>
              <a:rPr kumimoji="0" lang="ru-RU" sz="3200" b="1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 в </a:t>
            </a:r>
            <a:r>
              <a:rPr kumimoji="0" lang="ru-RU" sz="3200" b="1" i="0" u="sng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людині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1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1" i="0" u="sng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безкорисне</a:t>
            </a:r>
            <a:r>
              <a:rPr kumimoji="0" lang="ru-RU" sz="3200" b="1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endParaRPr kumimoji="0" lang="ru-RU" sz="32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ru-RU" sz="3200" b="1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те </a:t>
            </a:r>
            <a:r>
              <a:rPr kumimoji="0" lang="ru-RU" sz="3200" b="1" i="0" u="sng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некрасиве</a:t>
            </a:r>
            <a:r>
              <a:rPr kumimoji="0" lang="ru-RU" sz="3200" b="1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».</a:t>
            </a:r>
            <a:endParaRPr kumimoji="0" lang="ru-RU" sz="32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3556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32475" y="1196975"/>
            <a:ext cx="3311525" cy="45688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 anchorCtr="0"/>
          <a:p>
            <a:endParaRPr lang="uk-UA" altLang="uk-UA" dirty="0"/>
          </a:p>
        </p:txBody>
      </p:sp>
      <p:sp>
        <p:nvSpPr>
          <p:cNvPr id="24579" name="Объект 2"/>
          <p:cNvSpPr>
            <a:spLocks noGrp="1"/>
          </p:cNvSpPr>
          <p:nvPr>
            <p:ph idx="1"/>
          </p:nvPr>
        </p:nvSpPr>
        <p:spPr/>
        <p:txBody>
          <a:bodyPr vert="horz" wrap="square" lIns="91440" tIns="45720" rIns="91440" bIns="45720" anchor="t" anchorCtr="0"/>
          <a:p>
            <a:endParaRPr lang="uk-UA" altLang="uk-UA" dirty="0"/>
          </a:p>
        </p:txBody>
      </p:sp>
      <p:pic>
        <p:nvPicPr>
          <p:cNvPr id="24580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2000" y="0"/>
            <a:ext cx="7620000" cy="105441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numCol="1" rtlCol="0" anchor="ctr" anchorCtr="0" compatLnSpc="1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uk-UA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Малюнок А.</a:t>
            </a:r>
            <a:r>
              <a:rPr kumimoji="0" lang="uk-UA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Дюрера</a:t>
            </a:r>
            <a:r>
              <a:rPr kumimoji="0" lang="uk-UA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і картина «Портрет молодого чоловіка» 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5603" name="Объект 2"/>
          <p:cNvSpPr>
            <a:spLocks noGrp="1"/>
          </p:cNvSpPr>
          <p:nvPr>
            <p:ph idx="1"/>
          </p:nvPr>
        </p:nvSpPr>
        <p:spPr/>
        <p:txBody>
          <a:bodyPr vert="horz" wrap="square" lIns="91440" tIns="45720" rIns="91440" bIns="45720" anchor="t" anchorCtr="0"/>
          <a:p>
            <a:pPr eaLnBrk="1" hangingPunct="1"/>
            <a:endParaRPr lang="uk-UA" altLang="uk-UA" dirty="0"/>
          </a:p>
        </p:txBody>
      </p:sp>
      <p:pic>
        <p:nvPicPr>
          <p:cNvPr id="25604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11863" y="1700213"/>
            <a:ext cx="2676525" cy="3333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5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0" y="1628775"/>
            <a:ext cx="5715000" cy="3810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 anchorCtr="0"/>
          <a:p>
            <a:r>
              <a:rPr lang="uk-UA" altLang="uk-UA" dirty="0"/>
              <a:t>НОСОРОГ</a:t>
            </a:r>
            <a:endParaRPr lang="uk-UA" altLang="uk-UA" dirty="0"/>
          </a:p>
        </p:txBody>
      </p:sp>
      <p:pic>
        <p:nvPicPr>
          <p:cNvPr id="26627" name="Picture 2"/>
          <p:cNvPicPr>
            <a:picLocks noGrp="1"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611188" y="1003300"/>
            <a:ext cx="7188200" cy="5702300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>
          <a:xfrm>
            <a:off x="0" y="-242887"/>
            <a:ext cx="8291513" cy="1417637"/>
          </a:xfrm>
        </p:spPr>
        <p:txBody>
          <a:bodyPr vert="horz" wrap="square" lIns="91440" tIns="45720" rIns="91440" bIns="45720" anchor="ctr" anchorCtr="0"/>
          <a:p>
            <a:pPr algn="l"/>
            <a:r>
              <a:rPr lang="ru-RU" altLang="uk-UA" sz="2000" dirty="0">
                <a:latin typeface="Arial Black" panose="020B0A04020102020204" pitchFamily="34" charset="0"/>
              </a:rPr>
              <a:t>Гравюра</a:t>
            </a:r>
            <a:br>
              <a:rPr lang="ru-RU" altLang="uk-UA" dirty="0">
                <a:latin typeface="Arial Black" panose="020B0A04020102020204" pitchFamily="34" charset="0"/>
              </a:rPr>
            </a:br>
            <a:r>
              <a:rPr lang="ru-RU" altLang="uk-UA" sz="1800" dirty="0">
                <a:latin typeface="Arial Black" panose="020B0A04020102020204" pitchFamily="34" charset="0"/>
              </a:rPr>
              <a:t>Альбрехта </a:t>
            </a:r>
            <a:r>
              <a:rPr lang="ru-RU" altLang="uk-UA" sz="2400" dirty="0">
                <a:latin typeface="Arial Black" panose="020B0A04020102020204" pitchFamily="34" charset="0"/>
              </a:rPr>
              <a:t>Дюрера</a:t>
            </a:r>
            <a:br>
              <a:rPr lang="ru-RU" altLang="uk-UA" dirty="0">
                <a:latin typeface="Arial Black" panose="020B0A04020102020204" pitchFamily="34" charset="0"/>
              </a:rPr>
            </a:br>
            <a:r>
              <a:rPr lang="ru-RU" altLang="uk-UA" b="1" dirty="0"/>
              <a:t>Меланхолія</a:t>
            </a:r>
            <a:endParaRPr lang="uk-UA" altLang="uk-UA" b="1" dirty="0"/>
          </a:p>
        </p:txBody>
      </p:sp>
      <p:pic>
        <p:nvPicPr>
          <p:cNvPr id="27651" name="Picture 2"/>
          <p:cNvPicPr>
            <a:picLocks noGrp="1"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2987675" y="-546100"/>
            <a:ext cx="6048375" cy="7640638"/>
          </a:xfrm>
        </p:spPr>
      </p:pic>
      <p:pic>
        <p:nvPicPr>
          <p:cNvPr id="27652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40075" y="-393700"/>
            <a:ext cx="6048375" cy="76406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8674" name="Прямоугольник 2"/>
          <p:cNvSpPr/>
          <p:nvPr/>
        </p:nvSpPr>
        <p:spPr>
          <a:xfrm>
            <a:off x="107950" y="115888"/>
            <a:ext cx="8999538" cy="593915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ru-RU" altLang="uk-UA" sz="1200" dirty="0">
                <a:latin typeface="Arial" panose="020B0604020202020204" pitchFamily="34" charset="0"/>
              </a:rPr>
              <a:t>…</a:t>
            </a:r>
            <a:r>
              <a:rPr lang="ru-RU" altLang="uk-UA" sz="2000" dirty="0">
                <a:latin typeface="Arial" panose="020B0604020202020204" pitchFamily="34" charset="0"/>
              </a:rPr>
              <a:t> </a:t>
            </a:r>
            <a:r>
              <a:rPr altLang="uk-UA" sz="2000" dirty="0">
                <a:latin typeface="Arial" panose="020B0604020202020204" pitchFamily="34" charset="0"/>
              </a:rPr>
              <a:t>перед нами морський берег, безмежна далечінь води та сутінкове небо, прорізане веселкою та зловісними лучами комет</a:t>
            </a:r>
            <a:r>
              <a:rPr lang="uk-UA" sz="2000" dirty="0">
                <a:latin typeface="Arial" panose="020B0604020202020204" pitchFamily="34" charset="0"/>
              </a:rPr>
              <a:t>и</a:t>
            </a:r>
            <a:r>
              <a:rPr altLang="uk-UA" sz="2000" dirty="0">
                <a:latin typeface="Arial" panose="020B0604020202020204" pitchFamily="34" charset="0"/>
              </a:rPr>
              <a:t>. На передньому плані, в оточенні розкиданих безладно столярних і будівельних інструментів, сид</a:t>
            </a:r>
            <a:r>
              <a:rPr lang="uk-UA" sz="2000" dirty="0">
                <a:latin typeface="Arial" panose="020B0604020202020204" pitchFamily="34" charset="0"/>
              </a:rPr>
              <a:t>ить</a:t>
            </a:r>
            <a:r>
              <a:rPr altLang="uk-UA" sz="2000" dirty="0">
                <a:latin typeface="Arial" panose="020B0604020202020204" pitchFamily="34" charset="0"/>
              </a:rPr>
              <a:t>, підперши рукою голову, занурена у глибоку задумливість крилата жінка. У руці у неї розкритий циркуль, до пояса прив'язані зв'язування ключів та гаманець. Неподалік </a:t>
            </a:r>
            <a:r>
              <a:rPr lang="uk-UA" sz="2000" dirty="0">
                <a:latin typeface="Arial" panose="020B0604020202020204" pitchFamily="34" charset="0"/>
              </a:rPr>
              <a:t>на </a:t>
            </a:r>
            <a:r>
              <a:rPr altLang="uk-UA" sz="2000" dirty="0">
                <a:latin typeface="Arial" panose="020B0604020202020204" pitchFamily="34" charset="0"/>
              </a:rPr>
              <a:t>землі лежить дерев'яна куля, далі видніється великий кам'яний багатогранник, через який виглядає плавильний тигель. Позаду жінки похмурий хлопчик, що піднявся на жернова, насилу виводити щось на дощечці. Поруч згорнувся в клубок худий собака. Справа в глибині височит</a:t>
            </a:r>
            <a:r>
              <a:rPr lang="uk-UA" sz="2000" dirty="0">
                <a:latin typeface="Arial" panose="020B0604020202020204" pitchFamily="34" charset="0"/>
              </a:rPr>
              <a:t>ь</a:t>
            </a:r>
            <a:r>
              <a:rPr altLang="uk-UA" sz="2000" dirty="0">
                <a:latin typeface="Arial" panose="020B0604020202020204" pitchFamily="34" charset="0"/>
              </a:rPr>
              <a:t> кам'яна будівля, можливо, недобудована, бо до неї притулені дерев'яні сходи. На стінах будинку висять пісочні часи, ваги та дзвін і намальований магічний квадрат. У небі, в лучах комет</a:t>
            </a:r>
            <a:r>
              <a:rPr lang="uk-UA" sz="2000" dirty="0">
                <a:latin typeface="Arial" panose="020B0604020202020204" pitchFamily="34" charset="0"/>
              </a:rPr>
              <a:t>и</a:t>
            </a:r>
            <a:r>
              <a:rPr altLang="uk-UA" sz="2000" dirty="0">
                <a:latin typeface="Arial" panose="020B0604020202020204" pitchFamily="34" charset="0"/>
              </a:rPr>
              <a:t>, розпростерла крила величезна летуча. На крилах миші напис: «Меланхолія I» (…) Відразу ж відчуваючи, що крилату жінку пригнічують сумніви та незадоволеність, глядач, однак, стає у безвихідь перед безліччю розсіяних тут натяків. Чому Меланхолія зображена крилатою, що означає її бездіяльність, що за хлопчик зображено позаду, в чому значення магічного квадрата, нащо розкидані навколо інструменти, у чому сенс цифри I?</a:t>
            </a:r>
            <a:endParaRPr altLang="uk-UA" sz="20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9698" name="Прямоугольник 3"/>
          <p:cNvSpPr/>
          <p:nvPr/>
        </p:nvSpPr>
        <p:spPr>
          <a:xfrm>
            <a:off x="539750" y="404813"/>
            <a:ext cx="8351838" cy="35385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ru-RU" altLang="uk-UA" sz="2800" dirty="0">
                <a:latin typeface="Arial" panose="020B0604020202020204" pitchFamily="34" charset="0"/>
              </a:rPr>
              <a:t>За часів Дюрера меланхоліків ділили на три типи. До першого відносили людей з багатою уявою, це - художники, поети, ремісники. До другого людей, у яких розум переважає над почуттям: вчених, державних діячів. Третій тип - люди, у яких переважає інтуїція: богослови і філософи. Так як Дюрер був художником, він відносив себе до першого типу меланхоліків</a:t>
            </a:r>
            <a:r>
              <a:rPr lang="ru-RU" altLang="uk-UA" sz="1800" dirty="0">
                <a:latin typeface="Arial" panose="020B0604020202020204" pitchFamily="34" charset="0"/>
              </a:rPr>
              <a:t>.</a:t>
            </a:r>
            <a:endParaRPr lang="uk-UA" altLang="uk-UA" sz="1800" dirty="0">
              <a:latin typeface="Arial" panose="020B0604020202020204" pitchFamily="34" charset="0"/>
            </a:endParaRPr>
          </a:p>
        </p:txBody>
      </p:sp>
      <p:sp>
        <p:nvSpPr>
          <p:cNvPr id="29699" name="Прямоугольник 4"/>
          <p:cNvSpPr/>
          <p:nvPr/>
        </p:nvSpPr>
        <p:spPr>
          <a:xfrm>
            <a:off x="755650" y="3943350"/>
            <a:ext cx="8135938" cy="2678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ru-RU" altLang="uk-UA" sz="2400" b="1" dirty="0">
                <a:solidFill>
                  <a:srgbClr val="252525"/>
                </a:solidFill>
                <a:latin typeface="Arial" panose="020B0604020202020204" pitchFamily="34" charset="0"/>
              </a:rPr>
              <a:t>У книзі Дена Брауна «Втрачений символ» професор Роберт Ленгдон розшифровує таємницю масонської піраміди за допомогою магічного квадрата, зображеного на задньому плані «Меланхолії». Однак в описі гравюри, яке наводиться в книзі, сказано, що «Меланхолія» виконаний не на міді, а на тисненому папері.</a:t>
            </a:r>
            <a:endParaRPr lang="uk-UA" altLang="uk-UA" sz="2400" b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22" name="Заголовок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 anchorCtr="0"/>
          <a:p>
            <a:pPr algn="l"/>
            <a:r>
              <a:rPr lang="uk-UA" altLang="uk-UA" sz="2000" dirty="0"/>
              <a:t>А.Дюрер  «Чотири вершника</a:t>
            </a:r>
            <a:br>
              <a:rPr lang="uk-UA" altLang="uk-UA" sz="2000" dirty="0"/>
            </a:br>
            <a:r>
              <a:rPr lang="uk-UA" altLang="uk-UA" sz="2000" dirty="0"/>
              <a:t>Апокаліпсиса»</a:t>
            </a:r>
            <a:endParaRPr lang="uk-UA" altLang="uk-UA" sz="2000" dirty="0"/>
          </a:p>
        </p:txBody>
      </p:sp>
      <p:pic>
        <p:nvPicPr>
          <p:cNvPr id="3072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40200" y="0"/>
            <a:ext cx="5003800" cy="714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4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92600" y="152400"/>
            <a:ext cx="5003800" cy="714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5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84663" y="115888"/>
            <a:ext cx="5003800" cy="714533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288" y="0"/>
            <a:ext cx="8302625" cy="1258888"/>
          </a:xfrm>
          <a:solidFill>
            <a:schemeClr val="accent6">
              <a:lumMod val="75000"/>
            </a:schemeClr>
          </a:solidFill>
        </p:spPr>
        <p:txBody>
          <a:bodyPr vert="horz" wrap="square" lIns="91440" tIns="45720" rIns="91440" bIns="45720" numCol="1" rtlCol="0" anchor="ctr" anchorCtr="0" compatLnSpc="1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br>
              <a:rPr kumimoji="0" lang="uk-UA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uk-UA" sz="4000" b="1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Елліністична естетика</a:t>
            </a:r>
            <a:br>
              <a:rPr kumimoji="0" lang="uk-UA" sz="4000" b="1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uk-UA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(3 ст. до </a:t>
            </a:r>
            <a:r>
              <a:rPr kumimoji="0" lang="uk-UA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н.е.-</a:t>
            </a:r>
            <a:r>
              <a:rPr kumimoji="0" lang="uk-UA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1 </a:t>
            </a:r>
            <a:r>
              <a:rPr kumimoji="0" lang="uk-UA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ст.до</a:t>
            </a:r>
            <a:r>
              <a:rPr kumimoji="0" lang="uk-UA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uk-UA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н.е</a:t>
            </a:r>
            <a:r>
              <a:rPr kumimoji="0" lang="uk-UA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)</a:t>
            </a:r>
            <a:b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323850" y="1123950"/>
            <a:ext cx="8737600" cy="5653088"/>
          </a:xfrm>
          <a:solidFill>
            <a:schemeClr val="accent6">
              <a:lumMod val="60000"/>
              <a:lumOff val="40000"/>
            </a:schemeClr>
          </a:solidFill>
        </p:spPr>
        <p:txBody>
          <a:bodyPr vert="horz" wrap="square" lIns="91440" tIns="45720" rIns="91440" bIns="45720" numCol="1" rtlCol="0" anchor="t" anchorCtr="0" compatLnSpc="1">
            <a:normAutofit fontScale="925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Найвідоміші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представники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-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афінський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філософ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Епікур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( 341 — 270 до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н.е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.),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римський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– 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</a:t>
            </a:r>
            <a:r>
              <a:rPr kumimoji="0" lang="uk-UA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і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 </a:t>
            </a:r>
            <a:r>
              <a:rPr kumimoji="0" lang="ru-RU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Лукрецій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Кар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( 99—55 до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н.е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).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Наполягали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на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ідеї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виникнення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мистецтва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з «потреб»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людини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в «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усладі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» (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задоволенні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).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Крім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цього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на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їхню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думку,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мистецтво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виконує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й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утилітарну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роль.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	В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Афінах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Епікур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зі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своїми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учнями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оселився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в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купленому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ним саду (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звідси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найменування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епікурейців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«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філософи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Сада»). Над входом </a:t>
            </a:r>
            <a:r>
              <a:rPr kumimoji="0" lang="uk-UA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в сад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висів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вислів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«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Гість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тобі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тут буде добре. Тут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задоволення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-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вище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благо»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1746" name="Заголовок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 anchorCtr="0"/>
          <a:p>
            <a:pPr algn="l" eaLnBrk="1" hangingPunct="1"/>
            <a:r>
              <a:rPr lang="ru-RU" altLang="uk-UA" sz="3600" dirty="0"/>
              <a:t>Мікеланджело Буонарроті </a:t>
            </a:r>
            <a:r>
              <a:rPr lang="ru-RU" altLang="uk-UA" sz="2200" dirty="0"/>
              <a:t>1475-1564</a:t>
            </a:r>
            <a:br>
              <a:rPr lang="ru-RU" altLang="uk-UA" sz="2200" dirty="0"/>
            </a:br>
            <a:r>
              <a:rPr lang="ru-RU" altLang="uk-UA" sz="2200" dirty="0"/>
              <a:t> </a:t>
            </a:r>
            <a:r>
              <a:rPr lang="ru-RU" altLang="uk-UA" sz="2200" dirty="0">
                <a:hlinkClick r:id="rId1" tooltip="Італія"/>
              </a:rPr>
              <a:t>італійський</a:t>
            </a:r>
            <a:r>
              <a:rPr lang="ru-RU" altLang="uk-UA" sz="2200" dirty="0"/>
              <a:t> </a:t>
            </a:r>
            <a:r>
              <a:rPr lang="ru-RU" altLang="uk-UA" sz="2200" dirty="0">
                <a:hlinkClick r:id="rId2" tooltip="Скульптор"/>
              </a:rPr>
              <a:t>скульптор</a:t>
            </a:r>
            <a:r>
              <a:rPr lang="ru-RU" altLang="uk-UA" sz="2200" dirty="0"/>
              <a:t>, </a:t>
            </a:r>
            <a:r>
              <a:rPr lang="ru-RU" altLang="uk-UA" sz="2200" dirty="0">
                <a:hlinkClick r:id="rId3" tooltip="Художник"/>
              </a:rPr>
              <a:t>художник</a:t>
            </a:r>
            <a:r>
              <a:rPr lang="ru-RU" altLang="uk-UA" sz="2200" dirty="0"/>
              <a:t>,</a:t>
            </a:r>
            <a:r>
              <a:rPr lang="ru-RU" altLang="uk-UA" sz="2200" dirty="0">
                <a:hlinkClick r:id="rId4" tooltip="Архітектор"/>
              </a:rPr>
              <a:t>архітектор</a:t>
            </a:r>
            <a:r>
              <a:rPr lang="ru-RU" altLang="uk-UA" sz="2200" dirty="0"/>
              <a:t>, </a:t>
            </a:r>
            <a:r>
              <a:rPr lang="ru-RU" altLang="uk-UA" sz="2200" dirty="0">
                <a:hlinkClick r:id="rId5" tooltip="Поет"/>
              </a:rPr>
              <a:t>поет</a:t>
            </a:r>
            <a:r>
              <a:rPr lang="ru-RU" altLang="uk-UA" sz="2200" dirty="0"/>
              <a:t> й </a:t>
            </a:r>
            <a:r>
              <a:rPr lang="ru-RU" altLang="uk-UA" sz="2200" dirty="0">
                <a:hlinkClick r:id="rId6" tooltip="Інженер"/>
              </a:rPr>
              <a:t>інженер</a:t>
            </a:r>
            <a:endParaRPr lang="ru-RU" altLang="uk-UA" sz="2200" dirty="0"/>
          </a:p>
        </p:txBody>
      </p:sp>
      <p:sp>
        <p:nvSpPr>
          <p:cNvPr id="31747" name="Объект 2"/>
          <p:cNvSpPr>
            <a:spLocks noGrp="1"/>
          </p:cNvSpPr>
          <p:nvPr>
            <p:ph idx="1"/>
          </p:nvPr>
        </p:nvSpPr>
        <p:spPr/>
        <p:txBody>
          <a:bodyPr vert="horz" wrap="square" lIns="91440" tIns="45720" rIns="91440" bIns="45720" anchor="t" anchorCtr="0"/>
          <a:p>
            <a:pPr marL="0" indent="0" eaLnBrk="1" hangingPunct="1">
              <a:buNone/>
            </a:pPr>
            <a:r>
              <a:rPr lang="uk-UA" altLang="uk-UA" dirty="0"/>
              <a:t>Скульптура</a:t>
            </a:r>
            <a:endParaRPr lang="uk-UA" altLang="uk-UA" dirty="0"/>
          </a:p>
          <a:p>
            <a:pPr marL="0" indent="0" eaLnBrk="1" hangingPunct="1">
              <a:buNone/>
            </a:pPr>
            <a:r>
              <a:rPr lang="uk-UA" altLang="uk-UA" dirty="0"/>
              <a:t>   «Давід»</a:t>
            </a:r>
            <a:endParaRPr lang="ru-RU" altLang="uk-UA" dirty="0"/>
          </a:p>
        </p:txBody>
      </p:sp>
      <p:pic>
        <p:nvPicPr>
          <p:cNvPr id="31748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24300" y="1268413"/>
            <a:ext cx="2620963" cy="5003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numCol="1" rtlCol="0" anchor="ctr" anchorCtr="0" compatLnSpc="1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Мікеланджело</a:t>
            </a:r>
            <a:r>
              <a:rPr kumimoji="0" lang="ru-RU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Буонарроті</a:t>
            </a:r>
            <a:r>
              <a:rPr kumimoji="0" lang="ru-RU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1475-1564 </a:t>
            </a:r>
            <a:b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2771" name="Объект 2"/>
          <p:cNvSpPr>
            <a:spLocks noGrp="1"/>
          </p:cNvSpPr>
          <p:nvPr>
            <p:ph idx="1"/>
          </p:nvPr>
        </p:nvSpPr>
        <p:spPr>
          <a:xfrm>
            <a:off x="-1371600" y="1844675"/>
            <a:ext cx="8229600" cy="4525963"/>
          </a:xfrm>
        </p:spPr>
        <p:txBody>
          <a:bodyPr vert="horz" wrap="square" lIns="91440" tIns="45720" rIns="91440" bIns="45720" anchor="t" anchorCtr="0"/>
          <a:p>
            <a:pPr eaLnBrk="1" hangingPunct="1"/>
            <a:endParaRPr lang="ru-RU" altLang="uk-UA" dirty="0"/>
          </a:p>
        </p:txBody>
      </p:sp>
      <p:pic>
        <p:nvPicPr>
          <p:cNvPr id="32772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92500" y="908050"/>
            <a:ext cx="5448300" cy="57054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2773" name="Прямоугольник 3"/>
          <p:cNvSpPr/>
          <p:nvPr/>
        </p:nvSpPr>
        <p:spPr>
          <a:xfrm>
            <a:off x="107950" y="908050"/>
            <a:ext cx="4572000" cy="584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uk-UA" altLang="uk-UA" sz="1800" b="1" dirty="0"/>
              <a:t>«П'єта» - скульптура</a:t>
            </a:r>
            <a:endParaRPr lang="ru-RU" altLang="uk-UA" sz="1800" b="1" dirty="0"/>
          </a:p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ru-RU" altLang="uk-UA" sz="1800" dirty="0"/>
              <a:t>Фігури Діви Марії і Христа були</a:t>
            </a:r>
            <a:endParaRPr lang="ru-RU" altLang="uk-UA" sz="1800" dirty="0"/>
          </a:p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ru-RU" altLang="uk-UA" sz="1800" dirty="0"/>
              <a:t> висічені 24-річним майстром</a:t>
            </a:r>
            <a:endParaRPr lang="ru-RU" altLang="uk-UA" sz="1800" dirty="0"/>
          </a:p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ru-RU" altLang="uk-UA" sz="1800" dirty="0"/>
              <a:t> з мармуру на замовлення </a:t>
            </a:r>
            <a:endParaRPr lang="ru-RU" altLang="uk-UA" sz="1800" dirty="0"/>
          </a:p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ru-RU" altLang="uk-UA" sz="1800" dirty="0"/>
              <a:t>французького кардинала Жана</a:t>
            </a:r>
            <a:endParaRPr lang="ru-RU" altLang="uk-UA" sz="1800" dirty="0"/>
          </a:p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ru-RU" altLang="uk-UA" sz="1800" dirty="0"/>
              <a:t>Білера для його гробниці.</a:t>
            </a:r>
            <a:endParaRPr lang="ru-RU" altLang="uk-UA" sz="1800" dirty="0"/>
          </a:p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ru-RU" altLang="uk-UA" sz="1800" dirty="0"/>
              <a:t> У XVIII столітті статуя була перенесена в одну з капел базиліки святого Петра у Ватикані.</a:t>
            </a:r>
            <a:endParaRPr lang="ru-RU" altLang="uk-UA" sz="1800" dirty="0"/>
          </a:p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ru-RU" altLang="uk-UA" sz="1800" dirty="0"/>
              <a:t> При транспортуванні були пошкоджені пальці лівої руки Мадонни.</a:t>
            </a:r>
            <a:endParaRPr lang="ru-RU" altLang="uk-UA" sz="1800" dirty="0"/>
          </a:p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ru-RU" altLang="uk-UA" sz="1800" dirty="0"/>
              <a:t>У 1972 році на статую напав </a:t>
            </a:r>
            <a:endParaRPr lang="ru-RU" altLang="uk-UA" sz="1800" dirty="0"/>
          </a:p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ru-RU" altLang="uk-UA" sz="1800" dirty="0"/>
              <a:t>зі скельним молотком </a:t>
            </a:r>
            <a:endParaRPr lang="ru-RU" altLang="uk-UA" sz="1800" dirty="0"/>
          </a:p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ru-RU" altLang="uk-UA" sz="1800" dirty="0"/>
              <a:t>австралійський геолог </a:t>
            </a:r>
            <a:endParaRPr lang="ru-RU" altLang="uk-UA" sz="1800" dirty="0"/>
          </a:p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ru-RU" altLang="uk-UA" sz="1800" dirty="0"/>
              <a:t>угорського походження Ласло</a:t>
            </a:r>
            <a:endParaRPr lang="ru-RU" altLang="uk-UA" sz="1800" dirty="0"/>
          </a:p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ru-RU" altLang="uk-UA" sz="1800" dirty="0"/>
              <a:t> Тот</a:t>
            </a:r>
            <a:r>
              <a:rPr lang="en-US" altLang="uk-UA" sz="1800" dirty="0"/>
              <a:t>. К</a:t>
            </a:r>
            <a:r>
              <a:rPr lang="ru-RU" altLang="uk-UA" sz="1800" dirty="0"/>
              <a:t>ричав, що він Христос. </a:t>
            </a:r>
            <a:endParaRPr lang="ru-RU" altLang="uk-UA" sz="1800" dirty="0"/>
          </a:p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ru-RU" altLang="uk-UA" sz="1800" dirty="0"/>
              <a:t>Після реставрації статуя була </a:t>
            </a:r>
            <a:endParaRPr lang="ru-RU" altLang="uk-UA" sz="1800" dirty="0"/>
          </a:p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ru-RU" altLang="uk-UA" sz="1800" dirty="0"/>
              <a:t>встановлена ​​за куленепробив-</a:t>
            </a:r>
            <a:endParaRPr lang="ru-RU" altLang="uk-UA" sz="1800" dirty="0"/>
          </a:p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ru-RU" altLang="uk-UA" sz="1800" dirty="0"/>
              <a:t>ним склом праворуч </a:t>
            </a:r>
            <a:endParaRPr lang="ru-RU" altLang="uk-UA" sz="1800" dirty="0"/>
          </a:p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ru-RU" altLang="uk-UA" sz="1800" dirty="0"/>
              <a:t>від входу в собор.</a:t>
            </a:r>
            <a:endParaRPr lang="ru-RU" altLang="uk-UA" sz="1800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2290" name="Picture 2" descr="http://upload.wikimedia.org/wikipedia/commons/thumb/a/a5/Michelangelo%2C_Giudizio_Universale_02.jpg/200px-Michelangelo%2C_Giudizio_Universale_02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3995936" y="116632"/>
            <a:ext cx="4829999" cy="579599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sp>
        <p:nvSpPr>
          <p:cNvPr id="33795" name="Заголовок 5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 anchorCtr="0"/>
          <a:p>
            <a:pPr algn="l" eaLnBrk="1" hangingPunct="1"/>
            <a:r>
              <a:rPr lang="uk-UA" altLang="uk-UA" sz="3200" dirty="0"/>
              <a:t>Мікеланджело</a:t>
            </a:r>
            <a:br>
              <a:rPr lang="uk-UA" altLang="uk-UA" sz="3200" dirty="0"/>
            </a:br>
            <a:r>
              <a:rPr lang="uk-UA" altLang="uk-UA" sz="3200" dirty="0"/>
              <a:t>«</a:t>
            </a:r>
            <a:r>
              <a:rPr lang="uk-UA" altLang="uk-UA" sz="3600" dirty="0"/>
              <a:t>Страшний суд» </a:t>
            </a:r>
            <a:endParaRPr lang="ru-RU" altLang="uk-UA" sz="3600" dirty="0"/>
          </a:p>
        </p:txBody>
      </p:sp>
      <p:sp>
        <p:nvSpPr>
          <p:cNvPr id="33796" name="Объект 6"/>
          <p:cNvSpPr>
            <a:spLocks noGrp="1"/>
          </p:cNvSpPr>
          <p:nvPr>
            <p:ph idx="1"/>
          </p:nvPr>
        </p:nvSpPr>
        <p:spPr/>
        <p:txBody>
          <a:bodyPr vert="horz" wrap="square" lIns="91440" tIns="45720" rIns="91440" bIns="45720" anchor="t" anchorCtr="0"/>
          <a:p>
            <a:pPr marL="0" indent="0" eaLnBrk="1" hangingPunct="1">
              <a:buNone/>
            </a:pPr>
            <a:r>
              <a:rPr lang="uk-UA" altLang="uk-UA" dirty="0"/>
              <a:t>Ватикан, </a:t>
            </a:r>
            <a:endParaRPr lang="uk-UA" altLang="uk-UA" dirty="0"/>
          </a:p>
          <a:p>
            <a:pPr marL="0" indent="0" eaLnBrk="1" hangingPunct="1">
              <a:buNone/>
            </a:pPr>
            <a:r>
              <a:rPr lang="uk-UA" altLang="uk-UA" dirty="0"/>
              <a:t>Сикстинська</a:t>
            </a:r>
            <a:endParaRPr lang="uk-UA" altLang="uk-UA" dirty="0"/>
          </a:p>
          <a:p>
            <a:pPr marL="0" indent="0" eaLnBrk="1" hangingPunct="1">
              <a:buNone/>
            </a:pPr>
            <a:r>
              <a:rPr lang="uk-UA" altLang="uk-UA" dirty="0"/>
              <a:t>капелла</a:t>
            </a:r>
            <a:endParaRPr lang="uk-UA" altLang="uk-UA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4818" name="Заголовок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 anchorCtr="0"/>
          <a:p>
            <a:r>
              <a:rPr lang="uk-UA" altLang="uk-UA" dirty="0"/>
              <a:t>Мікеланджело</a:t>
            </a:r>
            <a:br>
              <a:rPr lang="uk-UA" altLang="uk-UA" dirty="0"/>
            </a:br>
            <a:r>
              <a:rPr lang="uk-UA" altLang="uk-UA" dirty="0"/>
              <a:t>«</a:t>
            </a:r>
            <a:r>
              <a:rPr lang="uk-UA" altLang="uk-UA" sz="4800" dirty="0"/>
              <a:t>Страшний суд»</a:t>
            </a:r>
            <a:r>
              <a:rPr lang="uk-UA" altLang="uk-UA" dirty="0"/>
              <a:t> </a:t>
            </a:r>
            <a:endParaRPr lang="uk-UA" altLang="uk-UA" dirty="0"/>
          </a:p>
        </p:txBody>
      </p:sp>
      <p:pic>
        <p:nvPicPr>
          <p:cNvPr id="34819" name="Picture 2"/>
          <p:cNvPicPr>
            <a:picLocks noGrp="1"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457200" y="1684338"/>
            <a:ext cx="8229600" cy="4357687"/>
          </a:xfr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5842" name="Заголовок 1"/>
          <p:cNvSpPr>
            <a:spLocks noGrp="1"/>
          </p:cNvSpPr>
          <p:nvPr>
            <p:ph type="title"/>
          </p:nvPr>
        </p:nvSpPr>
        <p:spPr>
          <a:xfrm>
            <a:off x="395288" y="0"/>
            <a:ext cx="8229600" cy="1143000"/>
          </a:xfrm>
        </p:spPr>
        <p:txBody>
          <a:bodyPr vert="horz" wrap="square" lIns="91440" tIns="45720" rIns="91440" bIns="45720" anchor="ctr" anchorCtr="0"/>
          <a:p>
            <a:pPr algn="l"/>
            <a:r>
              <a:rPr lang="uk-UA" altLang="uk-UA" sz="2800" dirty="0"/>
              <a:t>Мікеланджело</a:t>
            </a:r>
            <a:br>
              <a:rPr lang="uk-UA" altLang="uk-UA" sz="2800" dirty="0"/>
            </a:br>
            <a:r>
              <a:rPr lang="uk-UA" altLang="uk-UA" sz="2800" dirty="0"/>
              <a:t>«Страшний </a:t>
            </a:r>
            <a:br>
              <a:rPr lang="uk-UA" altLang="uk-UA" sz="2800" dirty="0"/>
            </a:br>
            <a:r>
              <a:rPr lang="uk-UA" altLang="uk-UA" sz="2800" dirty="0"/>
              <a:t>суд»  Святий Варфолемей</a:t>
            </a:r>
            <a:endParaRPr lang="uk-UA" altLang="uk-UA" sz="2800" dirty="0"/>
          </a:p>
        </p:txBody>
      </p:sp>
      <p:pic>
        <p:nvPicPr>
          <p:cNvPr id="35843" name="Picture 2"/>
          <p:cNvPicPr>
            <a:picLocks noGrp="1"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4356100" y="476250"/>
            <a:ext cx="4103688" cy="5767388"/>
          </a:xfr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66FFFF"/>
          </a:solidFill>
        </p:spPr>
        <p:txBody>
          <a:bodyPr vert="horz" wrap="square" lIns="91440" tIns="45720" rIns="91440" bIns="45720" numCol="1" rtlCol="0" anchor="ctr" anchorCtr="0" compatLnSpc="1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br>
              <a:rPr kumimoji="0" lang="uk-UA" sz="31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br>
              <a:rPr kumimoji="0" lang="uk-UA" sz="31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br>
              <a:rPr kumimoji="0" lang="uk-UA" sz="31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uk-UA" sz="31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Ідеї естетики </a:t>
            </a:r>
            <a:r>
              <a:rPr kumimoji="0" lang="ru-RU" sz="3100" b="1" i="0" u="sng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Класицизму</a:t>
            </a:r>
            <a:r>
              <a:rPr kumimoji="0" lang="ru-RU" sz="31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31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найбільш</a:t>
            </a:r>
            <a:r>
              <a:rPr kumimoji="0" lang="ru-RU" sz="31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31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повно</a:t>
            </a:r>
            <a:r>
              <a:rPr kumimoji="0" lang="ru-RU" sz="31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31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були</a:t>
            </a:r>
            <a:r>
              <a:rPr kumimoji="0" lang="ru-RU" sz="31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31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викладені</a:t>
            </a:r>
            <a:r>
              <a:rPr kumimoji="0" lang="ru-RU" sz="31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в </a:t>
            </a:r>
            <a:r>
              <a:rPr kumimoji="0" lang="ru-RU" sz="31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творі</a:t>
            </a:r>
            <a:r>
              <a:rPr kumimoji="0" lang="ru-RU" sz="31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31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Ніколи</a:t>
            </a:r>
            <a:r>
              <a:rPr kumimoji="0" lang="ru-RU" sz="3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31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Буало</a:t>
            </a:r>
            <a:r>
              <a:rPr kumimoji="0" lang="ru-RU" sz="31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«</a:t>
            </a:r>
            <a:r>
              <a:rPr kumimoji="0" lang="ru-RU" sz="3100" b="0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Поетичне</a:t>
            </a:r>
            <a:r>
              <a:rPr kumimoji="0" lang="ru-RU" sz="31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3100" b="0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мистецтво</a:t>
            </a:r>
            <a:r>
              <a:rPr kumimoji="0" lang="ru-RU" sz="31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»:</a:t>
            </a:r>
            <a:br>
              <a:rPr kumimoji="0" lang="ru-RU" sz="44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br>
              <a:rPr kumimoji="0" lang="ru-RU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6867" name="Объект 2"/>
          <p:cNvSpPr>
            <a:spLocks noGrp="1"/>
          </p:cNvSpPr>
          <p:nvPr>
            <p:ph idx="1"/>
          </p:nvPr>
        </p:nvSpPr>
        <p:spPr>
          <a:xfrm>
            <a:off x="250825" y="1484313"/>
            <a:ext cx="9109075" cy="5292725"/>
          </a:xfrm>
          <a:solidFill>
            <a:srgbClr val="CCFFFF">
              <a:alpha val="100000"/>
            </a:srgbClr>
          </a:solidFill>
        </p:spPr>
        <p:txBody>
          <a:bodyPr vert="horz" wrap="square" lIns="91440" tIns="45720" rIns="91440" bIns="45720" anchor="t" anchorCtr="0"/>
          <a:p>
            <a:pPr marL="0" indent="0" eaLnBrk="1" hangingPunct="1">
              <a:buNone/>
            </a:pPr>
            <a:r>
              <a:rPr lang="uk-UA" altLang="uk-UA" sz="2200" dirty="0"/>
              <a:t>1) </a:t>
            </a:r>
            <a:r>
              <a:rPr lang="ru-RU" altLang="uk-UA" sz="2200" dirty="0"/>
              <a:t>У мистецтві необхідно дотримуватись істини, воно повинно слугувати правді. Для цього художник має вивчати природу.</a:t>
            </a:r>
            <a:endParaRPr lang="ru-RU" altLang="uk-UA" sz="2200" dirty="0"/>
          </a:p>
          <a:p>
            <a:pPr marL="0" indent="0" eaLnBrk="1" hangingPunct="1">
              <a:buNone/>
            </a:pPr>
            <a:r>
              <a:rPr lang="uk-UA" altLang="uk-UA" sz="2200" u="sng" dirty="0"/>
              <a:t>2) </a:t>
            </a:r>
            <a:r>
              <a:rPr lang="ru-RU" altLang="uk-UA" sz="2200" u="sng" dirty="0"/>
              <a:t>Художник повинен керуватися законами «трьох єдностей» – дії, місця та часу.</a:t>
            </a:r>
            <a:endParaRPr lang="ru-RU" altLang="uk-UA" sz="2200" u="sng" dirty="0"/>
          </a:p>
          <a:p>
            <a:pPr marL="0" indent="0" eaLnBrk="1" hangingPunct="1">
              <a:buNone/>
            </a:pPr>
            <a:r>
              <a:rPr lang="uk-UA" altLang="uk-UA" sz="2200" u="sng" dirty="0"/>
              <a:t>3) Було визначено межу поділу між «високими» й «низькими» жанрами мистецтва.</a:t>
            </a:r>
            <a:endParaRPr lang="uk-UA" altLang="uk-UA" sz="2200" u="sng" dirty="0"/>
          </a:p>
          <a:p>
            <a:pPr marL="0" indent="0" eaLnBrk="1" hangingPunct="1">
              <a:buNone/>
            </a:pPr>
            <a:r>
              <a:rPr lang="ru-RU" altLang="uk-UA" sz="2200" dirty="0"/>
              <a:t>4.Мета мистецтва Класицизму – утвердження високих етичних цінностей. Досягнути цього можна зображенням героїчних вчинків і благородних почуттів через відповідні пози, жести, вирази облич героїв. А це вважалося надбанням лише вищого прошарку – аристократії.</a:t>
            </a:r>
            <a:endParaRPr lang="ru-RU" altLang="uk-UA" sz="2200" dirty="0"/>
          </a:p>
          <a:p>
            <a:pPr marL="0" indent="0" eaLnBrk="1" hangingPunct="1">
              <a:buNone/>
            </a:pPr>
            <a:r>
              <a:rPr lang="uk-UA" altLang="uk-UA" sz="2200" dirty="0"/>
              <a:t>5) </a:t>
            </a:r>
            <a:r>
              <a:rPr lang="ru-RU" altLang="uk-UA" sz="2200" dirty="0"/>
              <a:t>Ідеалом, зразком мистецтва визнавалось мистецтво античне.</a:t>
            </a:r>
            <a:endParaRPr lang="ru-RU" altLang="uk-UA" sz="2200" dirty="0"/>
          </a:p>
          <a:p>
            <a:pPr marL="0" indent="0" eaLnBrk="1" hangingPunct="1">
              <a:buNone/>
            </a:pPr>
            <a:r>
              <a:rPr lang="ru-RU" altLang="uk-UA" sz="2200" dirty="0"/>
              <a:t>6</a:t>
            </a:r>
            <a:r>
              <a:rPr lang="uk-UA" altLang="uk-UA" sz="2200" dirty="0"/>
              <a:t>) </a:t>
            </a:r>
            <a:r>
              <a:rPr lang="ru-RU" altLang="uk-UA" sz="2200" dirty="0"/>
              <a:t>Мистецтво виконує очищувальну функцію (класицисти широко використовують Аристотелівський термін «катарсис»).</a:t>
            </a:r>
            <a:endParaRPr lang="ru-RU" altLang="uk-UA" sz="220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20000"/>
              <a:lumOff val="80000"/>
            </a:schemeClr>
          </a:solidFill>
        </p:spPr>
        <p:txBody>
          <a:bodyPr vert="horz" wrap="square" lIns="91440" tIns="45720" rIns="91440" bIns="45720" numCol="1" rtlCol="0" anchor="ctr" anchorCtr="0" compatLnSpc="1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Естетика</a:t>
            </a:r>
            <a:r>
              <a:rPr kumimoji="0" lang="ru-RU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Просвітництва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solidFill>
            <a:schemeClr val="accent6">
              <a:lumMod val="40000"/>
              <a:lumOff val="60000"/>
            </a:schemeClr>
          </a:solidFill>
        </p:spPr>
        <p:txBody>
          <a:bodyPr vert="horz" wrap="square" lIns="91440" tIns="45720" rIns="91440" bIns="45720" numCol="1" rtlCol="0" anchor="t" anchorCtr="0" compatLnSpc="1">
            <a:normAutofit fontScale="77500" lnSpcReduction="20000"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представлена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французькою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німецькою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й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англійською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традиціями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Представники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естетики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французького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Просвітництва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Е. </a:t>
            </a:r>
            <a:r>
              <a:rPr kumimoji="0" lang="ru-RU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Кондільяк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Р. Декарт, Ж. </a:t>
            </a:r>
            <a:r>
              <a:rPr kumimoji="0" lang="ru-RU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Ламетрі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ru-RU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Гельвецій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Ж.-Ж. Руссо;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німецького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– 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Г. </a:t>
            </a:r>
            <a:r>
              <a:rPr kumimoji="0" lang="ru-RU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Лейбніц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;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англійського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– 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Ф. Бекон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В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центрі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їх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уваги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перебували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проблеми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сутності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мистецтва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виховної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та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комунікативної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функцій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мистецтва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засобів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реалізації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образного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мислення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в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мистецтві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зокрема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ролі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алегорій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ru-RU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Основна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ідея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просвітницької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естетики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полягала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в тому, </a:t>
            </a:r>
            <a:r>
              <a:rPr kumimoji="0" lang="ru-RU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що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мистецтво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має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засновуватися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на </a:t>
            </a:r>
            <a:r>
              <a:rPr kumimoji="0" lang="ru-RU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принципі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«</a:t>
            </a:r>
            <a:r>
              <a:rPr kumimoji="0" lang="ru-RU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наслідування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природі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», </a:t>
            </a:r>
            <a:r>
              <a:rPr kumimoji="0" lang="ru-RU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тобто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має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орієнтуватися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на </a:t>
            </a:r>
            <a:r>
              <a:rPr kumimoji="0" lang="ru-RU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відображення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та </a:t>
            </a:r>
            <a:r>
              <a:rPr kumimoji="0" lang="ru-RU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відтворення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реальних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життєвих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ситуацій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 vert="horz" wrap="square" lIns="91440" tIns="45720" rIns="91440" bIns="45720" numCol="1" rtlCol="0" anchor="ctr" anchorCtr="0" compatLnSpc="1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b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Александр-</a:t>
            </a:r>
            <a:r>
              <a:rPr kumimoji="0" lang="ru-RU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Готліб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Баумгартен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як </a:t>
            </a:r>
            <a:r>
              <a:rPr kumimoji="0" lang="ru-RU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засновник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естетики</a:t>
            </a:r>
            <a:br>
              <a:rPr kumimoji="0" lang="ru-RU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288" y="1700213"/>
            <a:ext cx="8229600" cy="4525963"/>
          </a:xfrm>
          <a:solidFill>
            <a:schemeClr val="accent6">
              <a:lumMod val="40000"/>
              <a:lumOff val="60000"/>
            </a:schemeClr>
          </a:solidFill>
        </p:spPr>
        <p:txBody>
          <a:bodyPr vert="horz" wrap="square" lIns="91440" tIns="45720" rIns="91440" bIns="45720" numCol="1" rtlCol="0" anchor="t" anchorCtr="0" compatLnSpc="1">
            <a:normAutofit fontScale="62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ru-RU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Основні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ідеї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defRPr/>
            </a:pP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Естетику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називає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наукою про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чуттєве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пізнання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що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пізнає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прекрасне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про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закони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створення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на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основі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прекрасного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творів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мистецтва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та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закони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їх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сприйняття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defRPr/>
            </a:pP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Естетика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має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складатися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з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трьох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розділів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</a:t>
            </a:r>
            <a:r>
              <a:rPr kumimoji="0" lang="ru-RU" sz="32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Перший </a:t>
            </a:r>
            <a:r>
              <a:rPr kumimoji="0" lang="ru-RU" sz="3200" b="0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розділ</a:t>
            </a:r>
            <a:r>
              <a:rPr kumimoji="0" lang="ru-RU" sz="32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має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вивчати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проблеми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краси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(в речах і в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мисленні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),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специфіку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чуттєвого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сприйняття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дійсності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Цим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естетика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тяжіє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до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філософського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знання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</a:t>
            </a:r>
            <a:r>
              <a:rPr kumimoji="0" lang="ru-RU" sz="3200" b="0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Другий</a:t>
            </a:r>
            <a:r>
              <a:rPr kumimoji="0" lang="ru-RU" sz="32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розділ</a:t>
            </a:r>
            <a:r>
              <a:rPr kumimoji="0" lang="ru-RU" sz="32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повинен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досліджувати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основні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закони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мистецтва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проблеми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еволюції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мистецтва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Це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зближує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естетику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з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мистецтвознавством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</a:t>
            </a:r>
            <a:r>
              <a:rPr kumimoji="0" lang="ru-RU" sz="3200" b="0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Третій</a:t>
            </a:r>
            <a:r>
              <a:rPr kumimoji="0" lang="ru-RU" sz="32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розділ</a:t>
            </a:r>
            <a:r>
              <a:rPr kumimoji="0" lang="ru-RU" sz="32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має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опікуватися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суттю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естетичних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знаків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що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зближує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естетику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із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завданнями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семіотики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це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теорія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знаків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).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</a:t>
            </a:r>
            <a:r>
              <a:rPr kumimoji="0" lang="ru-RU" sz="3200" b="1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Естетика</a:t>
            </a:r>
            <a:r>
              <a:rPr kumimoji="0" lang="ru-RU" sz="32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А. </a:t>
            </a:r>
            <a:r>
              <a:rPr kumimoji="0" lang="ru-RU" sz="3200" b="1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Баумгартена</a:t>
            </a:r>
            <a:r>
              <a:rPr kumimoji="0" lang="ru-RU" sz="32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справила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значний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уплив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на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естетичні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системи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представників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німецької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класичної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філософії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І. Канта та Г. Гегеля.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40000"/>
              <a:lumOff val="60000"/>
            </a:schemeClr>
          </a:solidFill>
        </p:spPr>
        <p:txBody>
          <a:bodyPr vert="horz" wrap="square" lIns="91440" tIns="45720" rIns="91440" bIns="45720" numCol="1" rtlCol="0" anchor="ctr" anchorCtr="0" compatLnSpc="1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uk-UA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Розвиток естетики в XVIII-XIX століттях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417638"/>
            <a:ext cx="9097963" cy="6624638"/>
          </a:xfrm>
          <a:solidFill>
            <a:schemeClr val="accent3">
              <a:lumMod val="40000"/>
              <a:lumOff val="60000"/>
            </a:schemeClr>
          </a:solidFill>
        </p:spPr>
        <p:txBody>
          <a:bodyPr vert="horz" wrap="square" lIns="91440" tIns="45720" rIns="91440" bIns="45720" numCol="1" rtlCol="0" anchor="t" anchorCtr="0" compatLnSpc="1">
            <a:normAutofit fontScale="70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uk-UA" sz="3800" b="1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І.Кант</a:t>
            </a:r>
            <a:r>
              <a:rPr kumimoji="0" lang="uk-UA" sz="3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uk-UA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– </a:t>
            </a:r>
            <a:r>
              <a:rPr kumimoji="0" lang="ru-RU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довів</a:t>
            </a: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ru-RU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що</a:t>
            </a: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сфера </a:t>
            </a:r>
            <a:r>
              <a:rPr kumimoji="0" lang="ru-RU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естетичного</a:t>
            </a: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– </a:t>
            </a:r>
            <a:r>
              <a:rPr kumimoji="0" lang="ru-RU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це</a:t>
            </a: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достатньо</a:t>
            </a: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самостійна</a:t>
            </a: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сфера </a:t>
            </a:r>
            <a:r>
              <a:rPr kumimoji="0" lang="ru-RU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людського</a:t>
            </a: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досвіду</a:t>
            </a: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ru-RU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людського</a:t>
            </a: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духу. Вона </a:t>
            </a:r>
            <a:r>
              <a:rPr kumimoji="0" lang="ru-RU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позбавлена</a:t>
            </a: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утилітарної</a:t>
            </a: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зацікавленості</a:t>
            </a: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(за словами І. Канта, «</a:t>
            </a:r>
            <a:r>
              <a:rPr kumimoji="0" lang="ru-RU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доцільне</a:t>
            </a: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без </a:t>
            </a:r>
            <a:r>
              <a:rPr kumimoji="0" lang="ru-RU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цілі</a:t>
            </a: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») і </a:t>
            </a:r>
            <a:r>
              <a:rPr kumimoji="0" lang="ru-RU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полягає</a:t>
            </a: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в </a:t>
            </a:r>
            <a:r>
              <a:rPr kumimoji="0" lang="ru-RU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безкорисній</a:t>
            </a: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творчій</a:t>
            </a: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діяльності</a:t>
            </a: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uk-UA" sz="3800" b="1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Гегель</a:t>
            </a:r>
            <a:r>
              <a:rPr kumimoji="0" lang="uk-UA" sz="3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uk-UA" sz="2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- </a:t>
            </a:r>
            <a:r>
              <a:rPr kumimoji="0" lang="ru-RU" sz="38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негативно </a:t>
            </a:r>
            <a:r>
              <a:rPr kumimoji="0" lang="ru-RU" sz="3800" b="0" i="0" u="sng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поставився</a:t>
            </a:r>
            <a:r>
              <a:rPr kumimoji="0" lang="ru-RU" sz="38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до </a:t>
            </a:r>
            <a:r>
              <a:rPr kumimoji="0" lang="ru-RU" sz="3800" b="0" i="0" u="sng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терміна</a:t>
            </a:r>
            <a:r>
              <a:rPr kumimoji="0" lang="ru-RU" sz="38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«</a:t>
            </a:r>
            <a:r>
              <a:rPr kumimoji="0" lang="ru-RU" sz="3800" b="0" i="0" u="sng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естетика</a:t>
            </a:r>
            <a:r>
              <a:rPr kumimoji="0" lang="ru-RU" sz="38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», взятого А. </a:t>
            </a:r>
            <a:r>
              <a:rPr kumimoji="0" lang="ru-RU" sz="3800" b="0" i="0" u="sng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Баумгартеном</a:t>
            </a:r>
            <a:r>
              <a:rPr kumimoji="0" lang="ru-RU" sz="38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за </a:t>
            </a:r>
            <a:r>
              <a:rPr kumimoji="0" lang="ru-RU" sz="3800" b="0" i="0" u="sng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назву</a:t>
            </a:r>
            <a:r>
              <a:rPr kumimoji="0" lang="ru-RU" sz="38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науки, та </a:t>
            </a:r>
            <a:r>
              <a:rPr kumimoji="0" lang="ru-RU" sz="3800" b="0" i="0" u="sng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вважав</a:t>
            </a:r>
            <a:r>
              <a:rPr kumimoji="0" lang="ru-RU" sz="38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за </a:t>
            </a:r>
            <a:r>
              <a:rPr kumimoji="0" lang="ru-RU" sz="3800" b="0" i="0" u="sng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доцільне</a:t>
            </a:r>
            <a:r>
              <a:rPr kumimoji="0" lang="ru-RU" sz="38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800" b="0" i="0" u="sng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замінити</a:t>
            </a:r>
            <a:r>
              <a:rPr kumimoji="0" lang="ru-RU" sz="38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800" b="0" i="0" u="sng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його</a:t>
            </a:r>
            <a:r>
              <a:rPr kumimoji="0" lang="ru-RU" sz="38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800" b="0" i="0" u="sng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терміном</a:t>
            </a:r>
            <a:r>
              <a:rPr kumimoji="0" lang="ru-RU" sz="38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«</a:t>
            </a:r>
            <a:r>
              <a:rPr kumimoji="0" lang="ru-RU" sz="3800" b="0" i="0" u="sng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філософія</a:t>
            </a:r>
            <a:r>
              <a:rPr kumimoji="0" lang="ru-RU" sz="38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800" b="0" i="0" u="sng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мистецтва</a:t>
            </a:r>
            <a:r>
              <a:rPr kumimoji="0" lang="ru-RU" sz="38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», </a:t>
            </a:r>
            <a:r>
              <a:rPr kumimoji="0" lang="ru-RU" sz="3800" b="0" i="0" u="sng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чи</a:t>
            </a:r>
            <a:r>
              <a:rPr kumimoji="0" lang="ru-RU" sz="38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«</a:t>
            </a:r>
            <a:r>
              <a:rPr kumimoji="0" lang="ru-RU" sz="3800" b="0" i="0" u="sng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філософія</a:t>
            </a:r>
            <a:r>
              <a:rPr kumimoji="0" lang="ru-RU" sz="38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800" b="0" i="0" u="sng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художньої</a:t>
            </a:r>
            <a:r>
              <a:rPr kumimoji="0" lang="ru-RU" sz="38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800" b="0" i="0" u="sng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творчості</a:t>
            </a:r>
            <a:r>
              <a:rPr kumimoji="0" lang="ru-RU" sz="38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». </a:t>
            </a:r>
            <a:r>
              <a:rPr kumimoji="0" lang="ru-RU" sz="3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Цим</a:t>
            </a:r>
            <a:r>
              <a:rPr kumimoji="0" lang="ru-RU" sz="3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естетику</a:t>
            </a:r>
            <a:r>
              <a:rPr kumimoji="0" lang="ru-RU" sz="3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він</a:t>
            </a:r>
            <a:r>
              <a:rPr kumimoji="0" lang="ru-RU" sz="3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зблизив</a:t>
            </a:r>
            <a:r>
              <a:rPr kumimoji="0" lang="ru-RU" sz="3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з </a:t>
            </a:r>
            <a:r>
              <a:rPr kumimoji="0" lang="ru-RU" sz="3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філософією</a:t>
            </a:r>
            <a:r>
              <a:rPr kumimoji="0" lang="ru-RU" sz="3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мистецтва</a:t>
            </a:r>
            <a:r>
              <a:rPr kumimoji="0" lang="ru-RU" sz="2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Предметом </a:t>
            </a:r>
            <a:r>
              <a:rPr kumimoji="0" lang="ru-RU" sz="2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такої</a:t>
            </a:r>
            <a:r>
              <a:rPr kumimoji="0" lang="ru-RU" sz="2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науки </a:t>
            </a:r>
            <a:r>
              <a:rPr kumimoji="0" lang="ru-RU" sz="2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має</a:t>
            </a:r>
            <a:r>
              <a:rPr kumimoji="0" lang="ru-RU" sz="2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стати, на думку </a:t>
            </a:r>
            <a:r>
              <a:rPr kumimoji="0" lang="ru-RU" sz="2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філософа</a:t>
            </a:r>
            <a:r>
              <a:rPr kumimoji="0" lang="ru-RU" sz="2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«</a:t>
            </a:r>
            <a:r>
              <a:rPr kumimoji="0" lang="ru-RU" sz="2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обширне</a:t>
            </a:r>
            <a:r>
              <a:rPr kumimoji="0" lang="ru-RU" sz="2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царство прекрасного, </a:t>
            </a:r>
            <a:r>
              <a:rPr kumimoji="0" lang="ru-RU" sz="2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точніше</a:t>
            </a:r>
            <a:r>
              <a:rPr kumimoji="0" lang="ru-RU" sz="2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2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кажучи</a:t>
            </a:r>
            <a:r>
              <a:rPr kumimoji="0" lang="ru-RU" sz="2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ru-RU" sz="2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галузь</a:t>
            </a:r>
            <a:r>
              <a:rPr kumimoji="0" lang="ru-RU" sz="2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2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мистецтва</a:t>
            </a:r>
            <a:r>
              <a:rPr kumimoji="0" lang="ru-RU" sz="2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2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чи</a:t>
            </a:r>
            <a:r>
              <a:rPr kumimoji="0" lang="ru-RU" sz="2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ru-RU" sz="2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ще</a:t>
            </a:r>
            <a:r>
              <a:rPr kumimoji="0" lang="ru-RU" sz="2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2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точніше</a:t>
            </a:r>
            <a:r>
              <a:rPr kumimoji="0" lang="ru-RU" sz="2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– </a:t>
            </a:r>
            <a:r>
              <a:rPr kumimoji="0" lang="ru-RU" sz="2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художньої</a:t>
            </a:r>
            <a:r>
              <a:rPr kumimoji="0" lang="ru-RU" sz="2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2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творчості</a:t>
            </a:r>
            <a:r>
              <a:rPr kumimoji="0" lang="ru-RU" sz="2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». </a:t>
            </a:r>
            <a:r>
              <a:rPr kumimoji="0" lang="ru-RU" sz="2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Однією</a:t>
            </a:r>
            <a:r>
              <a:rPr kumimoji="0" lang="ru-RU" sz="2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з </a:t>
            </a:r>
            <a:r>
              <a:rPr kumimoji="0" lang="ru-RU" sz="2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найважливіших</a:t>
            </a:r>
            <a:r>
              <a:rPr kumimoji="0" lang="ru-RU" sz="2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2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категорій</a:t>
            </a:r>
            <a:r>
              <a:rPr kumimoji="0" lang="ru-RU" sz="2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2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естетики</a:t>
            </a:r>
            <a:r>
              <a:rPr kumimoji="0" lang="ru-RU" sz="2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Г. Гегеля </a:t>
            </a:r>
            <a:r>
              <a:rPr kumimoji="0" lang="ru-RU" sz="2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була</a:t>
            </a:r>
            <a:r>
              <a:rPr kumimoji="0" lang="ru-RU" sz="2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2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категорія</a:t>
            </a:r>
            <a:r>
              <a:rPr kumimoji="0" lang="ru-RU" sz="2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«</a:t>
            </a:r>
            <a:r>
              <a:rPr kumimoji="0" lang="ru-RU" sz="2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ідеал</a:t>
            </a:r>
            <a:r>
              <a:rPr kumimoji="0" lang="ru-RU" sz="2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», </a:t>
            </a:r>
            <a:r>
              <a:rPr kumimoji="0" lang="ru-RU" sz="2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що</a:t>
            </a:r>
            <a:r>
              <a:rPr kumimoji="0" lang="ru-RU" sz="2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є метою </a:t>
            </a:r>
            <a:r>
              <a:rPr kumimoji="0" lang="ru-RU" sz="2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мистецтва</a:t>
            </a:r>
            <a:r>
              <a:rPr kumimoji="0" lang="ru-RU" sz="2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</a:t>
            </a:r>
            <a:r>
              <a:rPr kumimoji="0" lang="uk-UA" sz="2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uk-UA" sz="2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ru-RU" sz="2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Гегелем</a:t>
            </a:r>
            <a:r>
              <a:rPr kumimoji="0" lang="ru-RU" sz="2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2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було</a:t>
            </a:r>
            <a:r>
              <a:rPr kumimoji="0" lang="ru-RU" sz="2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2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виділено</a:t>
            </a:r>
            <a:r>
              <a:rPr kumimoji="0" lang="ru-RU" sz="2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три </a:t>
            </a:r>
            <a:r>
              <a:rPr kumimoji="0" lang="ru-RU" sz="2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стадії</a:t>
            </a:r>
            <a:r>
              <a:rPr kumimoji="0" lang="ru-RU" sz="2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  <a:r>
              <a:rPr kumimoji="0" lang="ru-RU" sz="2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розвитку</a:t>
            </a:r>
            <a:r>
              <a:rPr kumimoji="0" lang="ru-RU" sz="2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</a:t>
            </a:r>
            <a:r>
              <a:rPr kumimoji="0" lang="ru-RU" sz="2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мистецтва</a:t>
            </a:r>
            <a:r>
              <a:rPr kumimoji="0" lang="ru-RU" sz="2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ru-RU" sz="2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символічна</a:t>
            </a:r>
            <a:r>
              <a:rPr kumimoji="0" lang="ru-RU" sz="2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</a:t>
            </a:r>
            <a:r>
              <a:rPr kumimoji="0" lang="ru-RU" sz="2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мистецтво</a:t>
            </a:r>
            <a:r>
              <a:rPr kumimoji="0" lang="ru-RU" sz="2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2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Давнього</a:t>
            </a:r>
            <a:r>
              <a:rPr kumimoji="0" lang="ru-RU" sz="2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Сходу), </a:t>
            </a:r>
            <a:r>
              <a:rPr kumimoji="0" lang="ru-RU" sz="2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класична</a:t>
            </a:r>
            <a:r>
              <a:rPr kumimoji="0" lang="ru-RU" sz="2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</a:t>
            </a:r>
            <a:r>
              <a:rPr kumimoji="0" lang="ru-RU" sz="2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мистецтво</a:t>
            </a:r>
            <a:r>
              <a:rPr kumimoji="0" lang="ru-RU" sz="2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2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давньогрецької</a:t>
            </a:r>
            <a:r>
              <a:rPr kumimoji="0" lang="ru-RU" sz="2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2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класики</a:t>
            </a:r>
            <a:r>
              <a:rPr kumimoji="0" lang="ru-RU" sz="2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 та романтична (</a:t>
            </a:r>
            <a:r>
              <a:rPr kumimoji="0" lang="ru-RU" sz="2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європейське</a:t>
            </a:r>
            <a:r>
              <a:rPr kumimoji="0" lang="ru-RU" sz="2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2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мистецтво</a:t>
            </a:r>
            <a:r>
              <a:rPr kumimoji="0" lang="ru-RU" sz="2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2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від</a:t>
            </a:r>
            <a:r>
              <a:rPr kumimoji="0" lang="ru-RU" sz="2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2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Середніх</a:t>
            </a:r>
            <a:r>
              <a:rPr kumimoji="0" lang="ru-RU" sz="2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2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Віків</a:t>
            </a:r>
            <a:r>
              <a:rPr kumimoji="0" lang="ru-RU" sz="2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до </a:t>
            </a:r>
            <a:r>
              <a:rPr kumimoji="0" lang="ru-RU" sz="2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сучасності</a:t>
            </a:r>
            <a:r>
              <a:rPr kumimoji="0" lang="ru-RU" sz="2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). </a:t>
            </a:r>
            <a:r>
              <a:rPr kumimoji="0" lang="ru-RU" sz="2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Особливість</a:t>
            </a:r>
            <a:r>
              <a:rPr kumimoji="0" lang="ru-RU" sz="2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2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символічної</a:t>
            </a:r>
            <a:r>
              <a:rPr kumimoji="0" lang="ru-RU" sz="2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2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стадії</a:t>
            </a:r>
            <a:r>
              <a:rPr kumimoji="0" lang="ru-RU" sz="2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2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розвитку</a:t>
            </a:r>
            <a:r>
              <a:rPr kumimoji="0" lang="ru-RU" sz="2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2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мистецтва</a:t>
            </a:r>
            <a:r>
              <a:rPr kumimoji="0" lang="ru-RU" sz="2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– </a:t>
            </a:r>
            <a:r>
              <a:rPr kumimoji="0" lang="ru-RU" sz="2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неадекватність</a:t>
            </a:r>
            <a:r>
              <a:rPr kumimoji="0" lang="ru-RU" sz="2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2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ідеї</a:t>
            </a:r>
            <a:r>
              <a:rPr kumimoji="0" lang="ru-RU" sz="2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формам </a:t>
            </a:r>
            <a:r>
              <a:rPr kumimoji="0" lang="ru-RU" sz="2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художнього</a:t>
            </a:r>
            <a:r>
              <a:rPr kumimoji="0" lang="ru-RU" sz="2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2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вираження</a:t>
            </a:r>
            <a:r>
              <a:rPr kumimoji="0" lang="ru-RU" sz="2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; </a:t>
            </a:r>
            <a:r>
              <a:rPr kumimoji="0" lang="ru-RU" sz="2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класичної</a:t>
            </a:r>
            <a:r>
              <a:rPr kumimoji="0" lang="ru-RU" sz="2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2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стадії</a:t>
            </a:r>
            <a:r>
              <a:rPr kumimoji="0" lang="ru-RU" sz="2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– </a:t>
            </a:r>
            <a:r>
              <a:rPr kumimoji="0" lang="ru-RU" sz="2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відповідність</a:t>
            </a:r>
            <a:r>
              <a:rPr kumimoji="0" lang="ru-RU" sz="2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2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ідеї</a:t>
            </a:r>
            <a:r>
              <a:rPr kumimoji="0" lang="ru-RU" sz="2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2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формі</a:t>
            </a:r>
            <a:r>
              <a:rPr kumimoji="0" lang="ru-RU" sz="2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в </a:t>
            </a:r>
            <a:r>
              <a:rPr kumimoji="0" lang="ru-RU" sz="2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мистецтві</a:t>
            </a:r>
            <a:r>
              <a:rPr kumimoji="0" lang="ru-RU" sz="2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; </a:t>
            </a:r>
            <a:r>
              <a:rPr kumimoji="0" lang="ru-RU" sz="2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романтичної</a:t>
            </a:r>
            <a:r>
              <a:rPr kumimoji="0" lang="ru-RU" sz="2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– </a:t>
            </a:r>
            <a:r>
              <a:rPr kumimoji="0" lang="ru-RU" sz="2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випередження</a:t>
            </a:r>
            <a:r>
              <a:rPr kumimoji="0" lang="ru-RU" sz="2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2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ідеї</a:t>
            </a:r>
            <a:r>
              <a:rPr kumimoji="0" lang="ru-RU" sz="2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формами конкретно </a:t>
            </a:r>
            <a:r>
              <a:rPr kumimoji="0" lang="ru-RU" sz="2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чуттєвого</a:t>
            </a:r>
            <a:r>
              <a:rPr kumimoji="0" lang="ru-RU" sz="2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2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вираження</a:t>
            </a:r>
            <a:r>
              <a:rPr kumimoji="0" lang="ru-RU" sz="2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ru-RU" sz="2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що</a:t>
            </a:r>
            <a:r>
              <a:rPr kumimoji="0" lang="ru-RU" sz="2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ставало предметом </a:t>
            </a:r>
            <a:r>
              <a:rPr kumimoji="0" lang="ru-RU" sz="2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інтересу</a:t>
            </a:r>
            <a:r>
              <a:rPr kumimoji="0" lang="ru-RU" sz="2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2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інших</a:t>
            </a:r>
            <a:r>
              <a:rPr kumimoji="0" lang="ru-RU" sz="2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форм </a:t>
            </a:r>
            <a:r>
              <a:rPr kumimoji="0" lang="ru-RU" sz="2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самопізнання</a:t>
            </a:r>
            <a:r>
              <a:rPr kumimoji="0" lang="ru-RU" sz="2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– </a:t>
            </a:r>
            <a:r>
              <a:rPr kumimoji="0" lang="ru-RU" sz="2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релігії</a:t>
            </a:r>
            <a:r>
              <a:rPr kumimoji="0" lang="ru-RU" sz="2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та </a:t>
            </a:r>
            <a:r>
              <a:rPr kumimoji="0" lang="ru-RU" sz="2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філософії</a:t>
            </a:r>
            <a:r>
              <a:rPr kumimoji="0" lang="ru-RU" sz="2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  <a:endParaRPr kumimoji="0" lang="ru-RU" sz="2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uk-UA" sz="2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uk-UA" sz="2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962" name="Заголовок 1"/>
          <p:cNvSpPr>
            <a:spLocks noGrp="1"/>
          </p:cNvSpPr>
          <p:nvPr>
            <p:ph type="title"/>
          </p:nvPr>
        </p:nvSpPr>
        <p:spPr>
          <a:blipFill rotWithShape="1">
            <a:blip r:embed="rId1"/>
          </a:blipFill>
        </p:spPr>
        <p:txBody>
          <a:bodyPr vert="horz" wrap="square" lIns="91440" tIns="45720" rIns="91440" bIns="45720" anchor="ctr" anchorCtr="0"/>
          <a:p>
            <a:pPr eaLnBrk="1" hangingPunct="1"/>
            <a:r>
              <a:rPr lang="ru-RU" altLang="uk-UA" sz="2800" b="1" dirty="0"/>
              <a:t>Естетика позитивізму</a:t>
            </a:r>
            <a:br>
              <a:rPr lang="ru-RU" altLang="uk-UA" sz="2800" dirty="0"/>
            </a:br>
            <a:r>
              <a:rPr lang="ru-RU" altLang="uk-UA" sz="2400" dirty="0"/>
              <a:t>представник - французький філософ, мистецтвознавець</a:t>
            </a:r>
            <a:r>
              <a:rPr lang="ru-RU" altLang="uk-UA" sz="2400" b="1" dirty="0"/>
              <a:t> Іпполіт </a:t>
            </a:r>
            <a:r>
              <a:rPr lang="en-US" altLang="uk-UA" sz="2400" b="1" dirty="0"/>
              <a:t>Te</a:t>
            </a:r>
            <a:r>
              <a:rPr lang="ru-RU" altLang="uk-UA" sz="2400" b="1" dirty="0"/>
              <a:t>н </a:t>
            </a:r>
            <a:r>
              <a:rPr lang="ru-RU" altLang="uk-UA" sz="2400" dirty="0"/>
              <a:t>( робота «</a:t>
            </a:r>
            <a:r>
              <a:rPr lang="ru-RU" altLang="uk-UA" sz="2400" i="1" dirty="0"/>
              <a:t>Філософія мистецтва»).</a:t>
            </a:r>
            <a:br>
              <a:rPr lang="ru-RU" altLang="uk-UA" sz="2800" dirty="0"/>
            </a:br>
            <a:endParaRPr lang="ru-RU" altLang="uk-UA" sz="2800" dirty="0"/>
          </a:p>
        </p:txBody>
      </p:sp>
      <p:sp>
        <p:nvSpPr>
          <p:cNvPr id="40963" name="Объект 2"/>
          <p:cNvSpPr>
            <a:spLocks noGrp="1"/>
          </p:cNvSpPr>
          <p:nvPr>
            <p:ph idx="1"/>
          </p:nvPr>
        </p:nvSpPr>
        <p:spPr>
          <a:blipFill rotWithShape="1">
            <a:blip r:embed="rId2"/>
          </a:blipFill>
        </p:spPr>
        <p:txBody>
          <a:bodyPr vert="horz" wrap="square" lIns="91440" tIns="45720" rIns="91440" bIns="45720" anchor="t" anchorCtr="0"/>
          <a:p>
            <a:pPr marL="0" indent="0" eaLnBrk="1" hangingPunct="1">
              <a:buNone/>
            </a:pPr>
            <a:r>
              <a:rPr lang="uk-UA" altLang="uk-UA" b="1" i="1" dirty="0"/>
              <a:t>Ідеї</a:t>
            </a:r>
            <a:r>
              <a:rPr lang="uk-UA" altLang="uk-UA" dirty="0"/>
              <a:t>:</a:t>
            </a:r>
            <a:endParaRPr lang="uk-UA" altLang="uk-UA" dirty="0"/>
          </a:p>
          <a:p>
            <a:pPr marL="0" indent="0" eaLnBrk="1" hangingPunct="1">
              <a:buNone/>
            </a:pPr>
            <a:r>
              <a:rPr lang="ru-RU" altLang="uk-UA" sz="1800" dirty="0"/>
              <a:t>1. На творчий розвиток митця та на конкретний твір мистецтва (згідно з І. Теном, «естетичний факт») впливає так званий «основний характер», що є суттю панівного тину людини, сформованого в конкретному соціальному середовищі.</a:t>
            </a:r>
            <a:endParaRPr lang="ru-RU" altLang="uk-UA" sz="1800" dirty="0"/>
          </a:p>
          <a:p>
            <a:pPr marL="0" indent="0" eaLnBrk="1" hangingPunct="1">
              <a:buNone/>
            </a:pPr>
            <a:r>
              <a:rPr lang="ru-RU" altLang="uk-UA" sz="1800" dirty="0"/>
              <a:t>«Основний характер» визначається трьома факторами:</a:t>
            </a:r>
            <a:endParaRPr lang="ru-RU" altLang="uk-UA" sz="1800" dirty="0"/>
          </a:p>
          <a:p>
            <a:pPr marL="0" indent="0" eaLnBrk="1" hangingPunct="1">
              <a:buNone/>
            </a:pPr>
            <a:r>
              <a:rPr lang="ru-RU" altLang="uk-UA" sz="1800" dirty="0"/>
              <a:t>• расою (спадковими ознаками);</a:t>
            </a:r>
            <a:endParaRPr lang="ru-RU" altLang="uk-UA" sz="1800" dirty="0"/>
          </a:p>
          <a:p>
            <a:pPr marL="0" indent="0" eaLnBrk="1" hangingPunct="1">
              <a:buNone/>
            </a:pPr>
            <a:r>
              <a:rPr lang="ru-RU" altLang="uk-UA" sz="1800" dirty="0"/>
              <a:t>• </a:t>
            </a:r>
            <a:r>
              <a:rPr lang="uk-UA" altLang="uk-UA" sz="1800" dirty="0"/>
              <a:t>с</a:t>
            </a:r>
            <a:r>
              <a:rPr lang="ru-RU" altLang="uk-UA" sz="1800" dirty="0"/>
              <a:t>ередовищем (географічним, політичним, соціальним);</a:t>
            </a:r>
            <a:endParaRPr lang="ru-RU" altLang="uk-UA" sz="1800" dirty="0"/>
          </a:p>
          <a:p>
            <a:pPr marL="0" indent="0" eaLnBrk="1" hangingPunct="1">
              <a:buNone/>
            </a:pPr>
            <a:r>
              <a:rPr lang="ru-RU" altLang="uk-UA" sz="1800" dirty="0"/>
              <a:t>• моментом (конкретною історичною епохою).</a:t>
            </a:r>
            <a:endParaRPr lang="ru-RU" altLang="uk-UA" sz="1800" dirty="0"/>
          </a:p>
          <a:p>
            <a:pPr marL="0" indent="0" eaLnBrk="1" hangingPunct="1">
              <a:buNone/>
            </a:pPr>
            <a:r>
              <a:rPr lang="ru-RU" altLang="uk-UA" sz="1800" dirty="0"/>
              <a:t>2. Основна вимоги до творів мистецтва – «об’єктивне» (безпристрасне) відображення дійсності. Це, зрештою, призвело до ігнорування «умовності», «художньої правди» як засобів художньо-образного втілення.</a:t>
            </a:r>
            <a:endParaRPr lang="ru-RU" altLang="uk-UA" sz="1800" dirty="0"/>
          </a:p>
          <a:p>
            <a:pPr marL="0" indent="0" eaLnBrk="1" hangingPunct="1">
              <a:buNone/>
            </a:pPr>
            <a:r>
              <a:rPr lang="ru-RU" altLang="uk-UA" sz="1800" dirty="0"/>
              <a:t>Поширення цих поглядів справило значний вплив безпосередньо на художню реальність цієї доби, результатом чого стало поширення натуралізму. </a:t>
            </a:r>
            <a:endParaRPr lang="ru-RU" altLang="uk-UA" sz="18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750" y="115888"/>
            <a:ext cx="7513638" cy="879475"/>
          </a:xfrm>
          <a:solidFill>
            <a:schemeClr val="accent2">
              <a:lumMod val="20000"/>
              <a:lumOff val="80000"/>
            </a:schemeClr>
          </a:solidFill>
        </p:spPr>
        <p:txBody>
          <a:bodyPr vert="horz" wrap="square" lIns="91440" tIns="45720" rIns="91440" bIns="45720" numCol="1" rtlCol="0" anchor="ctr" anchorCtr="0" compatLnSpc="1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uk-UA" sz="4400" b="1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Естетика  Середньовіччя </a:t>
            </a:r>
            <a:br>
              <a:rPr kumimoji="0" lang="uk-UA" sz="4400" b="1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uk-UA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(5 ст. – 15 ст. н.е.)  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196975"/>
            <a:ext cx="9144000" cy="5580063"/>
          </a:xfrm>
          <a:solidFill>
            <a:schemeClr val="accent4">
              <a:lumMod val="60000"/>
              <a:lumOff val="40000"/>
            </a:schemeClr>
          </a:solidFill>
        </p:spPr>
        <p:txBody>
          <a:bodyPr vert="horz" wrap="square" lIns="91440" tIns="45720" rIns="91440" bIns="45720" numCol="1" rtlCol="0" anchor="ctr" anchorCtr="0" compatLnSpc="1">
            <a:normAutofit fontScale="5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uk-UA" sz="4600" b="0" i="1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1.Естетична думка та практика - під впливом християнської доктрини</a:t>
            </a:r>
            <a:r>
              <a:rPr kumimoji="0" lang="uk-UA" sz="46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  <a:r>
              <a:rPr kumimoji="0" lang="ru-RU" sz="4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4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Особливу</a:t>
            </a:r>
            <a:r>
              <a:rPr kumimoji="0" lang="ru-RU" sz="4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роль в </a:t>
            </a:r>
            <a:r>
              <a:rPr kumimoji="0" lang="ru-RU" sz="4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поширенні</a:t>
            </a:r>
            <a:r>
              <a:rPr kumimoji="0" lang="ru-RU" sz="4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4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впливу</a:t>
            </a:r>
            <a:r>
              <a:rPr kumimoji="0" lang="ru-RU" sz="4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церкви </a:t>
            </a:r>
            <a:r>
              <a:rPr kumimoji="0" lang="ru-RU" sz="4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грали</a:t>
            </a:r>
            <a:r>
              <a:rPr kumimoji="0" lang="ru-RU" sz="4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 </a:t>
            </a:r>
            <a:r>
              <a:rPr kumimoji="0" lang="ru-RU" sz="4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1" tooltip="Монастир"/>
              </a:rPr>
              <a:t>монастирі</a:t>
            </a:r>
            <a:r>
              <a:rPr kumimoji="0" lang="ru-RU" sz="4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Вони </a:t>
            </a:r>
            <a:r>
              <a:rPr kumimoji="0" lang="ru-RU" sz="4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виникли</a:t>
            </a:r>
            <a:r>
              <a:rPr kumimoji="0" lang="ru-RU" sz="4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в </a:t>
            </a:r>
            <a:r>
              <a:rPr kumimoji="0" lang="en-US" sz="4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III </a:t>
            </a:r>
            <a:r>
              <a:rPr kumimoji="0" lang="ru-RU" sz="4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ст. в </a:t>
            </a:r>
            <a:r>
              <a:rPr kumimoji="0" lang="ru-RU" sz="4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Єгипті</a:t>
            </a:r>
            <a:r>
              <a:rPr kumimoji="0" lang="ru-RU" sz="4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і являли собою </a:t>
            </a:r>
            <a:r>
              <a:rPr kumimoji="0" lang="ru-RU" sz="4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спочатку</a:t>
            </a:r>
            <a:r>
              <a:rPr kumimoji="0" lang="ru-RU" sz="4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4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поселення</a:t>
            </a:r>
            <a:r>
              <a:rPr kumimoji="0" lang="ru-RU" sz="4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4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відлюдників</a:t>
            </a:r>
            <a:r>
              <a:rPr kumimoji="0" lang="ru-RU" sz="4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</a:t>
            </a:r>
            <a:r>
              <a:rPr kumimoji="0" lang="ru-RU" sz="4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від</a:t>
            </a:r>
            <a:r>
              <a:rPr kumimoji="0" lang="ru-RU" sz="4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4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грецького</a:t>
            </a:r>
            <a:r>
              <a:rPr kumimoji="0" lang="ru-RU" sz="4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«монах» — </a:t>
            </a:r>
            <a:r>
              <a:rPr kumimoji="0" lang="ru-RU" sz="4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відлюдник</a:t>
            </a:r>
            <a:r>
              <a:rPr kumimoji="0" lang="ru-RU" sz="4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). </a:t>
            </a:r>
            <a:r>
              <a:rPr kumimoji="0" lang="ru-RU" sz="4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Монастирі</a:t>
            </a:r>
            <a:r>
              <a:rPr kumimoji="0" lang="ru-RU" sz="4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в </a:t>
            </a:r>
            <a:r>
              <a:rPr kumimoji="0" lang="ru-RU" sz="4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Європі</a:t>
            </a:r>
            <a:r>
              <a:rPr kumimoji="0" lang="ru-RU" sz="4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4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стають</a:t>
            </a:r>
            <a:r>
              <a:rPr kumimoji="0" lang="ru-RU" sz="4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і великими </a:t>
            </a:r>
            <a:r>
              <a:rPr kumimoji="0" lang="ru-RU" sz="4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землевласниками</a:t>
            </a:r>
            <a:r>
              <a:rPr kumimoji="0" lang="ru-RU" sz="4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і центрами </a:t>
            </a:r>
            <a:r>
              <a:rPr kumimoji="0" lang="ru-RU" sz="4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багатогалузевих</a:t>
            </a:r>
            <a:r>
              <a:rPr kumimoji="0" lang="ru-RU" sz="4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4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господарств</a:t>
            </a:r>
            <a:r>
              <a:rPr kumimoji="0" lang="ru-RU" sz="4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і </a:t>
            </a:r>
            <a:r>
              <a:rPr kumimoji="0" lang="ru-RU" sz="4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укріпленими</a:t>
            </a:r>
            <a:r>
              <a:rPr kumimoji="0" lang="ru-RU" sz="4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 </a:t>
            </a:r>
            <a:r>
              <a:rPr kumimoji="0" lang="ru-RU" sz="4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фортецями</a:t>
            </a:r>
            <a:r>
              <a:rPr kumimoji="0" lang="ru-RU" sz="4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і </a:t>
            </a:r>
            <a:r>
              <a:rPr kumimoji="0" lang="ru-RU" sz="4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осередками</a:t>
            </a:r>
            <a:r>
              <a:rPr kumimoji="0" lang="ru-RU" sz="4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культурного </a:t>
            </a:r>
            <a:r>
              <a:rPr kumimoji="0" lang="ru-RU" sz="4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життя</a:t>
            </a:r>
            <a:r>
              <a:rPr kumimoji="0" lang="ru-RU" sz="4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 </a:t>
            </a:r>
            <a:endParaRPr kumimoji="0" lang="ru-RU" sz="4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ru-RU" sz="4600" b="1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2. </a:t>
            </a:r>
            <a:r>
              <a:rPr kumimoji="0" lang="ru-RU" sz="4600" b="0" i="1" u="sng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Виникнення</a:t>
            </a:r>
            <a:r>
              <a:rPr kumimoji="0" lang="ru-RU" sz="4600" b="0" i="1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4600" b="0" i="1" u="sng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орденів</a:t>
            </a:r>
            <a:r>
              <a:rPr kumimoji="0" lang="ru-RU" sz="4600" b="0" i="1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4600" b="0" i="1" u="sng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францисканців</a:t>
            </a:r>
            <a:r>
              <a:rPr kumimoji="0" lang="ru-RU" sz="4600" b="0" i="1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та </a:t>
            </a:r>
            <a:r>
              <a:rPr kumimoji="0" lang="ru-RU" sz="4600" b="0" i="1" u="sng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домініканців</a:t>
            </a:r>
            <a:r>
              <a:rPr kumimoji="0" lang="ru-RU" sz="4600" b="0" i="1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– </a:t>
            </a:r>
            <a:r>
              <a:rPr kumimoji="0" lang="ru-RU" sz="4600" b="0" i="1" u="sng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жебракуючих</a:t>
            </a:r>
            <a:r>
              <a:rPr kumimoji="0" lang="ru-RU" sz="4600" b="0" i="1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4600" b="0" i="1" u="sng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ченців</a:t>
            </a:r>
            <a:r>
              <a:rPr kumimoji="0" lang="ru-RU" sz="4600" b="0" i="1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</a:t>
            </a:r>
            <a:r>
              <a:rPr kumimoji="0" lang="ru-RU" sz="4600" b="0" i="1" u="sng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проповідників</a:t>
            </a:r>
            <a:r>
              <a:rPr kumimoji="0" lang="ru-RU" sz="4600" b="0" i="1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ru-RU" sz="4600" b="0" i="1" u="sng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які</a:t>
            </a:r>
            <a:r>
              <a:rPr kumimoji="0" lang="ru-RU" sz="4600" b="0" i="1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давали </a:t>
            </a:r>
            <a:r>
              <a:rPr kumimoji="0" lang="ru-RU" sz="4600" b="0" i="1" u="sng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певні</a:t>
            </a:r>
            <a:r>
              <a:rPr kumimoji="0" lang="ru-RU" sz="4600" b="0" i="1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4600" b="0" i="1" u="sng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естетичні</a:t>
            </a:r>
            <a:r>
              <a:rPr kumimoji="0" lang="ru-RU" sz="4600" b="0" i="1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4600" b="0" i="1" u="sng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настанови</a:t>
            </a:r>
            <a:r>
              <a:rPr kumimoji="0" lang="ru-RU" sz="4600" b="0" i="1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  <a:endParaRPr kumimoji="0" lang="ru-RU" sz="4600" b="0" i="1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hlinkClick r:id="rId2" tooltip="Франциск Ассизький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ru-RU" sz="4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2" tooltip="Франциск Ассизький"/>
              </a:rPr>
              <a:t>Франциск </a:t>
            </a:r>
            <a:r>
              <a:rPr kumimoji="0" lang="ru-RU" sz="4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2" tooltip="Франциск Ассизький"/>
              </a:rPr>
              <a:t>Ассизький</a:t>
            </a:r>
            <a:r>
              <a:rPr kumimoji="0" lang="ru-RU" sz="4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 в </a:t>
            </a:r>
            <a:r>
              <a:rPr kumimoji="0" lang="ru-RU" sz="4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3" tooltip="Італія"/>
              </a:rPr>
              <a:t>Італії</a:t>
            </a:r>
            <a:r>
              <a:rPr kumimoji="0" lang="ru-RU" sz="4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 і </a:t>
            </a:r>
            <a:r>
              <a:rPr kumimoji="0" lang="ru-RU" sz="4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4" tooltip="Святий Домінік"/>
              </a:rPr>
              <a:t>Домінік</a:t>
            </a:r>
            <a:r>
              <a:rPr kumimoji="0" lang="ru-RU" sz="4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 в </a:t>
            </a:r>
            <a:r>
              <a:rPr kumimoji="0" lang="ru-RU" sz="4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5" tooltip="Іспанія"/>
              </a:rPr>
              <a:t>Іспанії</a:t>
            </a:r>
            <a:r>
              <a:rPr kumimoji="0" lang="ru-RU" sz="4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 </a:t>
            </a:r>
            <a:r>
              <a:rPr kumimoji="0" lang="ru-RU" sz="4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майже</a:t>
            </a:r>
            <a:r>
              <a:rPr kumimoji="0" lang="ru-RU" sz="4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4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одночасно</a:t>
            </a:r>
            <a:r>
              <a:rPr kumimoji="0" lang="ru-RU" sz="4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4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виступають</a:t>
            </a:r>
            <a:r>
              <a:rPr kumimoji="0" lang="ru-RU" sz="4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з </a:t>
            </a:r>
            <a:r>
              <a:rPr kumimoji="0" lang="ru-RU" sz="4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проповіддю</a:t>
            </a:r>
            <a:r>
              <a:rPr kumimoji="0" lang="ru-RU" sz="4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4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бідності</a:t>
            </a:r>
            <a:r>
              <a:rPr kumimoji="0" lang="ru-RU" sz="4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ru-RU" sz="4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відмови</a:t>
            </a:r>
            <a:r>
              <a:rPr kumimoji="0" lang="ru-RU" sz="4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4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від</a:t>
            </a:r>
            <a:r>
              <a:rPr kumimoji="0" lang="ru-RU" sz="4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4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власності</a:t>
            </a:r>
            <a:r>
              <a:rPr kumimoji="0" lang="ru-RU" sz="4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ru-RU" sz="4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поваги</a:t>
            </a:r>
            <a:r>
              <a:rPr kumimoji="0" lang="ru-RU" sz="4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до </a:t>
            </a:r>
            <a:r>
              <a:rPr kumimoji="0" lang="ru-RU" sz="4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простої</a:t>
            </a:r>
            <a:r>
              <a:rPr kumimoji="0" lang="ru-RU" sz="4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4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праці</a:t>
            </a:r>
            <a:r>
              <a:rPr kumimoji="0" lang="ru-RU" sz="4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</a:t>
            </a:r>
            <a:r>
              <a:rPr kumimoji="0" lang="ru-RU" sz="4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Головним</a:t>
            </a:r>
            <a:r>
              <a:rPr kumimoji="0" lang="ru-RU" sz="4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для </a:t>
            </a:r>
            <a:r>
              <a:rPr kumimoji="0" lang="ru-RU" sz="4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священика</a:t>
            </a:r>
            <a:r>
              <a:rPr kumimoji="0" lang="ru-RU" sz="4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вони </a:t>
            </a:r>
            <a:r>
              <a:rPr kumimoji="0" lang="ru-RU" sz="4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вважали</a:t>
            </a:r>
            <a:r>
              <a:rPr kumimoji="0" lang="ru-RU" sz="4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не </a:t>
            </a:r>
            <a:r>
              <a:rPr kumimoji="0" lang="ru-RU" sz="4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урочисте</a:t>
            </a:r>
            <a:r>
              <a:rPr kumimoji="0" lang="ru-RU" sz="4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4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богослужіння</a:t>
            </a:r>
            <a:r>
              <a:rPr kumimoji="0" lang="ru-RU" sz="4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а </a:t>
            </a:r>
            <a:r>
              <a:rPr kumimoji="0" lang="ru-RU" sz="4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проповідь</a:t>
            </a:r>
            <a:r>
              <a:rPr kumimoji="0" lang="ru-RU" sz="4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в </a:t>
            </a:r>
            <a:r>
              <a:rPr kumimoji="0" lang="ru-RU" sz="4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мандрівках</a:t>
            </a:r>
            <a:r>
              <a:rPr kumimoji="0" lang="ru-RU" sz="4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4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серед</a:t>
            </a:r>
            <a:r>
              <a:rPr kumimoji="0" lang="ru-RU" sz="4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4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простих</a:t>
            </a:r>
            <a:r>
              <a:rPr kumimoji="0" lang="ru-RU" sz="4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людей. </a:t>
            </a:r>
            <a:r>
              <a:rPr kumimoji="0" lang="ru-RU" sz="4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Такі</a:t>
            </a:r>
            <a:r>
              <a:rPr kumimoji="0" lang="ru-RU" sz="4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погляди </a:t>
            </a:r>
            <a:r>
              <a:rPr kumimoji="0" lang="ru-RU" sz="4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знайшли</a:t>
            </a:r>
            <a:r>
              <a:rPr kumimoji="0" lang="ru-RU" sz="4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4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дуже</a:t>
            </a:r>
            <a:r>
              <a:rPr kumimoji="0" lang="ru-RU" sz="4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4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широку</a:t>
            </a:r>
            <a:r>
              <a:rPr kumimoji="0" lang="ru-RU" sz="4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4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підтримку</a:t>
            </a:r>
            <a:r>
              <a:rPr kumimoji="0" lang="ru-RU" sz="4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Рим </a:t>
            </a:r>
            <a:r>
              <a:rPr kumimoji="0" lang="ru-RU" sz="4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офіційно</a:t>
            </a:r>
            <a:r>
              <a:rPr kumimoji="0" lang="ru-RU" sz="4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4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їх</a:t>
            </a:r>
            <a:r>
              <a:rPr kumimoji="0" lang="ru-RU" sz="4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4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визнав</a:t>
            </a:r>
            <a:r>
              <a:rPr kumimoji="0" lang="ru-RU" sz="4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  <a:endParaRPr kumimoji="0" lang="uk-UA" sz="4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20000"/>
              <a:lumOff val="80000"/>
            </a:schemeClr>
          </a:solidFill>
        </p:spPr>
        <p:txBody>
          <a:bodyPr/>
          <a:p>
            <a:r>
              <a:rPr lang="en-US" sz="2800" b="1">
                <a:solidFill>
                  <a:schemeClr val="tx1"/>
                </a:solidFill>
                <a:sym typeface="+mn-ea"/>
              </a:rPr>
              <a:t>Цирк</a:t>
            </a:r>
            <a:r>
              <a:rPr lang="en-US" sz="2000" b="1">
                <a:solidFill>
                  <a:schemeClr val="tx1"/>
                </a:solidFill>
                <a:sym typeface="+mn-ea"/>
              </a:rPr>
              <a:t> (від латів. circus - коло) - вид видовищного мистецтва, за законами якого будується розважальне уявлення. Також цирком називається спеціальний будинок для проведення цих вистав.</a:t>
            </a:r>
            <a:r>
              <a:rPr lang="ru-RU" altLang="en-US" sz="2000" b="1">
                <a:solidFill>
                  <a:schemeClr val="tx1"/>
                </a:solidFill>
              </a:rPr>
              <a:t>цирк</a:t>
            </a:r>
            <a:endParaRPr lang="ru-RU" altLang="en-US" sz="2000" b="1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355" y="1311275"/>
            <a:ext cx="8259445" cy="4815205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p>
            <a:pPr marL="0" indent="0" algn="just">
              <a:buNone/>
            </a:pPr>
            <a:r>
              <a:rPr lang="en-US" sz="2800"/>
              <a:t>Основою циркового мистецтва вважається </a:t>
            </a:r>
            <a:r>
              <a:rPr lang="en-US" sz="2800" b="1"/>
              <a:t>демонстрація незвичайного</a:t>
            </a:r>
            <a:r>
              <a:rPr lang="en-US" sz="2800"/>
              <a:t> (</a:t>
            </a:r>
            <a:r>
              <a:rPr lang="en-US" sz="2800" b="1">
                <a:solidFill>
                  <a:schemeClr val="tx1"/>
                </a:solidFill>
              </a:rPr>
              <a:t>ексцентрика) </a:t>
            </a:r>
            <a:r>
              <a:rPr lang="en-US" sz="2800"/>
              <a:t>та </a:t>
            </a:r>
            <a:r>
              <a:rPr lang="en-US" sz="2800" b="1"/>
              <a:t>смішного;</a:t>
            </a:r>
            <a:r>
              <a:rPr lang="en-US" sz="2800"/>
              <a:t> характерною приналежністю сучасного цирку є демонстрація фокусів, пантоміми, клоунади, репризу, виняткових здібностей, які часто пов'язані з ризиком (фізична сила, акробатика, еквілібристика), дресованих тварин. Циркова трупа може постійно базуватися в місті і мати певну будівлю, але, як і раніше, велику роль відіграє бродячий цирк. Міжнародний День Цирку відзначається у третю суботу квітня</a:t>
            </a:r>
            <a:r>
              <a:rPr lang="en-US"/>
              <a:t>.</a:t>
            </a:r>
            <a:endParaRPr 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40000"/>
              <a:lumOff val="60000"/>
            </a:schemeClr>
          </a:solidFill>
        </p:spPr>
        <p:txBody>
          <a:bodyPr/>
          <a:p>
            <a:r>
              <a:rPr lang="en-US">
                <a:sym typeface="+mn-ea"/>
              </a:rPr>
              <a:t>Cirque du Soleil" (з фр. - "Цирк сонця")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96000" cy="5220000"/>
          </a:xfrm>
          <a:solidFill>
            <a:schemeClr val="accent3">
              <a:lumMod val="40000"/>
              <a:lumOff val="60000"/>
            </a:schemeClr>
          </a:solidFill>
        </p:spPr>
        <p:txBody>
          <a:bodyPr/>
          <a:p>
            <a:pPr marL="0" indent="0" algn="just">
              <a:buNone/>
            </a:pPr>
            <a:r>
              <a:rPr lang="en-US" sz="1800"/>
              <a:t> - </a:t>
            </a:r>
            <a:r>
              <a:rPr lang="en-US" sz="1800" b="1"/>
              <a:t>канадська компанія</a:t>
            </a:r>
            <a:r>
              <a:rPr lang="en-US" sz="1800"/>
              <a:t>, що працює у сфері розваг, що визначає свою діяльність як "художнє поєднання циркового мистецтва і вуличних уявлень". Заснована в 1984 році Гі Лаліберте і Жилем Сент-Круа і базується в Монреалі (Канада). Цирк відомий принциповою відмовою від участі тварин у спектаклях та своїми синтетичними уявленнями, в яких циркова майстерність поєднується з музикою, химерним дизайном та хореографією. Вважається, що він вдихнув нове життя у циркове мистецтво.</a:t>
            </a:r>
            <a:endParaRPr lang="en-US" sz="1800"/>
          </a:p>
          <a:p>
            <a:pPr marL="0" indent="0" algn="just">
              <a:buNone/>
            </a:pPr>
            <a:r>
              <a:rPr lang="en-US" sz="1800"/>
              <a:t>У штаті компанії понад</a:t>
            </a:r>
            <a:r>
              <a:rPr lang="ru-RU" altLang="en-US" sz="1800"/>
              <a:t> 5</a:t>
            </a:r>
            <a:r>
              <a:rPr lang="en-US" sz="1800"/>
              <a:t> тис. осіб, які працюють у різних трупах, що дозволяє давати вистави у різних містах одночасно. Основна частина трупи дає вистави в Лас-Вегасі, гастрольна частина їздить з різними шоу по всьому світу, виступаючи як на арені під тимчасовим наметом (шапіто) або на постійній цирковій арені, так і на театральних сценах та концертних залах. Річний виторг цирку перевищує 600 млн доларів.</a:t>
            </a:r>
            <a:endParaRPr lang="en-US" sz="1800"/>
          </a:p>
          <a:p>
            <a:pPr marL="0" indent="0" algn="just">
              <a:buNone/>
            </a:pPr>
            <a:r>
              <a:rPr lang="en-US" sz="1800"/>
              <a:t>З цирком співпрацювали композитор Рене Дюпере, режисер Робер Лепаж, </a:t>
            </a:r>
            <a:r>
              <a:rPr lang="en-US" sz="1800" b="1"/>
              <a:t>модельєр Тьєрі Мюглер</a:t>
            </a:r>
            <a:r>
              <a:rPr lang="en-US" sz="1800"/>
              <a:t>. Режисером-постановником цирку протягом багатьох років є </a:t>
            </a:r>
            <a:r>
              <a:rPr lang="en-US" sz="1800" b="1"/>
              <a:t>Павло Брюн (Pavel Brun)</a:t>
            </a:r>
            <a:r>
              <a:rPr lang="en-US" sz="1800"/>
              <a:t>, хореографом - Дебра Лінн Браун (Debra Lynne Brown).</a:t>
            </a:r>
            <a:endParaRPr lang="en-US" sz="1800"/>
          </a:p>
          <a:p>
            <a:pPr marL="0" indent="0" algn="just">
              <a:buNone/>
            </a:pPr>
            <a:r>
              <a:rPr lang="en-US" sz="1800"/>
              <a:t>Сайт</a:t>
            </a:r>
            <a:r>
              <a:rPr lang="ru-RU" altLang="en-US" sz="1800"/>
              <a:t>-</a:t>
            </a:r>
            <a:r>
              <a:rPr lang="en-US" sz="1800"/>
              <a:t>cirquedusoleil.com</a:t>
            </a:r>
            <a:endParaRPr lang="en-US" sz="180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 altLang="en-US" sz="1800">
                <a:solidFill>
                  <a:srgbClr val="FF0000"/>
                </a:solidFill>
              </a:rPr>
              <a:t>ПОСТАНОВКИ</a:t>
            </a:r>
            <a:endParaRPr lang="ru-RU" altLang="en-US" sz="180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9370" y="971550"/>
            <a:ext cx="9100820" cy="5740400"/>
          </a:xfrm>
        </p:spPr>
        <p:txBody>
          <a:bodyPr/>
          <a:p>
            <a:pPr marL="0" indent="0">
              <a:buNone/>
            </a:pPr>
            <a:r>
              <a:rPr lang="en-US" sz="1800"/>
              <a:t>1984 — Le Grand Tour / «Большое Путешествие»</a:t>
            </a:r>
            <a:endParaRPr lang="en-US" sz="1800"/>
          </a:p>
          <a:p>
            <a:pPr marL="0" indent="0">
              <a:buNone/>
            </a:pPr>
            <a:r>
              <a:rPr lang="en-US" sz="1800"/>
              <a:t>1987 — Le Cirque Réinventé / «Цирк, выдуманный заново»</a:t>
            </a:r>
            <a:endParaRPr lang="en-US" sz="1800"/>
          </a:p>
          <a:p>
            <a:pPr marL="0" indent="0">
              <a:buNone/>
            </a:pPr>
            <a:r>
              <a:rPr lang="en-US" sz="1800"/>
              <a:t>1990 — Nouvelle Expérience / «Новый опыт»</a:t>
            </a:r>
            <a:endParaRPr lang="en-US" sz="1800"/>
          </a:p>
          <a:p>
            <a:pPr marL="0" indent="0">
              <a:buNone/>
            </a:pPr>
            <a:r>
              <a:rPr lang="en-US" sz="1800"/>
              <a:t>1990 — Fascination / «Очарование»</a:t>
            </a:r>
            <a:endParaRPr lang="en-US" sz="1800"/>
          </a:p>
          <a:p>
            <a:pPr marL="0" indent="0">
              <a:buNone/>
            </a:pPr>
            <a:r>
              <a:rPr lang="en-US" sz="1800"/>
              <a:t>1992 — Saltimbanco / «Бродячий акробат» (первая постановка в шапито)</a:t>
            </a:r>
            <a:endParaRPr lang="en-US" sz="1800"/>
          </a:p>
          <a:p>
            <a:pPr marL="0" indent="0">
              <a:buNone/>
            </a:pPr>
            <a:r>
              <a:rPr lang="en-US" sz="1800"/>
              <a:t>1993 — Mystère / «Волшебство»</a:t>
            </a:r>
            <a:endParaRPr lang="en-US" sz="1800"/>
          </a:p>
          <a:p>
            <a:pPr marL="0" indent="0">
              <a:buNone/>
            </a:pPr>
            <a:r>
              <a:rPr lang="en-US" sz="1800"/>
              <a:t>1994 — Alegría / «Радость»</a:t>
            </a:r>
            <a:endParaRPr lang="en-US" sz="1800"/>
          </a:p>
          <a:p>
            <a:pPr marL="0" indent="0">
              <a:buNone/>
            </a:pPr>
            <a:r>
              <a:rPr lang="en-US" sz="1800"/>
              <a:t>1996 — Quidam / «Некто»</a:t>
            </a:r>
            <a:endParaRPr lang="en-US" sz="1800"/>
          </a:p>
          <a:p>
            <a:pPr marL="0" indent="0">
              <a:buNone/>
            </a:pPr>
            <a:r>
              <a:rPr lang="en-US" sz="1800"/>
              <a:t>1998 — «O» (Au) / «Вода»</a:t>
            </a:r>
            <a:endParaRPr lang="en-US" sz="1800"/>
          </a:p>
          <a:p>
            <a:pPr marL="0" indent="0">
              <a:buNone/>
            </a:pPr>
            <a:r>
              <a:rPr lang="en-US" sz="1800"/>
              <a:t>1998 — La Nouba / Кутить, прожигать жизнь</a:t>
            </a:r>
            <a:endParaRPr lang="en-US" sz="1800"/>
          </a:p>
          <a:p>
            <a:pPr marL="0" indent="0">
              <a:buNone/>
            </a:pPr>
            <a:r>
              <a:rPr lang="en-US" sz="1800"/>
              <a:t>1999 — Dralion / «Драколев»</a:t>
            </a:r>
            <a:endParaRPr lang="en-US" sz="1800"/>
          </a:p>
          <a:p>
            <a:pPr marL="0" indent="0">
              <a:buNone/>
            </a:pPr>
            <a:r>
              <a:rPr lang="en-US" sz="1800"/>
              <a:t>2002 — Varekai / «Где бы то ни было»</a:t>
            </a:r>
            <a:endParaRPr lang="en-US" sz="1800"/>
          </a:p>
          <a:p>
            <a:pPr marL="0" indent="0">
              <a:buNone/>
            </a:pPr>
            <a:r>
              <a:rPr lang="en-US" sz="1800"/>
              <a:t>2003 — Zumanity</a:t>
            </a:r>
            <a:endParaRPr lang="en-US" sz="1800"/>
          </a:p>
          <a:p>
            <a:pPr marL="0" indent="0">
              <a:buNone/>
            </a:pPr>
            <a:r>
              <a:rPr lang="en-US" sz="1800"/>
              <a:t>2004 — KÀ</a:t>
            </a:r>
            <a:endParaRPr lang="en-US" sz="1800"/>
          </a:p>
          <a:p>
            <a:pPr marL="0" indent="0">
              <a:buNone/>
            </a:pPr>
            <a:r>
              <a:rPr lang="en-US" sz="1800"/>
              <a:t>2005 — Corteo / «Кортеж»</a:t>
            </a:r>
            <a:endParaRPr lang="en-US" sz="1800"/>
          </a:p>
          <a:p>
            <a:pPr marL="0" indent="0">
              <a:buNone/>
            </a:pPr>
            <a:r>
              <a:rPr lang="en-US" sz="1800"/>
              <a:t>2006 — Delirium / «Бред»</a:t>
            </a:r>
            <a:endParaRPr lang="en-US" sz="1800"/>
          </a:p>
          <a:p>
            <a:pPr marL="0" indent="0">
              <a:buNone/>
            </a:pPr>
            <a:r>
              <a:rPr lang="en-US" sz="1800"/>
              <a:t>2006 — The Beatles LOVE / «Битлз ЛЮБОВЬ»[1]</a:t>
            </a:r>
            <a:endParaRPr lang="en-US" sz="1800"/>
          </a:p>
          <a:p>
            <a:pPr marL="0" indent="0">
              <a:buNone/>
            </a:pPr>
            <a:r>
              <a:rPr lang="en-US" sz="1800"/>
              <a:t>2007 — Koozå</a:t>
            </a:r>
            <a:endParaRPr lang="en-US" sz="1800"/>
          </a:p>
          <a:p>
            <a:pPr marL="0" indent="0">
              <a:buNone/>
            </a:pPr>
            <a:r>
              <a:rPr lang="en-US" sz="1800"/>
              <a:t>2007 — Saltimbanco (спектакль восстановлен на постоянной арене)</a:t>
            </a:r>
            <a:endParaRPr lang="en-US" sz="1800"/>
          </a:p>
          <a:p>
            <a:r>
              <a:rPr lang="en-US" sz="1800"/>
              <a:t>2007 — Wintuk</a:t>
            </a:r>
            <a:endParaRPr lang="en-US" sz="1800"/>
          </a:p>
          <a:p>
            <a:r>
              <a:rPr lang="en-US" sz="1800"/>
              <a:t>2008 — CRISS ANGEL Believe</a:t>
            </a:r>
            <a:endParaRPr lang="en-US" sz="1800"/>
          </a:p>
          <a:p>
            <a:r>
              <a:rPr lang="en-US" sz="1800"/>
              <a:t>2008 — Zaia</a:t>
            </a:r>
            <a:endParaRPr lang="en-US" sz="1800"/>
          </a:p>
          <a:p>
            <a:r>
              <a:rPr lang="en-US" sz="1800"/>
              <a:t>2008 — Zed</a:t>
            </a:r>
            <a:endParaRPr lang="en-US" sz="1800"/>
          </a:p>
          <a:p>
            <a:r>
              <a:rPr lang="en-US" sz="1800"/>
              <a:t>2009 — Ovo / «Яйцо»</a:t>
            </a:r>
            <a:endParaRPr lang="en-US" sz="1800"/>
          </a:p>
          <a:p>
            <a:r>
              <a:rPr lang="en-US" sz="1800"/>
              <a:t>2010 — Banana Shpeel</a:t>
            </a:r>
            <a:endParaRPr lang="en-US" sz="1800"/>
          </a:p>
          <a:p>
            <a:r>
              <a:rPr lang="en-US" sz="1800"/>
              <a:t>2010 — Totem / «Тотем»</a:t>
            </a:r>
            <a:endParaRPr lang="en-US" sz="1800"/>
          </a:p>
          <a:p>
            <a:r>
              <a:rPr lang="en-US" sz="1800"/>
              <a:t>2010 — Viva ELVIS / «Да здравствует Элвис»</a:t>
            </a:r>
            <a:endParaRPr lang="en-US" sz="1800"/>
          </a:p>
          <a:p>
            <a:r>
              <a:rPr lang="en-US" sz="1800"/>
              <a:t>2011 — IRIS</a:t>
            </a:r>
            <a:endParaRPr lang="en-US" sz="1800"/>
          </a:p>
          <a:p>
            <a:r>
              <a:rPr lang="en-US" sz="1800"/>
              <a:t>2011 — Zarkana</a:t>
            </a:r>
            <a:endParaRPr lang="en-US" sz="1800"/>
          </a:p>
          <a:p>
            <a:r>
              <a:rPr lang="en-US" sz="1800"/>
              <a:t>2011 — Michael Jackson THE IMMORTAL World Tour</a:t>
            </a:r>
            <a:endParaRPr lang="en-US" sz="1800"/>
          </a:p>
          <a:p>
            <a:r>
              <a:rPr lang="en-US" sz="1800"/>
              <a:t>2012 — Amaluna</a:t>
            </a:r>
            <a:endParaRPr lang="en-US" sz="1800"/>
          </a:p>
          <a:p>
            <a:r>
              <a:rPr lang="en-US" sz="1800"/>
              <a:t>2013 — Alegria (возобновление)</a:t>
            </a:r>
            <a:endParaRPr lang="en-US" sz="1800"/>
          </a:p>
          <a:p>
            <a:r>
              <a:rPr lang="en-US" sz="1800"/>
              <a:t>2014 — Kurios: Cabinet of Curiosities</a:t>
            </a:r>
            <a:endParaRPr lang="en-US" sz="180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>
                <a:sym typeface="+mn-ea"/>
              </a:rPr>
              <a:t>Alegría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1340" y="1138555"/>
            <a:ext cx="8125460" cy="4987925"/>
          </a:xfrm>
        </p:spPr>
        <p:txBody>
          <a:bodyPr/>
          <a:p>
            <a:r>
              <a:rPr lang="en-US"/>
              <a:t>Alegría (ісп. — «радість, радість»), 1994 — це ода енергії, грації та силі молодості. Шоу розкриває цілу низку тем: могутність, яка згодом слабшає, еволюція від давньої монархії до сучасної демократії, старість та молодість. Атмосферу створюють королі, дурні, мандрівні артисти, жебраки, старі аристократи та діти, а також клоуни — єдині, хто в силі пережити протягом часу і зміни, які воно накладає.</a:t>
            </a:r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60000"/>
              <a:lumOff val="40000"/>
            </a:schemeClr>
          </a:solidFill>
        </p:spPr>
        <p:txBody>
          <a:bodyPr vert="horz" wrap="square" lIns="91440" tIns="45720" rIns="91440" bIns="45720" numCol="1" rtlCol="0" anchor="ctr" anchorCtr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3600" b="1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Головну роль</a:t>
            </a:r>
            <a:r>
              <a:rPr kumimoji="0" lang="uk-UA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в </a:t>
            </a:r>
            <a:r>
              <a:rPr kumimoji="0" lang="uk-UA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епох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у</a:t>
            </a:r>
            <a:r>
              <a:rPr kumimoji="0" lang="uk-UA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Середньовіччя (5 ст. – 15 ст. н.е.)</a:t>
            </a:r>
            <a:r>
              <a:rPr kumimoji="0" lang="ru-RU" sz="3600" b="1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3600" b="1" i="0" u="sng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отримали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: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8313" y="1412875"/>
            <a:ext cx="8423275" cy="4824413"/>
          </a:xfrm>
          <a:solidFill>
            <a:schemeClr val="accent2">
              <a:lumMod val="20000"/>
              <a:lumOff val="80000"/>
            </a:schemeClr>
          </a:solidFill>
        </p:spPr>
        <p:txBody>
          <a:bodyPr vert="horz" wrap="square" lIns="91440" tIns="45720" rIns="91440" bIns="45720" numCol="1" rtlCol="0" anchor="t" anchorCtr="0" compatLnSpc="1">
            <a:normAutofit fontScale="70000" lnSpcReduction="20000"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 </a:t>
            </a:r>
            <a:r>
              <a:rPr kumimoji="0" lang="ru-RU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архітектура</a:t>
            </a: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</a:t>
            </a:r>
            <a:r>
              <a:rPr kumimoji="0" lang="ru-RU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найхарактерніші</a:t>
            </a: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типи</a:t>
            </a: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споруд</a:t>
            </a: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 —</a:t>
            </a:r>
            <a:r>
              <a:rPr kumimoji="0" lang="ru-RU" sz="3600" b="0" i="1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замок</a:t>
            </a: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 (</a:t>
            </a:r>
            <a:r>
              <a:rPr kumimoji="0" lang="ru-RU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укріплене</a:t>
            </a: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житло</a:t>
            </a: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феодала) </a:t>
            </a:r>
            <a:r>
              <a:rPr kumimoji="0" lang="ru-RU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і</a:t>
            </a: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ru-RU" sz="36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 </a:t>
            </a:r>
            <a:r>
              <a:rPr kumimoji="0" lang="ru-RU" sz="3600" b="0" i="1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храм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прикрашений</a:t>
            </a: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фресками та скульптурами);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uk-UA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</a:t>
            </a:r>
            <a:r>
              <a:rPr kumimoji="0" lang="uk-UA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декоративно-ужиткове мистецтво</a:t>
            </a:r>
            <a:r>
              <a:rPr kumimoji="0" lang="uk-UA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;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</a:t>
            </a:r>
            <a:r>
              <a:rPr kumimoji="0" lang="ru-RU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лицарська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література</a:t>
            </a: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ru-RU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зокрема</a:t>
            </a: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поезія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 </a:t>
            </a:r>
            <a:r>
              <a:rPr kumimoji="0" lang="ru-RU" sz="3600" b="1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трубадурів</a:t>
            </a: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 (</a:t>
            </a:r>
            <a:r>
              <a:rPr kumimoji="0" lang="ru-RU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від</a:t>
            </a: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прованс</a:t>
            </a: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trobar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 — </a:t>
            </a:r>
            <a:r>
              <a:rPr kumimoji="0" lang="ru-RU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знаходити</a:t>
            </a: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ru-RU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створювати</a:t>
            </a: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). </a:t>
            </a:r>
            <a:r>
              <a:rPr kumimoji="0" lang="ru-RU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Існувала</a:t>
            </a: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на </a:t>
            </a:r>
            <a:r>
              <a:rPr kumimoji="0" lang="ru-RU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півдні</a:t>
            </a: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Франції</a:t>
            </a: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у </a:t>
            </a:r>
            <a:r>
              <a:rPr kumimoji="0" lang="ru-RU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Провансі</a:t>
            </a: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</a:t>
            </a: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кінця</a:t>
            </a: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XI </a:t>
            </a: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до початку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XIII </a:t>
            </a: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ст. У </a:t>
            </a:r>
            <a:r>
              <a:rPr kumimoji="0" lang="ru-RU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кожній</a:t>
            </a: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країні</a:t>
            </a: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трубадурів</a:t>
            </a: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називали</a:t>
            </a: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по-різному</a:t>
            </a: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у </a:t>
            </a:r>
            <a:r>
              <a:rPr kumimoji="0" lang="ru-RU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Англії</a:t>
            </a: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 — </a:t>
            </a:r>
            <a:r>
              <a:rPr kumimoji="0" lang="ru-RU" sz="3600" b="0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менестрелі</a:t>
            </a: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у </a:t>
            </a:r>
            <a:r>
              <a:rPr kumimoji="0" lang="ru-RU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Німеччині</a:t>
            </a: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 — </a:t>
            </a:r>
            <a:r>
              <a:rPr kumimoji="0" lang="ru-RU" sz="3600" b="0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шпільмани</a:t>
            </a: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Вони осп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</a:t>
            </a:r>
            <a:r>
              <a:rPr kumimoji="0" lang="ru-RU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вували</a:t>
            </a: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лицарськ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у</a:t>
            </a: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любов</a:t>
            </a: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та </a:t>
            </a:r>
            <a:r>
              <a:rPr kumimoji="0" lang="ru-RU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геро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</a:t>
            </a:r>
            <a:r>
              <a:rPr kumimoji="0" lang="ru-RU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чн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подвиги. У </a:t>
            </a:r>
            <a:r>
              <a:rPr kumimoji="0" lang="ru-RU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творчості</a:t>
            </a: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трубадур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</a:t>
            </a: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 </a:t>
            </a:r>
            <a:r>
              <a:rPr kumimoji="0" lang="ru-RU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виділяють</a:t>
            </a: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3 </a:t>
            </a:r>
            <a:r>
              <a:rPr kumimoji="0" lang="ru-RU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основні</a:t>
            </a: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теми: </a:t>
            </a:r>
            <a:r>
              <a:rPr kumimoji="0" lang="ru-RU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війна</a:t>
            </a: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ru-RU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служіння</a:t>
            </a: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сюзерену та </a:t>
            </a:r>
            <a:r>
              <a:rPr kumimoji="0" lang="ru-RU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поклоніння</a:t>
            </a: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Прекрасній</a:t>
            </a: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Дамі</a:t>
            </a: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; про легендарного короля </a:t>
            </a:r>
            <a:r>
              <a:rPr kumimoji="0" lang="ru-RU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бритів</a:t>
            </a: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Артура, про </a:t>
            </a:r>
            <a:r>
              <a:rPr kumimoji="0" lang="ru-RU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лицаря</a:t>
            </a: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Ланселота</a:t>
            </a: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про </a:t>
            </a:r>
            <a:r>
              <a:rPr kumimoji="0" lang="ru-RU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Трістана</a:t>
            </a: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та </a:t>
            </a:r>
            <a:r>
              <a:rPr kumimoji="0" lang="ru-RU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Ізольду</a:t>
            </a: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170" name="Прямоугольник 3"/>
          <p:cNvSpPr/>
          <p:nvPr/>
        </p:nvSpPr>
        <p:spPr>
          <a:xfrm>
            <a:off x="468313" y="549275"/>
            <a:ext cx="8459787" cy="6492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 eaLnBrk="1" hangingPunct="1">
              <a:spcBef>
                <a:spcPct val="0"/>
              </a:spcBef>
              <a:buNone/>
            </a:pPr>
            <a:r>
              <a:rPr lang="uk-UA" altLang="uk-UA" dirty="0">
                <a:latin typeface="Arial" panose="020B0604020202020204" pitchFamily="34" charset="0"/>
              </a:rPr>
              <a:t>-</a:t>
            </a:r>
            <a:r>
              <a:rPr lang="ru-RU" altLang="uk-UA" b="1" dirty="0">
                <a:latin typeface="Arial" panose="020B0604020202020204" pitchFamily="34" charset="0"/>
              </a:rPr>
              <a:t> </a:t>
            </a:r>
            <a:r>
              <a:rPr lang="ru-RU" altLang="uk-UA" b="1" u="sng" dirty="0">
                <a:latin typeface="Arial" panose="020B0604020202020204" pitchFamily="34" charset="0"/>
              </a:rPr>
              <a:t>венеціанський карнавал.</a:t>
            </a:r>
            <a:r>
              <a:rPr lang="ru-RU" altLang="uk-UA" u="sng" dirty="0">
                <a:latin typeface="Arial" panose="020B0604020202020204" pitchFamily="34" charset="0"/>
              </a:rPr>
              <a:t> </a:t>
            </a:r>
            <a:r>
              <a:rPr lang="ru-RU" altLang="uk-UA" dirty="0">
                <a:latin typeface="Arial" panose="020B0604020202020204" pitchFamily="34" charset="0"/>
              </a:rPr>
              <a:t>Дослідники сперечаються, коли саме відбувся перший карнавал. Називають різні дати — </a:t>
            </a:r>
            <a:r>
              <a:rPr lang="ru-RU" altLang="uk-UA" b="1" u="sng" dirty="0">
                <a:latin typeface="Arial" panose="020B0604020202020204" pitchFamily="34" charset="0"/>
              </a:rPr>
              <a:t>988 рік</a:t>
            </a:r>
            <a:r>
              <a:rPr lang="ru-RU" altLang="uk-UA" dirty="0">
                <a:latin typeface="Arial" panose="020B0604020202020204" pitchFamily="34" charset="0"/>
              </a:rPr>
              <a:t>, коли венеціанським воякам вдалося визволити з полону у піратів своїх наречених, наче тоді і відбувся перший карнавал. Інші ведуть походження карнавалу з </a:t>
            </a:r>
            <a:r>
              <a:rPr lang="ru-RU" altLang="uk-UA" b="1" u="sng" dirty="0">
                <a:latin typeface="Arial" panose="020B0604020202020204" pitchFamily="34" charset="0"/>
              </a:rPr>
              <a:t>1094</a:t>
            </a:r>
            <a:r>
              <a:rPr lang="ru-RU" altLang="uk-UA" b="1" dirty="0">
                <a:latin typeface="Arial" panose="020B0604020202020204" pitchFamily="34" charset="0"/>
              </a:rPr>
              <a:t> р</a:t>
            </a:r>
            <a:r>
              <a:rPr lang="ru-RU" altLang="uk-UA" dirty="0">
                <a:latin typeface="Arial" panose="020B0604020202020204" pitchFamily="34" charset="0"/>
              </a:rPr>
              <a:t>., коли венеціанці святкували вдалу угоду з Візантією, що дозволила венеціанцам зі значними пільгами торгувати в імперії.  Обов'язковою прикметою карнавалу стали маски.</a:t>
            </a:r>
            <a:endParaRPr lang="ru-RU" altLang="uk-UA" dirty="0">
              <a:latin typeface="Arial" panose="020B0604020202020204" pitchFamily="34" charset="0"/>
            </a:endParaRPr>
          </a:p>
          <a:p>
            <a:pPr marL="0" lvl="0" indent="0" eaLnBrk="1" hangingPunct="1">
              <a:spcBef>
                <a:spcPct val="0"/>
              </a:spcBef>
            </a:pPr>
            <a:endParaRPr lang="ru-RU" altLang="uk-UA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 anchorCtr="0"/>
          <a:p>
            <a:pPr eaLnBrk="1" hangingPunct="1"/>
            <a:r>
              <a:rPr lang="uk-UA" altLang="uk-UA" dirty="0"/>
              <a:t>Маски Венеціанського карнавалу</a:t>
            </a:r>
            <a:endParaRPr lang="ru-RU" altLang="uk-UA" dirty="0"/>
          </a:p>
        </p:txBody>
      </p:sp>
      <p:sp>
        <p:nvSpPr>
          <p:cNvPr id="8195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75238"/>
          </a:xfrm>
        </p:spPr>
        <p:txBody>
          <a:bodyPr vert="horz" wrap="square" lIns="91440" tIns="45720" rIns="91440" bIns="45720" anchor="t" anchorCtr="0"/>
          <a:p>
            <a:pPr eaLnBrk="1" hangingPunct="1"/>
            <a:endParaRPr lang="uk-UA" altLang="uk-UA" dirty="0"/>
          </a:p>
        </p:txBody>
      </p:sp>
      <p:pic>
        <p:nvPicPr>
          <p:cNvPr id="8196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8663" y="1196975"/>
            <a:ext cx="7620000" cy="51625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 anchorCtr="0"/>
          <a:p>
            <a:pPr algn="l" eaLnBrk="1" hangingPunct="1"/>
            <a:r>
              <a:rPr lang="ru-RU" altLang="uk-UA" sz="2000" b="1" u="sng" dirty="0"/>
              <a:t>Храм Сан Міньято аль Монте,</a:t>
            </a:r>
            <a:br>
              <a:rPr lang="ru-RU" altLang="uk-UA" sz="2000" b="1" u="sng" dirty="0"/>
            </a:br>
            <a:r>
              <a:rPr lang="ru-RU" altLang="uk-UA" sz="2000" b="1" u="sng" dirty="0"/>
              <a:t> Флоренція, Італія</a:t>
            </a:r>
            <a:br>
              <a:rPr lang="ru-RU" altLang="uk-UA" sz="2000" b="1" u="sng" dirty="0"/>
            </a:br>
            <a:endParaRPr lang="uk-UA" altLang="uk-UA" sz="2000" b="1" u="sng" dirty="0"/>
          </a:p>
        </p:txBody>
      </p:sp>
      <p:sp>
        <p:nvSpPr>
          <p:cNvPr id="9219" name="Объект 2"/>
          <p:cNvSpPr>
            <a:spLocks noGrp="1"/>
          </p:cNvSpPr>
          <p:nvPr>
            <p:ph idx="1"/>
          </p:nvPr>
        </p:nvSpPr>
        <p:spPr>
          <a:xfrm>
            <a:off x="107950" y="1125538"/>
            <a:ext cx="9024938" cy="5000625"/>
          </a:xfrm>
        </p:spPr>
        <p:txBody>
          <a:bodyPr vert="horz" wrap="square" lIns="91440" tIns="45720" rIns="91440" bIns="45720" anchor="t" anchorCtr="0"/>
          <a:p>
            <a:pPr marL="0" indent="0" eaLnBrk="1" hangingPunct="1">
              <a:buNone/>
            </a:pPr>
            <a:r>
              <a:rPr lang="ru-RU" altLang="uk-UA" sz="2400" dirty="0"/>
              <a:t>Початок будівництва – 1018 р</a:t>
            </a:r>
            <a:r>
              <a:rPr lang="ru-RU" altLang="uk-UA" sz="1600" dirty="0"/>
              <a:t>.</a:t>
            </a:r>
            <a:endParaRPr lang="ru-RU" altLang="uk-UA" sz="1600" dirty="0"/>
          </a:p>
          <a:p>
            <a:pPr marL="0" indent="0" algn="just" eaLnBrk="1" hangingPunct="1">
              <a:buNone/>
            </a:pPr>
            <a:r>
              <a:rPr lang="ru-RU" altLang="uk-UA" sz="2000" b="1" dirty="0"/>
              <a:t>	Міньято був першим флорентійським </a:t>
            </a:r>
            <a:endParaRPr lang="ru-RU" altLang="uk-UA" sz="2000" b="1" dirty="0"/>
          </a:p>
          <a:p>
            <a:pPr marL="0" indent="0" algn="just" eaLnBrk="1" hangingPunct="1">
              <a:buNone/>
            </a:pPr>
            <a:r>
              <a:rPr lang="ru-RU" altLang="uk-UA" sz="2000" b="1" dirty="0"/>
              <a:t>святим.  Спочатку він був багатий, черствий</a:t>
            </a:r>
            <a:endParaRPr lang="ru-RU" altLang="uk-UA" sz="2000" b="1" dirty="0"/>
          </a:p>
          <a:p>
            <a:pPr marL="0" indent="0" algn="just" eaLnBrk="1" hangingPunct="1">
              <a:buNone/>
            </a:pPr>
            <a:r>
              <a:rPr lang="ru-RU" altLang="uk-UA" sz="2000" b="1" dirty="0"/>
              <a:t> і марнотратний,  а потім одумався і </a:t>
            </a:r>
            <a:endParaRPr lang="ru-RU" altLang="uk-UA" sz="2000" b="1" dirty="0"/>
          </a:p>
          <a:p>
            <a:pPr marL="0" indent="0" algn="just" eaLnBrk="1" hangingPunct="1">
              <a:buNone/>
            </a:pPr>
            <a:r>
              <a:rPr lang="ru-RU" altLang="uk-UA" sz="2000" b="1" dirty="0"/>
              <a:t>віддалився в печеру, де й жив до</a:t>
            </a:r>
            <a:endParaRPr lang="ru-RU" altLang="uk-UA" sz="2000" b="1" dirty="0"/>
          </a:p>
          <a:p>
            <a:pPr marL="0" indent="0" algn="just" eaLnBrk="1" hangingPunct="1">
              <a:buNone/>
            </a:pPr>
            <a:r>
              <a:rPr lang="ru-RU" altLang="uk-UA" sz="2000" b="1" dirty="0"/>
              <a:t> того моменту, коли імператор Децій </a:t>
            </a:r>
            <a:endParaRPr lang="ru-RU" altLang="uk-UA" sz="2000" b="1" dirty="0"/>
          </a:p>
          <a:p>
            <a:pPr marL="0" indent="0" algn="just" eaLnBrk="1" hangingPunct="1">
              <a:buNone/>
            </a:pPr>
            <a:r>
              <a:rPr lang="ru-RU" altLang="uk-UA" sz="2000" b="1" dirty="0"/>
              <a:t>не вирішив  віддати святого мученицької </a:t>
            </a:r>
            <a:endParaRPr lang="ru-RU" altLang="uk-UA" sz="2000" b="1" dirty="0"/>
          </a:p>
          <a:p>
            <a:pPr marL="0" indent="0" algn="just" eaLnBrk="1" hangingPunct="1">
              <a:buNone/>
            </a:pPr>
            <a:r>
              <a:rPr lang="ru-RU" altLang="uk-UA" sz="2000" b="1" dirty="0"/>
              <a:t>смерті. Дикі звірі відмовилися розривати </a:t>
            </a:r>
            <a:endParaRPr lang="ru-RU" altLang="uk-UA" sz="2000" b="1" dirty="0"/>
          </a:p>
          <a:p>
            <a:pPr marL="0" indent="0" algn="just" eaLnBrk="1" hangingPunct="1">
              <a:buNone/>
            </a:pPr>
            <a:r>
              <a:rPr lang="ru-RU" altLang="uk-UA" sz="2000" b="1" dirty="0"/>
              <a:t>Міньято на шматки, а вогонь гаснув, </a:t>
            </a:r>
            <a:endParaRPr lang="ru-RU" altLang="uk-UA" sz="2000" b="1" dirty="0"/>
          </a:p>
          <a:p>
            <a:pPr marL="0" indent="0" algn="just" eaLnBrk="1" hangingPunct="1">
              <a:buNone/>
            </a:pPr>
            <a:r>
              <a:rPr lang="ru-RU" altLang="uk-UA" sz="2000" b="1" dirty="0"/>
              <a:t>і тоді святому відрубали голову. </a:t>
            </a:r>
            <a:endParaRPr lang="ru-RU" altLang="uk-UA" sz="2000" b="1" dirty="0"/>
          </a:p>
          <a:p>
            <a:pPr marL="0" indent="0" algn="just" eaLnBrk="1" hangingPunct="1">
              <a:buNone/>
            </a:pPr>
            <a:r>
              <a:rPr lang="ru-RU" altLang="uk-UA" sz="2000" b="1" dirty="0"/>
              <a:t>Згідно з легендою, після страти мученик </a:t>
            </a:r>
            <a:endParaRPr lang="ru-RU" altLang="uk-UA" sz="2000" b="1" dirty="0"/>
          </a:p>
          <a:p>
            <a:pPr marL="0" indent="0" algn="just" eaLnBrk="1" hangingPunct="1">
              <a:buNone/>
            </a:pPr>
            <a:r>
              <a:rPr lang="ru-RU" altLang="uk-UA" sz="2000" b="1" dirty="0"/>
              <a:t>підняв голову і відправився </a:t>
            </a:r>
            <a:endParaRPr lang="ru-RU" altLang="uk-UA" sz="2000" b="1" dirty="0"/>
          </a:p>
          <a:p>
            <a:pPr marL="0" indent="0" algn="just" eaLnBrk="1" hangingPunct="1">
              <a:buNone/>
            </a:pPr>
            <a:r>
              <a:rPr lang="ru-RU" altLang="uk-UA" sz="2000" b="1" dirty="0"/>
              <a:t>помирати в рідну печеру.</a:t>
            </a:r>
            <a:endParaRPr lang="ru-RU" altLang="uk-UA" sz="2000" b="1" dirty="0"/>
          </a:p>
        </p:txBody>
      </p:sp>
      <p:pic>
        <p:nvPicPr>
          <p:cNvPr id="9220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76825" y="179388"/>
            <a:ext cx="4248150" cy="62515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950" y="25400"/>
            <a:ext cx="8999538" cy="1143000"/>
          </a:xfrm>
          <a:blipFill>
            <a:blip r:embed="rId1" cstate="print"/>
            <a:tile tx="0" ty="0" sx="100000" sy="100000" flip="none" algn="tl"/>
          </a:blipFill>
        </p:spPr>
        <p:txBody>
          <a:bodyPr vert="horz" wrap="square" lIns="91440" tIns="45720" rIns="91440" bIns="45720" numCol="1" rtlCol="0" anchor="ctr" anchorCtr="0" compatLnSpc="1">
            <a:normAutofit fontScale="9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br>
              <a:rPr kumimoji="0" lang="ru-RU" sz="27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br>
              <a:rPr kumimoji="0" lang="ru-RU" sz="27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br>
              <a:rPr kumimoji="0" lang="ru-RU" sz="27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7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Одним </a:t>
            </a:r>
            <a:r>
              <a:rPr kumimoji="0" lang="ru-RU" sz="27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із</a:t>
            </a:r>
            <a:r>
              <a:rPr kumimoji="0" lang="ru-RU" sz="27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27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визначних</a:t>
            </a:r>
            <a:r>
              <a:rPr kumimoji="0" lang="ru-RU" sz="27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27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представників</a:t>
            </a:r>
            <a:r>
              <a:rPr kumimoji="0" lang="ru-RU" sz="27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27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середньовічної</a:t>
            </a:r>
            <a:r>
              <a:rPr kumimoji="0" lang="ru-RU" sz="27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27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естетики</a:t>
            </a:r>
            <a:r>
              <a:rPr kumimoji="0" lang="ru-RU" sz="27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27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був</a:t>
            </a:r>
            <a:r>
              <a:rPr kumimoji="0" lang="ru-RU" sz="2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27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Аврелій</a:t>
            </a:r>
            <a:r>
              <a:rPr kumimoji="0" lang="ru-RU" sz="2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Августин </a:t>
            </a:r>
            <a:r>
              <a:rPr kumimoji="0" lang="ru-RU" sz="27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Блаженний</a:t>
            </a:r>
            <a:r>
              <a:rPr kumimoji="0" lang="ru-RU" sz="27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(354-430 </a:t>
            </a:r>
            <a:r>
              <a:rPr kumimoji="0" lang="ru-RU" sz="27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н.е</a:t>
            </a:r>
            <a:r>
              <a:rPr kumimoji="0" lang="ru-RU" sz="27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.). </a:t>
            </a:r>
            <a:br>
              <a:rPr kumimoji="0" lang="ru-RU" sz="27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700" b="0" i="0" u="sng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Основні</a:t>
            </a:r>
            <a:r>
              <a:rPr kumimoji="0" lang="ru-RU" sz="27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2700" b="0" i="0" u="sng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ідеї</a:t>
            </a:r>
            <a:r>
              <a:rPr kumimoji="0" lang="ru-RU" sz="27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2700" b="0" i="0" u="sng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естетики</a:t>
            </a:r>
            <a:r>
              <a:rPr kumimoji="0" lang="ru-RU" sz="2700" b="1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2700" b="1" i="0" u="sng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Аврелія</a:t>
            </a:r>
            <a:r>
              <a:rPr kumimoji="0" lang="ru-RU" sz="2700" b="1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Августина Блаженного</a:t>
            </a:r>
            <a:r>
              <a:rPr kumimoji="0" lang="ru-RU" sz="27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(354-430</a:t>
            </a:r>
            <a:r>
              <a:rPr kumimoji="0" lang="ru-RU" sz="27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н.е.). :</a:t>
            </a:r>
            <a:r>
              <a:rPr kumimoji="0" lang="ru-RU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br>
              <a:rPr kumimoji="0" lang="ru-RU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solidFill>
            <a:schemeClr val="accent3">
              <a:lumMod val="60000"/>
              <a:lumOff val="40000"/>
            </a:schemeClr>
          </a:solidFill>
        </p:spPr>
        <p:txBody>
          <a:bodyPr vert="horz" wrap="square" lIns="91440" tIns="45720" rIns="91440" bIns="45720" numCol="1" rtlCol="0" anchor="t" anchorCtr="0" compatLnSpc="1"/>
          <a:p>
            <a:pPr marL="0" indent="0" eaLnBrk="1" hangingPunct="1">
              <a:lnSpc>
                <a:spcPct val="80000"/>
              </a:lnSpc>
              <a:buNone/>
            </a:pPr>
            <a:r>
              <a:rPr lang="uk-UA" altLang="x-none" sz="2000" dirty="0"/>
              <a:t> 1)</a:t>
            </a:r>
            <a:r>
              <a:rPr lang="uk-UA" altLang="x-none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Абсолютною Красою, Благом та Істиною є </a:t>
            </a:r>
            <a:r>
              <a:rPr sz="20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Бог;</a:t>
            </a:r>
            <a:endParaRPr sz="2000" b="1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uk-UA" altLang="x-non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 </a:t>
            </a:r>
            <a:r>
              <a:rPr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Бог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створив світ (матеріальний і духовний) </a:t>
            </a:r>
            <a:r>
              <a:rPr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законами краси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тому світ і </a:t>
            </a:r>
            <a:r>
              <a:rPr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прекрасний;</a:t>
            </a:r>
            <a:endParaRPr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uk-UA" altLang="x-non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 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Прекрасним є буття. Потворне ж характеризує відсутність краси та</a:t>
            </a:r>
            <a:r>
              <a:rPr lang="en-US" altLang="x-non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відповідно, буття;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uk-UA" altLang="x-non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4) 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Найвищою мірою естетичної насолоди є </a:t>
            </a:r>
            <a:r>
              <a:rPr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блаженство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(досягнення вічного божественного життя через пройдений шлях духовного вдосконалення людини внаслідок пізнавальної діяльності). Воно є безкорисним;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uk-UA" altLang="x-non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5)</a:t>
            </a:r>
            <a:r>
              <a:rPr lang="uk-UA" altLang="x-none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Краса та любов 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мають єдину природу;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uk-UA" altLang="x-non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6) 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Основу мистецтва утворюють основні структурні закономірності буття: </a:t>
            </a:r>
            <a:r>
              <a:rPr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цілісність, єдність, число (чи ритм), рівність, подібність, відповідність, співмірність, симетрія, гармонія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uk-UA" altLang="x-non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7) 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Мистецтво виконує наслідувальну функцію. Найвищою його цінністю є «наслідування» духовної краси</a:t>
            </a:r>
            <a:r>
              <a:rPr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Найвищими мистецтвами визнаються </a:t>
            </a:r>
            <a:r>
              <a:rPr sz="20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музика</a:t>
            </a:r>
            <a:r>
              <a:rPr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sz="20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поезія</a:t>
            </a:r>
            <a:r>
              <a:rPr sz="2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2000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lnSpc>
                <a:spcPct val="80000"/>
              </a:lnSpc>
            </a:pPr>
            <a:endParaRPr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19032</Words>
  <Application>WPS Presentation</Application>
  <PresentationFormat>Экран (4:3)</PresentationFormat>
  <Paragraphs>288</Paragraphs>
  <Slides>43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43</vt:i4>
      </vt:variant>
    </vt:vector>
  </HeadingPairs>
  <TitlesOfParts>
    <vt:vector size="52" baseType="lpstr">
      <vt:lpstr>Arial</vt:lpstr>
      <vt:lpstr>SimSun</vt:lpstr>
      <vt:lpstr>Wingdings</vt:lpstr>
      <vt:lpstr>Calibri</vt:lpstr>
      <vt:lpstr>Times New Roman</vt:lpstr>
      <vt:lpstr>Microsoft YaHei</vt:lpstr>
      <vt:lpstr>Arial Unicode MS</vt:lpstr>
      <vt:lpstr>Arial Black</vt:lpstr>
      <vt:lpstr>Тема Office</vt:lpstr>
      <vt:lpstr>Лекція № 2. ІСТОРІЯ ЕСТЕТИЧНОЇ ДУМКИ  </vt:lpstr>
      <vt:lpstr>Література </vt:lpstr>
      <vt:lpstr> Елліністична естетика (3 ст. до н.е.- 1 ст.до н.е) </vt:lpstr>
      <vt:lpstr>Естетика  Середньовіччя  (5 ст. – 15 ст. н.е.)  </vt:lpstr>
      <vt:lpstr>Головну роль в епоху Середньовіччя (5 ст. – 15 ст. н.е.) отримали:</vt:lpstr>
      <vt:lpstr>PowerPoint 演示文稿</vt:lpstr>
      <vt:lpstr>Маски Венеціанського карнавалу</vt:lpstr>
      <vt:lpstr>Храм Сан Міньято аль Монте,  Флоренція, Італія </vt:lpstr>
      <vt:lpstr>   Одним із визначних представників середньовічної естетики був Аврелій Августин Блаженний (354-430 н.е.).  Основні ідеї естетики Аврелія Августина Блаженного (354-430н.е.). :  </vt:lpstr>
      <vt:lpstr>Часто батьком тисячолітньої епохи середньовічної естетики вважають Псевдо-Діонісія Ареопагіта (V чи VI ст.) – анонімного автора «Ареопагітиків». </vt:lpstr>
      <vt:lpstr>Естетика епохи Відродження 14-16 століття</vt:lpstr>
      <vt:lpstr>                Лука Пачоли (1445-1517)</vt:lpstr>
      <vt:lpstr>                            Автопортрет Леонардо да Вінчі</vt:lpstr>
      <vt:lpstr>Леонардо да Вінчі «Вітрувіанська людина»</vt:lpstr>
      <vt:lpstr>Леонардо да Вінчі. Таємна вечеря</vt:lpstr>
      <vt:lpstr>PowerPoint 演示文稿</vt:lpstr>
      <vt:lpstr>Тайна вечеря </vt:lpstr>
      <vt:lpstr>Видатні твори Леонардо да Вінчи</vt:lpstr>
      <vt:lpstr>Видатні твори Леонардо да Вінчи Мадонна Літта</vt:lpstr>
      <vt:lpstr>   Леонардо да Вінчі Мона Ліза,        1503—1505  </vt:lpstr>
      <vt:lpstr>Альбрехт Дюрер</vt:lpstr>
      <vt:lpstr>Автопортрет Альбрехта Дюрера, 1500 р.</vt:lpstr>
      <vt:lpstr>PowerPoint 演示文稿</vt:lpstr>
      <vt:lpstr>Малюнок А.Дюрера і картина «Портрет молодого чоловіка» </vt:lpstr>
      <vt:lpstr>НОСОРОГ</vt:lpstr>
      <vt:lpstr>Гравюра Альбрехта Дюрера Меланхолія</vt:lpstr>
      <vt:lpstr>PowerPoint 演示文稿</vt:lpstr>
      <vt:lpstr>PowerPoint 演示文稿</vt:lpstr>
      <vt:lpstr>А.Дюрер  «Чотири вершника Апокаліпсиса»</vt:lpstr>
      <vt:lpstr>Мікеланджело Буонарроті 1475-1564  італійський скульптор, художник,архітектор, поет й інженер</vt:lpstr>
      <vt:lpstr>Мікеланджело Буонарроті 1475-1564  </vt:lpstr>
      <vt:lpstr>Мікеланджело «Страшний суд» </vt:lpstr>
      <vt:lpstr>Мікеланджело «Страшний суд» </vt:lpstr>
      <vt:lpstr>Мікеланджело «Страшний  суд»  Святий Варфолемей</vt:lpstr>
      <vt:lpstr>   Ідеї естетики Класицизму найбільш повно були викладені в творі Ніколи Буало «Поетичне мистецтво»:   </vt:lpstr>
      <vt:lpstr>Естетика Просвітництва</vt:lpstr>
      <vt:lpstr> Александр-Готліб Баумгартен як засновник естетики </vt:lpstr>
      <vt:lpstr>Розвиток естетики в XVIII-XIX століттях</vt:lpstr>
      <vt:lpstr>Естетика позитивізму представник - французький філософ, мистецтвознавець Іпполіт Teн ( робота «Філософія мистецтва»). </vt:lpstr>
      <vt:lpstr>PowerPoint 演示文稿</vt:lpstr>
      <vt:lpstr>PowerPoint 演示文稿</vt:lpstr>
      <vt:lpstr>PowerPoint 演示文稿</vt:lpstr>
      <vt:lpstr>PowerPoint 演示文稿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DNA7 X86</dc:creator>
  <cp:lastModifiedBy>Mila</cp:lastModifiedBy>
  <cp:revision>129</cp:revision>
  <dcterms:created xsi:type="dcterms:W3CDTF">2012-11-04T17:25:00Z</dcterms:created>
  <dcterms:modified xsi:type="dcterms:W3CDTF">2023-09-21T21:04:51Z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7A1C8DE3BCDC4F81A8AE8DBB27E0370E_13</vt:lpwstr>
  </property>
  <property fmtid="{D5CDD505-2E9C-101B-9397-08002B2CF9AE}" pid="3" name="KSOProductBuildVer">
    <vt:lpwstr>1033-12.2.0.13215</vt:lpwstr>
  </property>
</Properties>
</file>