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3"/>
  </p:notesMasterIdLst>
  <p:sldIdLst>
    <p:sldId id="256" r:id="rId2"/>
    <p:sldId id="257" r:id="rId3"/>
    <p:sldId id="288" r:id="rId4"/>
    <p:sldId id="285" r:id="rId5"/>
    <p:sldId id="268" r:id="rId6"/>
    <p:sldId id="289" r:id="rId7"/>
    <p:sldId id="290" r:id="rId8"/>
    <p:sldId id="273" r:id="rId9"/>
    <p:sldId id="286" r:id="rId10"/>
    <p:sldId id="287" r:id="rId11"/>
    <p:sldId id="272" r:id="rId12"/>
  </p:sldIdLst>
  <p:sldSz cx="9144000" cy="5143500" type="screen16x9"/>
  <p:notesSz cx="6858000" cy="9144000"/>
  <p:embeddedFontLst>
    <p:embeddedFont>
      <p:font typeface="MS Mincho" panose="020B0604020202020204" charset="-128"/>
      <p:regular r:id="rId14"/>
    </p:embeddedFont>
    <p:embeddedFont>
      <p:font typeface="Roboto Condensed Light" panose="020B0604020202020204" charset="0"/>
      <p:regular r:id="rId15"/>
      <p:bold r:id="rId16"/>
      <p:italic r:id="rId17"/>
      <p:boldItalic r:id="rId18"/>
    </p:embeddedFont>
    <p:embeddedFont>
      <p:font typeface="Roboto Condensed" panose="020B0604020202020204" charset="0"/>
      <p:regular r:id="rId19"/>
      <p:bold r:id="rId20"/>
      <p:italic r:id="rId21"/>
      <p:boldItalic r:id="rId22"/>
    </p:embeddedFont>
    <p:embeddedFont>
      <p:font typeface="Arvo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542004B-8608-4F7C-93A5-9D863863745C}">
  <a:tblStyle styleId="{C542004B-8608-4F7C-93A5-9D863863745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1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8" y="4472723"/>
            <a:ext cx="6686825" cy="670795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4636500"/>
            <a:ext cx="60042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>
            <a:endParaRPr/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142844" y="1090750"/>
            <a:ext cx="5910856" cy="19810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uk-UA" sz="4000" smtClean="0"/>
              <a:t>Презентація навчальної дисципліни </a:t>
            </a:r>
            <a:br>
              <a:rPr lang="uk-UA" sz="4000" smtClean="0"/>
            </a:br>
            <a:r>
              <a:rPr lang="uk-UA" sz="4000" i="1" u="sng" smtClean="0"/>
              <a:t>“Регіональна економіка</a:t>
            </a:r>
            <a:r>
              <a:rPr lang="uk-UA" i="1" u="sng" smtClean="0"/>
              <a:t>”</a:t>
            </a:r>
            <a:endParaRPr i="1" u="sng"/>
          </a:p>
        </p:txBody>
      </p:sp>
      <p:sp>
        <p:nvSpPr>
          <p:cNvPr id="3" name="Google Shape;214;p13"/>
          <p:cNvSpPr txBox="1">
            <a:spLocks/>
          </p:cNvSpPr>
          <p:nvPr/>
        </p:nvSpPr>
        <p:spPr>
          <a:xfrm>
            <a:off x="0" y="3214692"/>
            <a:ext cx="4357686" cy="1928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tabLst/>
              <a:defRPr/>
            </a:pPr>
            <a:r>
              <a:rPr kumimoji="0" lang="uk-UA" sz="1600" b="1" i="0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Викладач:  </a:t>
            </a:r>
            <a:r>
              <a:rPr kumimoji="0" lang="uk-UA" sz="1600" b="1" i="0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Лепьохін Олександр Васильович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</a:t>
            </a:r>
            <a:endParaRPr kumimoji="0" lang="uk-UA" sz="16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tabLst/>
              <a:defRPr/>
            </a:pPr>
            <a:r>
              <a:rPr kumimoji="0" lang="uk-UA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к.е.н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., 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доцент кафедри 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фінансів, банківської справи та </a:t>
            </a:r>
            <a:r>
              <a:rPr lang="uk-UA" sz="1600" b="1" dirty="0" smtClean="0">
                <a:solidFill>
                  <a:schemeClr val="bg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страхування</a:t>
            </a:r>
          </a:p>
          <a:p>
            <a:pPr algn="ctr"/>
            <a:endParaRPr lang="ru-RU" sz="1600" b="1" dirty="0" smtClean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algn="ctr"/>
            <a:r>
              <a:rPr lang="ru-RU" sz="16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ауд. 114, 5 </a:t>
            </a:r>
            <a:r>
              <a:rPr lang="ru-RU" sz="1600" b="1" dirty="0" err="1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навч</a:t>
            </a:r>
            <a:r>
              <a:rPr lang="ru-RU" sz="16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 корп.</a:t>
            </a:r>
          </a:p>
          <a:p>
            <a:pPr algn="ctr"/>
            <a:r>
              <a:rPr lang="ru-RU" sz="16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Телефон: 228-76-24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tabLst/>
              <a:defRPr/>
            </a:pPr>
            <a:endParaRPr lang="uk-UA" sz="1600" b="1" dirty="0" smtClean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785786" y="357172"/>
            <a:ext cx="571504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z="1800" smtClean="0"/>
              <a:t>РОЗКЛАД КУРСУ ЗА ТЕМАМИ І КОНТРОЛЬНІ ЗАВДАННЯ</a:t>
            </a:r>
            <a:endParaRPr sz="180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  <p:grpSp>
        <p:nvGrpSpPr>
          <p:cNvPr id="2" name="Google Shape;450;p28"/>
          <p:cNvGrpSpPr/>
          <p:nvPr/>
        </p:nvGrpSpPr>
        <p:grpSpPr>
          <a:xfrm>
            <a:off x="285720" y="571486"/>
            <a:ext cx="323793" cy="339493"/>
            <a:chOff x="5961125" y="1623900"/>
            <a:chExt cx="427450" cy="448175"/>
          </a:xfrm>
        </p:grpSpPr>
        <p:sp>
          <p:nvSpPr>
            <p:cNvPr id="451" name="Google Shape;451;p28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85720" y="1428742"/>
          <a:ext cx="8715437" cy="3402348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і вид заняття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заняття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Контрольний захід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Кількість балів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1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Змістовий модуль 5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7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9. Лекція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9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8. Екологія як наука, її предмет і завдання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150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10. Лекція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10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9. Екологічний моніторинг і система екологічної інформації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150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10. Семінар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5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8. Тема 9.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Опитування, задача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1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Змістовий модуль 6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11. Лекція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11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10. Економічний механізм природокористування та охорони навколишнього середовища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150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12. Лекція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12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11. Економічна і соціальна ефективність природоохоронної діяльності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150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12. Семінар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10. Тема 11.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Опитування,задача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13. Лекція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13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12. Світовий досвід і міжнародне співробітництво у сфері охорони навколишнього природного середовища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150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14. Лекція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14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12. Світовий досвід і міжнародне співробітництво у сфері охорони навколишнього природного середовища</a:t>
                      </a:r>
                      <a:endParaRPr lang="uk-UA" sz="115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150"/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</a:t>
                      </a:r>
                      <a:r>
                        <a:rPr lang="uk-UA" sz="1150" smtClean="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14. Семінар </a:t>
                      </a: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7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12.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Опитування, задача, тестування в moodle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15</a:t>
                      </a: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mtClean="0"/>
              <a:t>РЕГУЛЯЦІЇ І ПОЛІТИКИ КУРСУ</a:t>
            </a:r>
            <a:endParaRPr/>
          </a:p>
        </p:txBody>
      </p:sp>
      <p:sp>
        <p:nvSpPr>
          <p:cNvPr id="419" name="Google Shape;419;p2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/>
          </a:p>
        </p:txBody>
      </p:sp>
      <p:grpSp>
        <p:nvGrpSpPr>
          <p:cNvPr id="435" name="Google Shape;435;p27"/>
          <p:cNvGrpSpPr/>
          <p:nvPr/>
        </p:nvGrpSpPr>
        <p:grpSpPr>
          <a:xfrm>
            <a:off x="270943" y="629920"/>
            <a:ext cx="392063" cy="291505"/>
            <a:chOff x="5247525" y="3007275"/>
            <a:chExt cx="517575" cy="384825"/>
          </a:xfrm>
        </p:grpSpPr>
        <p:sp>
          <p:nvSpPr>
            <p:cNvPr id="436" name="Google Shape;436;p27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1357304"/>
            <a:ext cx="878687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Відвідування занять. Регуляція пропусків.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Відвідування усіх занять є обов’язковим. Відпрацювання пропущених занять здійснюється особисто викладачу на консультаціях згідно графіку.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Політика академічної доброчесності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Усі письмові роботи, що виконуються слухачами під час проходження курсу, перевіряються на наявність плагіату за допомогою спеціалізованого програмного забезпечення </a:t>
            </a: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UniCheck</a:t>
            </a: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Відповідно до чинних правових норм, плагіатом вважатиметься: копіювання чужої наукової роботи чи декількох робіт та оприлюднення результату під своїм іменем; створення суміші власного та запозиченого тексту без належного цитування джерел; рерайт (перефразування чужої праці без згадування оригінального автора). Будь-яка ідея, думка чи речення, ілюстрація чи фото, яке ви запозичуєте, має супроводжуватися посиланням на першоджерело. Приклади оформлення цитувань див. на </a:t>
            </a: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Moode</a:t>
            </a: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: </a:t>
            </a: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https://moodle.znu.edu.ua/course/view.php?id=7584 </a:t>
            </a: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Використання комп’ютерів/телефонів на занятті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Під час занять користуватися мобільними телефонами, ноутбуками, планшетами та іншими персональними гаджетами можна у випадку навчальної необхідності та за попереднього узгодження з викладачем.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Комунікація</a:t>
            </a:r>
            <a:endParaRPr kumimoji="0" lang="uk-UA" sz="1200" b="0" i="1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Комунікація викладача зі студентами здійснюється через електронну пошту, Moodle, на консультаціях на кафедрі згідно графіку. На письмові запити студентів викладач відповідатиме протягом трьох робочих днів. У письмовому запиті необхідно обов’язково вказувати повне прізвище, ім’я, номер групи. Письмовий запит повинен бути сформульований коректно та лаконічно.</a:t>
            </a:r>
            <a:r>
              <a:rPr kumimoji="0" lang="uk-UA" sz="7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mtClean="0"/>
              <a:t>ОПИС КУРСУ</a:t>
            </a:r>
            <a:endParaRPr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285720" y="1500180"/>
            <a:ext cx="7715304" cy="3071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uk-UA" b="1" i="1" smtClean="0"/>
              <a:t>	Метою навчальної дисципліни «Регіональна економіка» </a:t>
            </a:r>
            <a:r>
              <a:rPr lang="uk-UA" smtClean="0"/>
              <a:t>є формування у студентів системи знань про сучасний стан продуктивних сил України та умови і закономірності формування її регіональної економічної політики в ринкових умовах, що дасть їм змогу приймати економічно обґрунтовані рішення, які не будуть завдавати шкоди довкіллю, населенню та економічним об’єктам. </a:t>
            </a:r>
          </a:p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  <a:buNone/>
            </a:pPr>
            <a:endParaRPr sz="360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i="1" smtClean="0"/>
              <a:t>Яким вимогам сучасного ринку праці відповідає  цей курс?</a:t>
            </a:r>
            <a:endParaRPr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285688" y="1357304"/>
            <a:ext cx="8858312" cy="32861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457200">
              <a:buNone/>
            </a:pPr>
            <a:r>
              <a:rPr lang="uk-UA" sz="1600" smtClean="0">
                <a:solidFill>
                  <a:srgbClr val="002060"/>
                </a:solidFill>
              </a:rPr>
              <a:t>Сучасний ринок праці висуває високі вимоги до фахівців освітніх програм «Облік і аудит», «Фінанси і кредит», «Маркетинг», зокрема щодо отримання знань з основ регіонального аналізу; засвоєння концепцій розміщення продуктивних сил та формування економічних регіонів; опанування теоретичних засад регіональної економічної політики; визначення ролі держави в економічній системі країни, методів та інструментів її впливу на регіональну економіку; визначення підходів до оцінки ефективності розвитку регіонів; оволодіння знаннями про територіальну і галузеву структуру господарського комплексу України та її економічних районів; засвоєння знань про раціональне використання природних, науково-виробничих, людських ресурсів регіонів; опанування принципів раціонального природокористування та охорони навколишнього середовища, понять про екологічний моніторинг, екологічні нормативи і стандарти. </a:t>
            </a:r>
          </a:p>
          <a:p>
            <a:pPr marL="0" indent="457200">
              <a:buNone/>
            </a:pPr>
            <a:r>
              <a:rPr lang="en-US" sz="1600" smtClean="0">
                <a:solidFill>
                  <a:srgbClr val="002060"/>
                </a:solidFill>
              </a:rPr>
              <a:t>Цей курс спрямований на досягнення студентами високого рівня компетенцій щодо цих питань, а тому є підґрунтям для успішної професійної діяльності фахівця.</a:t>
            </a:r>
            <a:endParaRPr sz="2800">
              <a:solidFill>
                <a:srgbClr val="002060"/>
              </a:solidFill>
            </a:endParaRPr>
          </a:p>
        </p:txBody>
      </p:sp>
      <p:grpSp>
        <p:nvGrpSpPr>
          <p:cNvPr id="2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mtClean="0"/>
              <a:t>ОЧІКУВАНІ РЕЗУЛЬТАТИ НАВЧАННЯ</a:t>
            </a:r>
            <a:endParaRPr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357158" y="1428742"/>
            <a:ext cx="7715304" cy="3071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uk-UA" sz="1600" b="1" smtClean="0">
                <a:solidFill>
                  <a:srgbClr val="002060"/>
                </a:solidFill>
              </a:rPr>
              <a:t>У разі успішного завершення курсу студент </a:t>
            </a:r>
            <a:r>
              <a:rPr lang="uk-UA" sz="1600" b="1" u="sng" smtClean="0">
                <a:solidFill>
                  <a:srgbClr val="002060"/>
                </a:solidFill>
              </a:rPr>
              <a:t>зможе</a:t>
            </a:r>
            <a:r>
              <a:rPr lang="uk-UA" sz="1600" b="1" smtClean="0">
                <a:solidFill>
                  <a:srgbClr val="002060"/>
                </a:solidFill>
              </a:rPr>
              <a:t>:</a:t>
            </a:r>
            <a:endParaRPr lang="uk-UA" sz="1600" smtClean="0">
              <a:solidFill>
                <a:srgbClr val="002060"/>
              </a:solidFill>
            </a:endParaRPr>
          </a:p>
          <a:p>
            <a:pPr lvl="0"/>
            <a:r>
              <a:rPr lang="uk-UA" sz="1600" smtClean="0">
                <a:solidFill>
                  <a:srgbClr val="002060"/>
                </a:solidFill>
              </a:rPr>
              <a:t>застосовувати різноманітні підходи до економічної оцінки ресурсів;</a:t>
            </a:r>
          </a:p>
          <a:p>
            <a:pPr lvl="0"/>
            <a:r>
              <a:rPr lang="uk-UA" sz="1600" smtClean="0">
                <a:solidFill>
                  <a:srgbClr val="002060"/>
                </a:solidFill>
              </a:rPr>
              <a:t>виконувати багатоваріантні розрахунки для вибору оптимального варіанта розміщення продуктивних сил та формування регіональної економічної структури;</a:t>
            </a:r>
          </a:p>
          <a:p>
            <a:pPr lvl="0"/>
            <a:r>
              <a:rPr lang="uk-UA" sz="1600" smtClean="0">
                <a:solidFill>
                  <a:srgbClr val="002060"/>
                </a:solidFill>
              </a:rPr>
              <a:t>визначати коефіцієнти спеціалізації, локалізації, ефективності економічних регіонів та проводити техніко-економічні розрахунки;</a:t>
            </a:r>
          </a:p>
          <a:p>
            <a:pPr lvl="0"/>
            <a:r>
              <a:rPr lang="uk-UA" sz="1600" smtClean="0">
                <a:solidFill>
                  <a:srgbClr val="002060"/>
                </a:solidFill>
              </a:rPr>
              <a:t>розраховувати показники ефективності природоохоронних заходів;</a:t>
            </a:r>
          </a:p>
          <a:p>
            <a:pPr lvl="0"/>
            <a:r>
              <a:rPr lang="uk-UA" sz="1600" smtClean="0">
                <a:solidFill>
                  <a:srgbClr val="002060"/>
                </a:solidFill>
              </a:rPr>
              <a:t>обґрунтовувати управлінські рішення щодо реалізації природоохоронних заходів;</a:t>
            </a:r>
          </a:p>
          <a:p>
            <a:pPr lvl="0"/>
            <a:r>
              <a:rPr lang="uk-UA" sz="1600" smtClean="0">
                <a:solidFill>
                  <a:srgbClr val="002060"/>
                </a:solidFill>
              </a:rPr>
              <a:t>обґрунтовувати напрями підвищення ефективності використання різних видів ресурсів на рівні суб’єктів господарювання.</a:t>
            </a:r>
            <a:endParaRPr lang="uk-UA" sz="1600">
              <a:solidFill>
                <a:srgbClr val="002060"/>
              </a:solidFill>
            </a:endParaRPr>
          </a:p>
        </p:txBody>
      </p:sp>
      <p:grpSp>
        <p:nvGrpSpPr>
          <p:cNvPr id="2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mtClean="0"/>
              <a:t>СИСТЕМА НАКОПИЧЕННЯ БАЛІВ</a:t>
            </a:r>
            <a:endParaRPr/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grpSp>
        <p:nvGrpSpPr>
          <p:cNvPr id="344" name="Google Shape;344;p23"/>
          <p:cNvGrpSpPr/>
          <p:nvPr/>
        </p:nvGrpSpPr>
        <p:grpSpPr>
          <a:xfrm>
            <a:off x="307844" y="634299"/>
            <a:ext cx="318264" cy="282756"/>
            <a:chOff x="5292575" y="3681900"/>
            <a:chExt cx="420150" cy="373275"/>
          </a:xfrm>
        </p:grpSpPr>
        <p:sp>
          <p:nvSpPr>
            <p:cNvPr id="345" name="Google Shape;345;p23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3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3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57158" y="1285866"/>
          <a:ext cx="7215238" cy="3639556"/>
        </p:xfrm>
        <a:graphic>
          <a:graphicData uri="http://schemas.openxmlformats.org/drawingml/2006/table">
            <a:tbl>
              <a:tblPr/>
              <a:tblGrid>
                <a:gridCol w="1683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157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MS Mincho"/>
                        </a:rPr>
                        <a:t>Контрольний захід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MS Mincho"/>
                        </a:rPr>
                        <a:t>Термін виконання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MS Mincho"/>
                        </a:rPr>
                        <a:t>% від загальної оцінки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47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MS Mincho"/>
                        </a:rPr>
                        <a:t>Поточний контроль (max 60%)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01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Змістовий модуль 1 (розділ 1)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Опитування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№1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Розв’язання задач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№1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947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Змістовий модуль 2 (розділ 2)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Опитування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№2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18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Розв’язання задач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№2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671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Змістовий модуль 3 (розділ 3)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Опитування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№3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49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Розв’язання задач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№3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42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Тестування в moodle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№3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9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977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Змістовий модуль 4 (розділ 4)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Опитування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№4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Розв’язання задач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№4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59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Змістовий модуль 5 (розділ 5)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Опитування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№5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5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Розв’язання задач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№5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3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90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Змістовий модуль 6 (розділ 6)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Опитування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№6, 7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5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Розв’язання задач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№6, 7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5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Тестування в moodle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Практичне заняття № 7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9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47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MS Mincho"/>
                        </a:rPr>
                        <a:t>Підсумковий контроль (max 40%)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MS Mincho"/>
                        </a:rPr>
                        <a:t>40</a:t>
                      </a: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47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MS Mincho"/>
                        </a:rPr>
                        <a:t>Іспит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815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MS Mincho"/>
                        </a:rPr>
                        <a:t>Разом 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MS Mincho"/>
                        </a:rPr>
                        <a:t>100%</a:t>
                      </a:r>
                      <a:endParaRPr lang="uk-UA" sz="1200">
                        <a:latin typeface="Times New Roman"/>
                        <a:ea typeface="MS Mincho"/>
                      </a:endParaRPr>
                    </a:p>
                  </a:txBody>
                  <a:tcPr marL="60971" marR="609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mtClean="0"/>
              <a:t>СИСТЕМА НАКОПИЧЕННЯ БАЛІВ</a:t>
            </a:r>
            <a:endParaRPr/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grpSp>
        <p:nvGrpSpPr>
          <p:cNvPr id="2" name="Google Shape;344;p23"/>
          <p:cNvGrpSpPr/>
          <p:nvPr/>
        </p:nvGrpSpPr>
        <p:grpSpPr>
          <a:xfrm>
            <a:off x="307844" y="634299"/>
            <a:ext cx="318264" cy="282756"/>
            <a:chOff x="5292575" y="3681900"/>
            <a:chExt cx="420150" cy="373275"/>
          </a:xfrm>
        </p:grpSpPr>
        <p:sp>
          <p:nvSpPr>
            <p:cNvPr id="345" name="Google Shape;345;p23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3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3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0" y="1173182"/>
            <a:ext cx="878687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800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200" b="1" i="1" u="sng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Поточні контрольні заходи: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200" b="1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разі індивідуального опитування бали нараховуються за такою схемою: </a:t>
            </a:r>
            <a:endParaRPr kumimoji="0" lang="uk-UA" sz="1200" b="1" i="1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бали – відповідь відзначається повнотою виконання без допомоги викладача. Студент володіє узагальненими знаннями з предмета, аргументовано використовує їх у нестандартних ситуаціях; вміє застосовувати вивчений матеріал. Студент має системні, дієві здібності у навчальній діяльності, користується широким арсеналом засобів обґрунтування своєї думки, вирішує складні проблемні завдання; схильний до системно-наукового аналізу та прогнозування явищ; уміє ставити та розв&amp;apos;язувати проблеми.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бали – відповідь і завдання відзначаються неповнотою виконання за консультацією викладача. З допомогою викладача здатен відтворювати логіку наукових положень; має фрагментарні навички в роботі з підручником, науковими джерелами; має стійкі навички роботи з конспектом, може самостійно оволодіти більшою частиною навчального матеріалу. Може аналізувати навчальний матеріал, порівнювати і робити висновки; відповідь його правильна, але недостатньо осмислена.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бал – студент володіє матеріалом на початковому рівні (значну частину матеріалу засвоює на репродуктивному рівні).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200" b="1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Оцінювання рівня практичних навичок при розв’язанні задач здійснюється за такою схемою:</a:t>
            </a:r>
            <a:endParaRPr kumimoji="0" lang="uk-UA" sz="1200" b="1" i="1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бали – студент правильно розв’язав задачу;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бали – студент розв’язав задачу з помилками;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бал – студент виписав правильну формулу, але задачу не розв’язав;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 балів – студент не розв’язав задачу.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Тестування дозволяє перевірити теоретичні знання студента та проводиться в системі MOODLE окремо за двома атестаціями. Максимальна оцінка, яку студент може отримати по результатам тестування, складає 9 балів. Тест містить 3-4 відповіді, одна з яких є правильною. За правильну відповідь на одне запитання студент отримує 1 бал, таким чином, відповівши правильно на всі запитання, студент може отримати 9 балів.</a:t>
            </a: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mtClean="0"/>
              <a:t>СИСТЕМА НАКОПИЧЕННЯ БАЛІВ</a:t>
            </a:r>
            <a:endParaRPr/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grpSp>
        <p:nvGrpSpPr>
          <p:cNvPr id="2" name="Google Shape;344;p23"/>
          <p:cNvGrpSpPr/>
          <p:nvPr/>
        </p:nvGrpSpPr>
        <p:grpSpPr>
          <a:xfrm>
            <a:off x="307844" y="634299"/>
            <a:ext cx="318264" cy="282756"/>
            <a:chOff x="5292575" y="3681900"/>
            <a:chExt cx="420150" cy="373275"/>
          </a:xfrm>
        </p:grpSpPr>
        <p:sp>
          <p:nvSpPr>
            <p:cNvPr id="345" name="Google Shape;345;p23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3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3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0" y="1142990"/>
            <a:ext cx="9001156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800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sng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Підсумкові контрольні заходи: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Максимальна оцінка, яку студент може отримати за виконання екзменаційної роботи, складає 40 балів. Екзаменаційна робота містить три теоретичних питання, кожне з яких оцінюється в 10 балів, та задачу, яка оцінюється в 10 балів.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 виконання студентом кожного теоретичного завдання оцінюється  за такою шкалою</a:t>
            </a: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- 10 балів: студент правильно відповів на теоретичне питання;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- 7-9 балів: студент дав не повну відповідь без суттєвих помилок або з незначними помилками;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- 3-6 балів: студент отримує у випадку, якщо він відповідає не менше ніж на 30 % питання, зокрема знає тільки визначення понять та з загальних рисах може відповісти на поставлене запитання;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- 1-2 бали: студент знає тільки визначення понять;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- 0 балів: студент не відповів на питання або дав неправильну відповідь.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 розв’язання задачі оцінюється за такою шкалою</a:t>
            </a: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- 10 балів: студент правильно розв’язав задачу;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- 5-6 балів: студент розв’язав задачу з помилками, але зрозуміло, що він знає алгоритм розв’язання задачі;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- 3-4 бали: студент розв’язав задачу з помилками, з яких зрозуміло, що він не знає алгоритм розв’язання задачі;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- 2 бали: студент правильно виписав формулу, за якою розв’язується задача та зробив спробу її розв’язання, виконав допоміжні розрахунки;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 бал: студент правильно виписав формулу, за якою розв’язується задача;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0800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- 0 балів: студент не розв’язав задачу.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785786" y="357172"/>
            <a:ext cx="571504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z="1800" smtClean="0"/>
              <a:t>РОЗКЛАД КУРСУ ЗА ТЕМАМИ І КОНТРОЛЬНІ ЗАВДАННЯ</a:t>
            </a:r>
            <a:endParaRPr sz="180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grpSp>
        <p:nvGrpSpPr>
          <p:cNvPr id="450" name="Google Shape;450;p28"/>
          <p:cNvGrpSpPr/>
          <p:nvPr/>
        </p:nvGrpSpPr>
        <p:grpSpPr>
          <a:xfrm>
            <a:off x="285720" y="571486"/>
            <a:ext cx="323793" cy="339493"/>
            <a:chOff x="5961125" y="1623900"/>
            <a:chExt cx="427450" cy="448175"/>
          </a:xfrm>
        </p:grpSpPr>
        <p:sp>
          <p:nvSpPr>
            <p:cNvPr id="451" name="Google Shape;451;p28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785786" y="1428742"/>
          <a:ext cx="6286544" cy="3108960"/>
        </p:xfrm>
        <a:graphic>
          <a:graphicData uri="http://schemas.openxmlformats.org/drawingml/2006/table">
            <a:tbl>
              <a:tblPr/>
              <a:tblGrid>
                <a:gridCol w="1044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4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і вид заняття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заняття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Контрольний захід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Кількість балів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2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Змістовий модуль 1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1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1. Теоретичні основи регіональної економіки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2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2. Закономірності, принципи і фактори розміщення продуктивних сил та формування економіки регіонів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Семінар 1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1. Тема 2.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Опитування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Задача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12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Змістовий модуль 2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3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Тема 3. Економічне районування та територіальна організація господарства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4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4. Регіон у системі територіального поділу праці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Семінар 2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3. Тема 4.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Опитування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Задача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785786" y="357172"/>
            <a:ext cx="571504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z="1800" smtClean="0"/>
              <a:t>РОЗКЛАД КУРСУ ЗА ТЕМАМИ І КОНТРОЛЬНІ ЗАВДАННЯ</a:t>
            </a:r>
            <a:endParaRPr sz="180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  <p:grpSp>
        <p:nvGrpSpPr>
          <p:cNvPr id="2" name="Google Shape;450;p28"/>
          <p:cNvGrpSpPr/>
          <p:nvPr/>
        </p:nvGrpSpPr>
        <p:grpSpPr>
          <a:xfrm>
            <a:off x="285720" y="571486"/>
            <a:ext cx="323793" cy="339493"/>
            <a:chOff x="5961125" y="1623900"/>
            <a:chExt cx="427450" cy="448175"/>
          </a:xfrm>
        </p:grpSpPr>
        <p:sp>
          <p:nvSpPr>
            <p:cNvPr id="451" name="Google Shape;451;p28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596" y="1428742"/>
          <a:ext cx="7143800" cy="3377901"/>
        </p:xfrm>
        <a:graphic>
          <a:graphicData uri="http://schemas.openxmlformats.org/drawingml/2006/table">
            <a:tbl>
              <a:tblPr/>
              <a:tblGrid>
                <a:gridCol w="1187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2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і вид заняття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заняття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Контрольний захід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Кількість балів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2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Змістовий модуль 3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5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5. Сутність, мета і завдання регіональної економічної політики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6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6. Природний та ресурсний потенціал України</a:t>
                      </a: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Семінар 3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5. Тема 6.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Опитування, задача, тестування в moodle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15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12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Змістовий модуль 4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7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7. Міжгалузеві господарські комплекси та регіональні особливості їх розвитку і розміщення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Лекція 8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7. Міжгалузеві господарські комплекси та регіональні особливості їх розвитку і розміщення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>
                        <a:solidFill>
                          <a:srgbClr val="002060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Тиждень 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Семінар 4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Тема 7.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Опитування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Задача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2060"/>
                          </a:solidFill>
                          <a:latin typeface="Times New Roman"/>
                          <a:ea typeface="MS Mincho"/>
                        </a:rPr>
                        <a:t>6</a:t>
                      </a:r>
                    </a:p>
                  </a:txBody>
                  <a:tcPr marL="64546" marR="64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F3F3F3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1631</Words>
  <Application>Microsoft Office PowerPoint</Application>
  <PresentationFormat>Экран (16:9)</PresentationFormat>
  <Paragraphs>220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Times New Roman</vt:lpstr>
      <vt:lpstr>MS Mincho</vt:lpstr>
      <vt:lpstr>Roboto Condensed Light</vt:lpstr>
      <vt:lpstr>Arial</vt:lpstr>
      <vt:lpstr>Roboto Condensed</vt:lpstr>
      <vt:lpstr>Arvo</vt:lpstr>
      <vt:lpstr>Salerio template</vt:lpstr>
      <vt:lpstr>Презентація навчальної дисципліни  “Регіональна економіка”</vt:lpstr>
      <vt:lpstr>ОПИС КУРСУ</vt:lpstr>
      <vt:lpstr>Яким вимогам сучасного ринку праці відповідає  цей курс?</vt:lpstr>
      <vt:lpstr>ОЧІКУВАНІ РЕЗУЛЬТАТИ НАВЧАННЯ</vt:lpstr>
      <vt:lpstr>СИСТЕМА НАКОПИЧЕННЯ БАЛІВ</vt:lpstr>
      <vt:lpstr>СИСТЕМА НАКОПИЧЕННЯ БАЛІВ</vt:lpstr>
      <vt:lpstr>СИСТЕМА НАКОПИЧЕННЯ БАЛІВ</vt:lpstr>
      <vt:lpstr>РОЗКЛАД КУРСУ ЗА ТЕМАМИ І КОНТРОЛЬНІ ЗАВДАННЯ</vt:lpstr>
      <vt:lpstr>РОЗКЛАД КУРСУ ЗА ТЕМАМИ І КОНТРОЛЬНІ ЗАВДАННЯ</vt:lpstr>
      <vt:lpstr>РОЗКЛАД КУРСУ ЗА ТЕМАМИ І КОНТРОЛЬНІ ЗАВДАННЯ</vt:lpstr>
      <vt:lpstr>РЕГУЛЯЦІЇ І ПОЛІТИКИ КУРСУ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 “Регіональна економіка”</dc:title>
  <dc:creator>Gyrocopter_UA</dc:creator>
  <cp:lastModifiedBy>Gyrocopter_UA</cp:lastModifiedBy>
  <cp:revision>3</cp:revision>
  <dcterms:modified xsi:type="dcterms:W3CDTF">2021-09-22T19:01:06Z</dcterms:modified>
</cp:coreProperties>
</file>