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sldIdLst>
    <p:sldId id="256" r:id="rId2"/>
    <p:sldId id="257" r:id="rId3"/>
    <p:sldId id="258" r:id="rId4"/>
    <p:sldId id="259" r:id="rId5"/>
    <p:sldId id="260" r:id="rId6"/>
    <p:sldId id="262" r:id="rId7"/>
    <p:sldId id="261" r:id="rId8"/>
    <p:sldId id="263" r:id="rId9"/>
    <p:sldId id="286"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78" r:id="rId26"/>
    <p:sldId id="281" r:id="rId27"/>
    <p:sldId id="282" r:id="rId28"/>
    <p:sldId id="280" r:id="rId29"/>
    <p:sldId id="283" r:id="rId30"/>
    <p:sldId id="284" r:id="rId31"/>
    <p:sldId id="285" r:id="rId32"/>
    <p:sldId id="287" r:id="rId3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84" autoAdjust="0"/>
  </p:normalViewPr>
  <p:slideViewPr>
    <p:cSldViewPr snapToGrid="0">
      <p:cViewPr>
        <p:scale>
          <a:sx n="76" d="100"/>
          <a:sy n="76" d="100"/>
        </p:scale>
        <p:origin x="-462"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smtClean="0"/>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221A5D8-BB10-46A6-93E0-96D997075A82}" type="datetimeFigureOut">
              <a:rPr lang="uk-UA" smtClean="0"/>
              <a:t>08.11.2021</a:t>
            </a:fld>
            <a:endParaRPr lang="uk-UA"/>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uk-UA"/>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A053455-1425-46B1-B404-AE462EC4C1B5}" type="slidenum">
              <a:rPr lang="uk-UA" smtClean="0"/>
              <a:t>‹#›</a:t>
            </a:fld>
            <a:endParaRPr lang="uk-UA"/>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259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221A5D8-BB10-46A6-93E0-96D997075A82}" type="datetimeFigureOut">
              <a:rPr lang="uk-UA" smtClean="0"/>
              <a:t>08.11.2021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A053455-1425-46B1-B404-AE462EC4C1B5}" type="slidenum">
              <a:rPr lang="uk-UA" smtClean="0"/>
              <a:t>‹#›</a:t>
            </a:fld>
            <a:endParaRPr lang="uk-UA"/>
          </a:p>
        </p:txBody>
      </p:sp>
    </p:spTree>
    <p:extLst>
      <p:ext uri="{BB962C8B-B14F-4D97-AF65-F5344CB8AC3E}">
        <p14:creationId xmlns:p14="http://schemas.microsoft.com/office/powerpoint/2010/main" val="22279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221A5D8-BB10-46A6-93E0-96D997075A82}" type="datetimeFigureOut">
              <a:rPr lang="uk-UA" smtClean="0"/>
              <a:t>08.11.2021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A053455-1425-46B1-B404-AE462EC4C1B5}" type="slidenum">
              <a:rPr lang="uk-UA" smtClean="0"/>
              <a:t>‹#›</a:t>
            </a:fld>
            <a:endParaRPr lang="uk-UA"/>
          </a:p>
        </p:txBody>
      </p:sp>
    </p:spTree>
    <p:extLst>
      <p:ext uri="{BB962C8B-B14F-4D97-AF65-F5344CB8AC3E}">
        <p14:creationId xmlns:p14="http://schemas.microsoft.com/office/powerpoint/2010/main" val="222081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221A5D8-BB10-46A6-93E0-96D997075A82}" type="datetimeFigureOut">
              <a:rPr lang="uk-UA" smtClean="0"/>
              <a:t>08.11.2021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A053455-1425-46B1-B404-AE462EC4C1B5}" type="slidenum">
              <a:rPr lang="uk-UA" smtClean="0"/>
              <a:t>‹#›</a:t>
            </a:fld>
            <a:endParaRPr lang="uk-UA"/>
          </a:p>
        </p:txBody>
      </p:sp>
    </p:spTree>
    <p:extLst>
      <p:ext uri="{BB962C8B-B14F-4D97-AF65-F5344CB8AC3E}">
        <p14:creationId xmlns:p14="http://schemas.microsoft.com/office/powerpoint/2010/main" val="366425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221A5D8-BB10-46A6-93E0-96D997075A82}" type="datetimeFigureOut">
              <a:rPr lang="uk-UA" smtClean="0"/>
              <a:t>08.11.2021</a:t>
            </a:fld>
            <a:endParaRPr lang="uk-UA"/>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uk-UA"/>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A053455-1425-46B1-B404-AE462EC4C1B5}" type="slidenum">
              <a:rPr lang="uk-UA" smtClean="0"/>
              <a:t>‹#›</a:t>
            </a:fld>
            <a:endParaRPr lang="uk-UA"/>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460685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221A5D8-BB10-46A6-93E0-96D997075A82}" type="datetimeFigureOut">
              <a:rPr lang="uk-UA" smtClean="0"/>
              <a:t>08.11.2021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A053455-1425-46B1-B404-AE462EC4C1B5}" type="slidenum">
              <a:rPr lang="uk-UA" smtClean="0"/>
              <a:t>‹#›</a:t>
            </a:fld>
            <a:endParaRPr lang="uk-UA"/>
          </a:p>
        </p:txBody>
      </p:sp>
    </p:spTree>
    <p:extLst>
      <p:ext uri="{BB962C8B-B14F-4D97-AF65-F5344CB8AC3E}">
        <p14:creationId xmlns:p14="http://schemas.microsoft.com/office/powerpoint/2010/main" val="3511380865"/>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221A5D8-BB10-46A6-93E0-96D997075A82}" type="datetimeFigureOut">
              <a:rPr lang="uk-UA" smtClean="0"/>
              <a:t>08.11.2021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9A053455-1425-46B1-B404-AE462EC4C1B5}" type="slidenum">
              <a:rPr lang="uk-UA" smtClean="0"/>
              <a:t>‹#›</a:t>
            </a:fld>
            <a:endParaRPr lang="uk-UA"/>
          </a:p>
        </p:txBody>
      </p:sp>
    </p:spTree>
    <p:extLst>
      <p:ext uri="{BB962C8B-B14F-4D97-AF65-F5344CB8AC3E}">
        <p14:creationId xmlns:p14="http://schemas.microsoft.com/office/powerpoint/2010/main" val="1408046847"/>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221A5D8-BB10-46A6-93E0-96D997075A82}" type="datetimeFigureOut">
              <a:rPr lang="uk-UA" smtClean="0"/>
              <a:t>08.11.2021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A053455-1425-46B1-B404-AE462EC4C1B5}" type="slidenum">
              <a:rPr lang="uk-UA" smtClean="0"/>
              <a:t>‹#›</a:t>
            </a:fld>
            <a:endParaRPr lang="uk-UA"/>
          </a:p>
        </p:txBody>
      </p:sp>
    </p:spTree>
    <p:extLst>
      <p:ext uri="{BB962C8B-B14F-4D97-AF65-F5344CB8AC3E}">
        <p14:creationId xmlns:p14="http://schemas.microsoft.com/office/powerpoint/2010/main" val="124679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1A5D8-BB10-46A6-93E0-96D997075A82}" type="datetimeFigureOut">
              <a:rPr lang="uk-UA" smtClean="0"/>
              <a:t>08.11.2021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9A053455-1425-46B1-B404-AE462EC4C1B5}" type="slidenum">
              <a:rPr lang="uk-UA" smtClean="0"/>
              <a:t>‹#›</a:t>
            </a:fld>
            <a:endParaRPr lang="uk-UA"/>
          </a:p>
        </p:txBody>
      </p:sp>
    </p:spTree>
    <p:extLst>
      <p:ext uri="{BB962C8B-B14F-4D97-AF65-F5344CB8AC3E}">
        <p14:creationId xmlns:p14="http://schemas.microsoft.com/office/powerpoint/2010/main" val="188477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smtClean="0"/>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F221A5D8-BB10-46A6-93E0-96D997075A82}" type="datetimeFigureOut">
              <a:rPr lang="uk-UA" smtClean="0"/>
              <a:t>08.11.2021</a:t>
            </a:fld>
            <a:endParaRPr lang="uk-UA"/>
          </a:p>
        </p:txBody>
      </p:sp>
      <p:sp>
        <p:nvSpPr>
          <p:cNvPr id="6" name="Footer Placeholder 5"/>
          <p:cNvSpPr>
            <a:spLocks noGrp="1"/>
          </p:cNvSpPr>
          <p:nvPr>
            <p:ph type="ftr" sz="quarter" idx="11"/>
          </p:nvPr>
        </p:nvSpPr>
        <p:spPr>
          <a:xfrm>
            <a:off x="2103620" y="6375679"/>
            <a:ext cx="3482179" cy="345796"/>
          </a:xfrm>
        </p:spPr>
        <p:txBody>
          <a:bodyPr/>
          <a:lstStyle/>
          <a:p>
            <a:endParaRPr lang="uk-UA"/>
          </a:p>
        </p:txBody>
      </p:sp>
      <p:sp>
        <p:nvSpPr>
          <p:cNvPr id="7" name="Slide Number Placeholder 6"/>
          <p:cNvSpPr>
            <a:spLocks noGrp="1"/>
          </p:cNvSpPr>
          <p:nvPr>
            <p:ph type="sldNum" sz="quarter" idx="12"/>
          </p:nvPr>
        </p:nvSpPr>
        <p:spPr>
          <a:xfrm>
            <a:off x="5691014" y="6375679"/>
            <a:ext cx="1232456" cy="345796"/>
          </a:xfrm>
        </p:spPr>
        <p:txBody>
          <a:bodyPr/>
          <a:lstStyle/>
          <a:p>
            <a:fld id="{9A053455-1425-46B1-B404-AE462EC4C1B5}" type="slidenum">
              <a:rPr lang="uk-UA" smtClean="0"/>
              <a:t>‹#›</a:t>
            </a:fld>
            <a:endParaRPr lang="uk-UA"/>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6313355"/>
      </p:ext>
    </p:extLst>
  </p:cSld>
  <p:clrMapOvr>
    <a:masterClrMapping/>
  </p:clrMapOvr>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F221A5D8-BB10-46A6-93E0-96D997075A82}" type="datetimeFigureOut">
              <a:rPr lang="uk-UA" smtClean="0"/>
              <a:t>08.11.2021</a:t>
            </a:fld>
            <a:endParaRPr lang="uk-UA"/>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9A053455-1425-46B1-B404-AE462EC4C1B5}" type="slidenum">
              <a:rPr lang="uk-UA" smtClean="0"/>
              <a:t>‹#›</a:t>
            </a:fld>
            <a:endParaRPr lang="uk-UA"/>
          </a:p>
        </p:txBody>
      </p:sp>
    </p:spTree>
    <p:extLst>
      <p:ext uri="{BB962C8B-B14F-4D97-AF65-F5344CB8AC3E}">
        <p14:creationId xmlns:p14="http://schemas.microsoft.com/office/powerpoint/2010/main" val="68282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221A5D8-BB10-46A6-93E0-96D997075A82}" type="datetimeFigureOut">
              <a:rPr lang="uk-UA" smtClean="0"/>
              <a:t>08.11.2021</a:t>
            </a:fld>
            <a:endParaRPr lang="uk-UA"/>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uk-UA"/>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A053455-1425-46B1-B404-AE462EC4C1B5}" type="slidenum">
              <a:rPr lang="uk-UA" smtClean="0"/>
              <a:t>‹#›</a:t>
            </a:fld>
            <a:endParaRPr lang="uk-UA"/>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490137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ctrTitle"/>
          </p:nvPr>
        </p:nvSpPr>
        <p:spPr/>
        <p:txBody>
          <a:bodyPr/>
          <a:lstStyle/>
          <a:p>
            <a:r>
              <a:rPr lang="ru-RU" sz="8000" dirty="0" err="1"/>
              <a:t>Інформаційне</a:t>
            </a:r>
            <a:r>
              <a:rPr lang="ru-RU" sz="8000" dirty="0"/>
              <a:t> </a:t>
            </a:r>
            <a:r>
              <a:rPr lang="ru-RU" sz="8000" dirty="0" err="1"/>
              <a:t>забезпечення</a:t>
            </a:r>
            <a:r>
              <a:rPr lang="ru-RU" sz="8000" dirty="0"/>
              <a:t> </a:t>
            </a:r>
            <a:r>
              <a:rPr lang="ru-RU" sz="4000" dirty="0" err="1"/>
              <a:t>науково-дослідної</a:t>
            </a:r>
            <a:r>
              <a:rPr lang="ru-RU" sz="4000" dirty="0"/>
              <a:t> </a:t>
            </a:r>
            <a:r>
              <a:rPr lang="ru-RU" sz="4400" dirty="0" err="1"/>
              <a:t>діяльності</a:t>
            </a:r>
            <a:r>
              <a:rPr lang="ru-RU" sz="4400" dirty="0"/>
              <a:t> </a:t>
            </a:r>
            <a:r>
              <a:rPr lang="ru-RU" dirty="0"/>
              <a:t> </a:t>
            </a:r>
            <a:endParaRPr lang="uk-UA" dirty="0"/>
          </a:p>
        </p:txBody>
      </p:sp>
      <p:sp>
        <p:nvSpPr>
          <p:cNvPr id="14" name="Подзаголовок 13"/>
          <p:cNvSpPr>
            <a:spLocks noGrp="1"/>
          </p:cNvSpPr>
          <p:nvPr>
            <p:ph type="subTitle" idx="1"/>
          </p:nvPr>
        </p:nvSpPr>
        <p:spPr/>
        <p:txBody>
          <a:bodyPr/>
          <a:lstStyle/>
          <a:p>
            <a:endParaRPr lang="uk-UA" dirty="0"/>
          </a:p>
        </p:txBody>
      </p:sp>
    </p:spTree>
    <p:extLst>
      <p:ext uri="{BB962C8B-B14F-4D97-AF65-F5344CB8AC3E}">
        <p14:creationId xmlns:p14="http://schemas.microsoft.com/office/powerpoint/2010/main" val="16571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128" y="338503"/>
            <a:ext cx="1076156" cy="1521069"/>
          </a:xfrm>
          <a:prstGeom prst="rect">
            <a:avLst/>
          </a:prstGeom>
          <a:ln>
            <a:noFill/>
          </a:ln>
          <a:effectLst>
            <a:softEdge rad="112500"/>
          </a:effectLst>
        </p:spPr>
      </p:pic>
      <p:sp>
        <p:nvSpPr>
          <p:cNvPr id="9" name="Заголовок 8"/>
          <p:cNvSpPr>
            <a:spLocks noGrp="1"/>
          </p:cNvSpPr>
          <p:nvPr>
            <p:ph type="title"/>
          </p:nvPr>
        </p:nvSpPr>
        <p:spPr>
          <a:xfrm>
            <a:off x="3314699" y="219808"/>
            <a:ext cx="6312877" cy="553916"/>
          </a:xfrm>
        </p:spPr>
        <p:txBody>
          <a:bodyPr>
            <a:normAutofit/>
          </a:bodyPr>
          <a:lstStyle/>
          <a:p>
            <a:r>
              <a:rPr lang="ru-RU" sz="2400" b="1" i="1" dirty="0" err="1">
                <a:solidFill>
                  <a:srgbClr val="0070C0"/>
                </a:solidFill>
                <a:latin typeface="Times New Roman" panose="02020603050405020304" pitchFamily="18" charset="0"/>
                <a:ea typeface="Times New Roman" panose="02020603050405020304" pitchFamily="18" charset="0"/>
              </a:rPr>
              <a:t>реферативна</a:t>
            </a:r>
            <a:r>
              <a:rPr lang="ru-RU" sz="2400" b="1" i="1" dirty="0">
                <a:solidFill>
                  <a:srgbClr val="0070C0"/>
                </a:solidFill>
                <a:latin typeface="Times New Roman" panose="02020603050405020304" pitchFamily="18" charset="0"/>
                <a:ea typeface="Times New Roman" panose="02020603050405020304" pitchFamily="18" charset="0"/>
              </a:rPr>
              <a:t> </a:t>
            </a:r>
            <a:r>
              <a:rPr lang="ru-RU" sz="2400" b="1" i="1" dirty="0" err="1" smtClean="0">
                <a:solidFill>
                  <a:srgbClr val="0070C0"/>
                </a:solidFill>
                <a:latin typeface="Times New Roman" panose="02020603050405020304" pitchFamily="18" charset="0"/>
                <a:ea typeface="Times New Roman" panose="02020603050405020304" pitchFamily="18" charset="0"/>
              </a:rPr>
              <a:t>інформація</a:t>
            </a:r>
            <a:endParaRPr lang="uk-UA" sz="2400" b="1" dirty="0">
              <a:solidFill>
                <a:srgbClr val="0070C0"/>
              </a:solidFill>
            </a:endParaRPr>
          </a:p>
        </p:txBody>
      </p:sp>
      <p:sp>
        <p:nvSpPr>
          <p:cNvPr id="6" name="Объект 5"/>
          <p:cNvSpPr>
            <a:spLocks noGrp="1"/>
          </p:cNvSpPr>
          <p:nvPr>
            <p:ph idx="1"/>
          </p:nvPr>
        </p:nvSpPr>
        <p:spPr>
          <a:xfrm>
            <a:off x="888023" y="1863969"/>
            <a:ext cx="11007969" cy="4923692"/>
          </a:xfrm>
        </p:spPr>
        <p:txBody>
          <a:bodyPr>
            <a:normAutofit fontScale="77500" lnSpcReduction="20000"/>
          </a:bodyPr>
          <a:lstStyle/>
          <a:p>
            <a:r>
              <a:rPr lang="ru-RU" sz="2300" b="1" dirty="0" smtClean="0">
                <a:solidFill>
                  <a:srgbClr val="000000"/>
                </a:solidFill>
                <a:latin typeface="Times New Roman" panose="02020603050405020304" pitchFamily="18" charset="0"/>
                <a:ea typeface="Times New Roman" panose="02020603050405020304" pitchFamily="18" charset="0"/>
              </a:rPr>
              <a:t>Автореферат -</a:t>
            </a:r>
            <a:r>
              <a:rPr lang="ru-RU" sz="2300" dirty="0" smtClean="0">
                <a:solidFill>
                  <a:srgbClr val="000000"/>
                </a:solidFill>
                <a:latin typeface="Times New Roman" panose="02020603050405020304" pitchFamily="18" charset="0"/>
                <a:ea typeface="Times New Roman" panose="02020603050405020304" pitchFamily="18" charset="0"/>
              </a:rPr>
              <a:t> короткий </a:t>
            </a:r>
            <a:r>
              <a:rPr lang="ru-RU" sz="2300" dirty="0" err="1">
                <a:solidFill>
                  <a:srgbClr val="000000"/>
                </a:solidFill>
                <a:latin typeface="Times New Roman" panose="02020603050405020304" pitchFamily="18" charset="0"/>
                <a:ea typeface="Times New Roman" panose="02020603050405020304" pitchFamily="18" charset="0"/>
              </a:rPr>
              <a:t>виклад</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наукової</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праці</a:t>
            </a:r>
            <a:r>
              <a:rPr lang="ru-RU" sz="2300" dirty="0">
                <a:solidFill>
                  <a:srgbClr val="000000"/>
                </a:solidFill>
                <a:latin typeface="Times New Roman" panose="02020603050405020304" pitchFamily="18" charset="0"/>
                <a:ea typeface="Times New Roman" panose="02020603050405020304" pitchFamily="18" charset="0"/>
              </a:rPr>
              <a:t> самим </a:t>
            </a:r>
            <a:r>
              <a:rPr lang="ru-RU" sz="2300" dirty="0" smtClean="0">
                <a:solidFill>
                  <a:srgbClr val="000000"/>
                </a:solidFill>
                <a:latin typeface="Times New Roman" panose="02020603050405020304" pitchFamily="18" charset="0"/>
                <a:ea typeface="Times New Roman" panose="02020603050405020304" pitchFamily="18" charset="0"/>
              </a:rPr>
              <a:t>автором. </a:t>
            </a:r>
            <a:r>
              <a:rPr lang="ru-RU" sz="2300" b="1" dirty="0" smtClean="0">
                <a:solidFill>
                  <a:srgbClr val="000000"/>
                </a:solidFill>
                <a:latin typeface="Times New Roman" panose="02020603050405020304" pitchFamily="18" charset="0"/>
                <a:ea typeface="Times New Roman" panose="02020603050405020304" pitchFamily="18" charset="0"/>
              </a:rPr>
              <a:t>Автореферат </a:t>
            </a:r>
            <a:r>
              <a:rPr lang="ru-RU" sz="2300" b="1" dirty="0" err="1">
                <a:solidFill>
                  <a:srgbClr val="000000"/>
                </a:solidFill>
                <a:latin typeface="Times New Roman" panose="02020603050405020304" pitchFamily="18" charset="0"/>
                <a:ea typeface="Times New Roman" panose="02020603050405020304" pitchFamily="18" charset="0"/>
              </a:rPr>
              <a:t>дисертації</a:t>
            </a:r>
            <a:r>
              <a:rPr lang="ru-RU" sz="2300" b="1" dirty="0">
                <a:solidFill>
                  <a:srgbClr val="000000"/>
                </a:solidFill>
                <a:latin typeface="Times New Roman" panose="02020603050405020304" pitchFamily="18" charset="0"/>
                <a:ea typeface="Times New Roman" panose="02020603050405020304" pitchFamily="18" charset="0"/>
              </a:rPr>
              <a:t> </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це</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наукове</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видання</a:t>
            </a:r>
            <a:r>
              <a:rPr lang="ru-RU" sz="2300" dirty="0">
                <a:solidFill>
                  <a:srgbClr val="000000"/>
                </a:solidFill>
                <a:latin typeface="Times New Roman" panose="02020603050405020304" pitchFamily="18" charset="0"/>
                <a:ea typeface="Times New Roman" panose="02020603050405020304" pitchFamily="18" charset="0"/>
              </a:rPr>
              <a:t> у </a:t>
            </a:r>
            <a:r>
              <a:rPr lang="ru-RU" sz="2300" dirty="0" err="1">
                <a:solidFill>
                  <a:srgbClr val="000000"/>
                </a:solidFill>
                <a:latin typeface="Times New Roman" panose="02020603050405020304" pitchFamily="18" charset="0"/>
                <a:ea typeface="Times New Roman" panose="02020603050405020304" pitchFamily="18" charset="0"/>
              </a:rPr>
              <a:t>вигляді</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брошури</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авторського</a:t>
            </a:r>
            <a:r>
              <a:rPr lang="ru-RU" sz="2300" dirty="0">
                <a:solidFill>
                  <a:srgbClr val="000000"/>
                </a:solidFill>
                <a:latin typeface="Times New Roman" panose="02020603050405020304" pitchFamily="18" charset="0"/>
                <a:ea typeface="Times New Roman" panose="02020603050405020304" pitchFamily="18" charset="0"/>
              </a:rPr>
              <a:t> тексту </a:t>
            </a:r>
            <a:r>
              <a:rPr lang="ru-RU" sz="2300" dirty="0" err="1">
                <a:solidFill>
                  <a:srgbClr val="000000"/>
                </a:solidFill>
                <a:latin typeface="Times New Roman" panose="02020603050405020304" pitchFamily="18" charset="0"/>
                <a:ea typeface="Times New Roman" panose="02020603050405020304" pitchFamily="18" charset="0"/>
              </a:rPr>
              <a:t>щодо</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проведеного</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дослідження</a:t>
            </a:r>
            <a:r>
              <a:rPr lang="ru-RU" sz="2300" dirty="0">
                <a:solidFill>
                  <a:srgbClr val="000000"/>
                </a:solidFill>
                <a:latin typeface="Times New Roman" panose="02020603050405020304" pitchFamily="18" charset="0"/>
                <a:ea typeface="Times New Roman" panose="02020603050405020304" pitchFamily="18" charset="0"/>
              </a:rPr>
              <a:t>, яке </a:t>
            </a:r>
            <a:r>
              <a:rPr lang="ru-RU" sz="2300" dirty="0" err="1">
                <a:solidFill>
                  <a:srgbClr val="000000"/>
                </a:solidFill>
                <a:latin typeface="Times New Roman" panose="02020603050405020304" pitchFamily="18" charset="0"/>
                <a:ea typeface="Times New Roman" panose="02020603050405020304" pitchFamily="18" charset="0"/>
              </a:rPr>
              <a:t>подається</a:t>
            </a:r>
            <a:r>
              <a:rPr lang="ru-RU" sz="2300" dirty="0">
                <a:solidFill>
                  <a:srgbClr val="000000"/>
                </a:solidFill>
                <a:latin typeface="Times New Roman" panose="02020603050405020304" pitchFamily="18" charset="0"/>
                <a:ea typeface="Times New Roman" panose="02020603050405020304" pitchFamily="18" charset="0"/>
              </a:rPr>
              <a:t> на </a:t>
            </a:r>
            <a:r>
              <a:rPr lang="ru-RU" sz="2300" dirty="0" err="1">
                <a:solidFill>
                  <a:srgbClr val="000000"/>
                </a:solidFill>
                <a:latin typeface="Times New Roman" panose="02020603050405020304" pitchFamily="18" charset="0"/>
                <a:ea typeface="Times New Roman" panose="02020603050405020304" pitchFamily="18" charset="0"/>
              </a:rPr>
              <a:t>здобуття</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наукового</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ступеня</a:t>
            </a:r>
            <a:r>
              <a:rPr lang="ru-RU" sz="2300" dirty="0">
                <a:solidFill>
                  <a:srgbClr val="000000"/>
                </a:solidFill>
                <a:latin typeface="Times New Roman" panose="02020603050405020304" pitchFamily="18" charset="0"/>
                <a:ea typeface="Times New Roman" panose="02020603050405020304" pitchFamily="18" charset="0"/>
              </a:rPr>
              <a:t> разом </a:t>
            </a:r>
            <a:r>
              <a:rPr lang="ru-RU" sz="2300" dirty="0" err="1">
                <a:solidFill>
                  <a:srgbClr val="000000"/>
                </a:solidFill>
                <a:latin typeface="Times New Roman" panose="02020603050405020304" pitchFamily="18" charset="0"/>
                <a:ea typeface="Times New Roman" panose="02020603050405020304" pitchFamily="18" charset="0"/>
              </a:rPr>
              <a:t>із</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дисертацією</a:t>
            </a:r>
            <a:r>
              <a:rPr lang="ru-RU" sz="2300" dirty="0" smtClean="0">
                <a:solidFill>
                  <a:srgbClr val="000000"/>
                </a:solidFill>
                <a:latin typeface="Times New Roman" panose="02020603050405020304" pitchFamily="18" charset="0"/>
                <a:ea typeface="Times New Roman" panose="02020603050405020304" pitchFamily="18" charset="0"/>
              </a:rPr>
              <a:t>.</a:t>
            </a:r>
          </a:p>
          <a:p>
            <a:r>
              <a:rPr lang="ru-RU" sz="2300" b="1" dirty="0" err="1" smtClean="0">
                <a:solidFill>
                  <a:srgbClr val="000000"/>
                </a:solidFill>
                <a:latin typeface="Times New Roman" panose="02020603050405020304" pitchFamily="18" charset="0"/>
                <a:ea typeface="Times New Roman" panose="02020603050405020304" pitchFamily="18" charset="0"/>
              </a:rPr>
              <a:t>Реферативний</a:t>
            </a:r>
            <a:r>
              <a:rPr lang="ru-RU" sz="2300" b="1" dirty="0" smtClean="0">
                <a:solidFill>
                  <a:srgbClr val="000000"/>
                </a:solidFill>
                <a:latin typeface="Times New Roman" panose="02020603050405020304" pitchFamily="18" charset="0"/>
                <a:ea typeface="Times New Roman" panose="02020603050405020304" pitchFamily="18" charset="0"/>
              </a:rPr>
              <a:t> </a:t>
            </a:r>
            <a:r>
              <a:rPr lang="ru-RU" sz="2300" b="1" dirty="0" err="1" smtClean="0">
                <a:solidFill>
                  <a:srgbClr val="000000"/>
                </a:solidFill>
                <a:latin typeface="Times New Roman" panose="02020603050405020304" pitchFamily="18" charset="0"/>
                <a:ea typeface="Times New Roman" panose="02020603050405020304" pitchFamily="18" charset="0"/>
              </a:rPr>
              <a:t>огляд</a:t>
            </a:r>
            <a:r>
              <a:rPr lang="ru-RU" sz="2300" b="1" dirty="0" smtClean="0">
                <a:solidFill>
                  <a:srgbClr val="000000"/>
                </a:solidFill>
                <a:latin typeface="Times New Roman" panose="02020603050405020304" pitchFamily="18" charset="0"/>
                <a:ea typeface="Times New Roman" panose="02020603050405020304" pitchFamily="18" charset="0"/>
              </a:rPr>
              <a:t> - </a:t>
            </a:r>
            <a:r>
              <a:rPr lang="ru-RU" sz="2300" dirty="0" err="1" smtClean="0">
                <a:solidFill>
                  <a:srgbClr val="000000"/>
                </a:solidFill>
                <a:latin typeface="Times New Roman" panose="02020603050405020304" pitchFamily="18" charset="0"/>
                <a:ea typeface="Times New Roman" panose="02020603050405020304" pitchFamily="18" charset="0"/>
              </a:rPr>
              <a:t>узагальнена</a:t>
            </a:r>
            <a:r>
              <a:rPr lang="ru-RU" sz="2300" dirty="0" smtClean="0">
                <a:solidFill>
                  <a:srgbClr val="000000"/>
                </a:solidFill>
                <a:latin typeface="Times New Roman" panose="02020603050405020304" pitchFamily="18" charset="0"/>
                <a:ea typeface="Times New Roman" panose="02020603050405020304" pitchFamily="18" charset="0"/>
              </a:rPr>
              <a:t> характеристика </a:t>
            </a:r>
            <a:r>
              <a:rPr lang="ru-RU" sz="2300" dirty="0" err="1">
                <a:solidFill>
                  <a:srgbClr val="000000"/>
                </a:solidFill>
                <a:latin typeface="Times New Roman" panose="02020603050405020304" pitchFamily="18" charset="0"/>
                <a:ea typeface="Times New Roman" panose="02020603050405020304" pitchFamily="18" charset="0"/>
              </a:rPr>
              <a:t>кількох</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джерел</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перв</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a:solidFill>
                  <a:srgbClr val="000000"/>
                </a:solidFill>
                <a:latin typeface="Times New Roman" panose="02020603050405020304" pitchFamily="18" charset="0"/>
                <a:ea typeface="Times New Roman" panose="02020603050405020304" pitchFamily="18" charset="0"/>
              </a:rPr>
              <a:t>д</a:t>
            </a:r>
            <a:r>
              <a:rPr lang="ru-RU" sz="2300" dirty="0" smtClean="0">
                <a:solidFill>
                  <a:srgbClr val="000000"/>
                </a:solidFill>
                <a:latin typeface="Times New Roman" panose="02020603050405020304" pitchFamily="18" charset="0"/>
                <a:ea typeface="Times New Roman" panose="02020603050405020304" pitchFamily="18" charset="0"/>
              </a:rPr>
              <a:t>ок.) </a:t>
            </a:r>
            <a:r>
              <a:rPr lang="ru-RU" sz="2300" dirty="0">
                <a:solidFill>
                  <a:srgbClr val="000000"/>
                </a:solidFill>
                <a:latin typeface="Times New Roman" panose="02020603050405020304" pitchFamily="18" charset="0"/>
                <a:ea typeface="Times New Roman" panose="02020603050405020304" pitchFamily="18" charset="0"/>
              </a:rPr>
              <a:t>з </a:t>
            </a:r>
            <a:r>
              <a:rPr lang="ru-RU" sz="2300" dirty="0" err="1">
                <a:solidFill>
                  <a:srgbClr val="000000"/>
                </a:solidFill>
                <a:latin typeface="Times New Roman" panose="02020603050405020304" pitchFamily="18" charset="0"/>
                <a:ea typeface="Times New Roman" panose="02020603050405020304" pitchFamily="18" charset="0"/>
              </a:rPr>
              <a:t>однієї</a:t>
            </a:r>
            <a:r>
              <a:rPr lang="ru-RU" sz="2300" dirty="0">
                <a:solidFill>
                  <a:srgbClr val="000000"/>
                </a:solidFill>
                <a:latin typeface="Times New Roman" panose="02020603050405020304" pitchFamily="18" charset="0"/>
                <a:ea typeface="Times New Roman" panose="02020603050405020304" pitchFamily="18" charset="0"/>
              </a:rPr>
              <a:t> теми, </a:t>
            </a:r>
            <a:r>
              <a:rPr lang="ru-RU" sz="2300" dirty="0" err="1">
                <a:solidFill>
                  <a:srgbClr val="000000"/>
                </a:solidFill>
                <a:latin typeface="Times New Roman" panose="02020603050405020304" pitchFamily="18" charset="0"/>
                <a:ea typeface="Times New Roman" panose="02020603050405020304" pitchFamily="18" charset="0"/>
              </a:rPr>
              <a:t>проблеми</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галузі</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знань</a:t>
            </a:r>
            <a:r>
              <a:rPr lang="ru-RU" sz="2300" dirty="0">
                <a:solidFill>
                  <a:srgbClr val="000000"/>
                </a:solidFill>
                <a:latin typeface="Times New Roman" panose="02020603050405020304" pitchFamily="18" charset="0"/>
                <a:ea typeface="Times New Roman" panose="02020603050405020304" pitchFamily="18" charset="0"/>
              </a:rPr>
              <a:t>. </a:t>
            </a:r>
            <a:endParaRPr lang="ru-RU" sz="2300" dirty="0" smtClean="0">
              <a:solidFill>
                <a:srgbClr val="000000"/>
              </a:solidFill>
              <a:latin typeface="Times New Roman" panose="02020603050405020304" pitchFamily="18" charset="0"/>
              <a:ea typeface="Times New Roman" panose="02020603050405020304" pitchFamily="18" charset="0"/>
            </a:endParaRPr>
          </a:p>
          <a:p>
            <a:r>
              <a:rPr lang="ru-RU" sz="2300" b="1" dirty="0" err="1" smtClean="0">
                <a:solidFill>
                  <a:srgbClr val="000000"/>
                </a:solidFill>
                <a:latin typeface="Times New Roman" panose="02020603050405020304" pitchFamily="18" charset="0"/>
                <a:ea typeface="Times New Roman" panose="02020603050405020304" pitchFamily="18" charset="0"/>
              </a:rPr>
              <a:t>Оглядові</a:t>
            </a:r>
            <a:r>
              <a:rPr lang="ru-RU" sz="2300" b="1" dirty="0" smtClean="0">
                <a:solidFill>
                  <a:srgbClr val="000000"/>
                </a:solidFill>
                <a:latin typeface="Times New Roman" panose="02020603050405020304" pitchFamily="18" charset="0"/>
                <a:ea typeface="Times New Roman" panose="02020603050405020304" pitchFamily="18" charset="0"/>
              </a:rPr>
              <a:t>  </a:t>
            </a:r>
            <a:r>
              <a:rPr lang="ru-RU" sz="2300" b="1" dirty="0" err="1" smtClean="0">
                <a:solidFill>
                  <a:srgbClr val="000000"/>
                </a:solidFill>
                <a:latin typeface="Times New Roman" panose="02020603050405020304" pitchFamily="18" charset="0"/>
                <a:ea typeface="Times New Roman" panose="02020603050405020304" pitchFamily="18" charset="0"/>
              </a:rPr>
              <a:t>документи</a:t>
            </a:r>
            <a:r>
              <a:rPr lang="ru-RU" sz="2300" b="1" dirty="0" smtClean="0">
                <a:solidFill>
                  <a:srgbClr val="000000"/>
                </a:solidFill>
                <a:latin typeface="Times New Roman" panose="02020603050405020304" pitchFamily="18" charset="0"/>
                <a:ea typeface="Times New Roman" panose="02020603050405020304" pitchFamily="18" charset="0"/>
              </a:rPr>
              <a:t> - </a:t>
            </a:r>
            <a:r>
              <a:rPr lang="ru-RU" sz="2300" dirty="0" smtClean="0">
                <a:solidFill>
                  <a:srgbClr val="000000"/>
                </a:solidFill>
                <a:latin typeface="Times New Roman" panose="02020603050405020304" pitchFamily="18" charset="0"/>
                <a:ea typeface="Times New Roman" panose="02020603050405020304" pitchFamily="18" charset="0"/>
              </a:rPr>
              <a:t>текст, </a:t>
            </a:r>
            <a:r>
              <a:rPr lang="ru-RU" sz="2300" dirty="0" err="1" smtClean="0">
                <a:solidFill>
                  <a:srgbClr val="000000"/>
                </a:solidFill>
                <a:latin typeface="Times New Roman" panose="02020603050405020304" pitchFamily="18" charset="0"/>
                <a:ea typeface="Times New Roman" panose="02020603050405020304" pitchFamily="18" charset="0"/>
              </a:rPr>
              <a:t>що</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містить</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концентровану</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інформацію</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smtClean="0">
                <a:solidFill>
                  <a:srgbClr val="000000"/>
                </a:solidFill>
                <a:latin typeface="Times New Roman" panose="02020603050405020304" pitchFamily="18" charset="0"/>
                <a:ea typeface="Times New Roman" panose="02020603050405020304" pitchFamily="18" charset="0"/>
              </a:rPr>
              <a:t>яку </a:t>
            </a:r>
            <a:r>
              <a:rPr lang="ru-RU" sz="2300" dirty="0" err="1" smtClean="0">
                <a:solidFill>
                  <a:srgbClr val="000000"/>
                </a:solidFill>
                <a:latin typeface="Times New Roman" panose="02020603050405020304" pitchFamily="18" charset="0"/>
                <a:ea typeface="Times New Roman" panose="02020603050405020304" pitchFamily="18" charset="0"/>
              </a:rPr>
              <a:t>отримано</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smtClean="0">
                <a:solidFill>
                  <a:srgbClr val="000000"/>
                </a:solidFill>
                <a:latin typeface="Times New Roman" panose="02020603050405020304" pitchFamily="18" charset="0"/>
                <a:ea typeface="Times New Roman" panose="02020603050405020304" pitchFamily="18" charset="0"/>
              </a:rPr>
              <a:t>в </a:t>
            </a:r>
            <a:r>
              <a:rPr lang="ru-RU" sz="2300" dirty="0" err="1" smtClean="0">
                <a:solidFill>
                  <a:srgbClr val="000000"/>
                </a:solidFill>
                <a:latin typeface="Times New Roman" panose="02020603050405020304" pitchFamily="18" charset="0"/>
                <a:ea typeface="Times New Roman" panose="02020603050405020304" pitchFamily="18" charset="0"/>
              </a:rPr>
              <a:t>результаті</a:t>
            </a:r>
            <a:r>
              <a:rPr lang="ru-RU" sz="2300" dirty="0" smtClean="0">
                <a:solidFill>
                  <a:srgbClr val="000000"/>
                </a:solidFill>
                <a:latin typeface="Times New Roman" panose="02020603050405020304" pitchFamily="18" charset="0"/>
                <a:ea typeface="Times New Roman" panose="02020603050405020304" pitchFamily="18" charset="0"/>
              </a:rPr>
              <a:t> добору, </a:t>
            </a:r>
            <a:r>
              <a:rPr lang="ru-RU" sz="2300" dirty="0" err="1" smtClean="0">
                <a:solidFill>
                  <a:srgbClr val="000000"/>
                </a:solidFill>
                <a:latin typeface="Times New Roman" panose="02020603050405020304" pitchFamily="18" charset="0"/>
                <a:ea typeface="Times New Roman" panose="02020603050405020304" pitchFamily="18" charset="0"/>
              </a:rPr>
              <a:t>аналізу</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систематизування</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узагальнення</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відомостей</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із</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великої</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кількості</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першоджерел</a:t>
            </a:r>
            <a:r>
              <a:rPr lang="ru-RU" sz="2300" dirty="0" smtClean="0">
                <a:solidFill>
                  <a:srgbClr val="000000"/>
                </a:solidFill>
                <a:latin typeface="Times New Roman" panose="02020603050405020304" pitchFamily="18" charset="0"/>
                <a:ea typeface="Times New Roman" panose="02020603050405020304" pitchFamily="18" charset="0"/>
              </a:rPr>
              <a:t> з </a:t>
            </a:r>
            <a:r>
              <a:rPr lang="ru-RU" sz="2300" dirty="0" err="1" smtClean="0">
                <a:solidFill>
                  <a:srgbClr val="000000"/>
                </a:solidFill>
                <a:latin typeface="Times New Roman" panose="02020603050405020304" pitchFamily="18" charset="0"/>
                <a:ea typeface="Times New Roman" panose="02020603050405020304" pitchFamily="18" charset="0"/>
              </a:rPr>
              <a:t>певної</a:t>
            </a:r>
            <a:r>
              <a:rPr lang="ru-RU" sz="2300" dirty="0" smtClean="0">
                <a:solidFill>
                  <a:srgbClr val="000000"/>
                </a:solidFill>
                <a:latin typeface="Times New Roman" panose="02020603050405020304" pitchFamily="18" charset="0"/>
                <a:ea typeface="Times New Roman" panose="02020603050405020304" pitchFamily="18" charset="0"/>
              </a:rPr>
              <a:t> теми за </a:t>
            </a:r>
            <a:r>
              <a:rPr lang="ru-RU" sz="2300" dirty="0" err="1" smtClean="0">
                <a:solidFill>
                  <a:srgbClr val="000000"/>
                </a:solidFill>
                <a:latin typeface="Times New Roman" panose="02020603050405020304" pitchFamily="18" charset="0"/>
                <a:ea typeface="Times New Roman" panose="02020603050405020304" pitchFamily="18" charset="0"/>
              </a:rPr>
              <a:t>певний</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проміжок</a:t>
            </a:r>
            <a:r>
              <a:rPr lang="ru-RU" sz="2300" dirty="0" smtClean="0">
                <a:solidFill>
                  <a:srgbClr val="000000"/>
                </a:solidFill>
                <a:latin typeface="Times New Roman" panose="02020603050405020304" pitchFamily="18" charset="0"/>
                <a:ea typeface="Times New Roman" panose="02020603050405020304" pitchFamily="18" charset="0"/>
              </a:rPr>
              <a:t> часу</a:t>
            </a:r>
            <a:r>
              <a:rPr lang="ru-RU" sz="2300" b="1" dirty="0" smtClean="0">
                <a:solidFill>
                  <a:srgbClr val="000000"/>
                </a:solidFill>
                <a:latin typeface="Times New Roman" panose="02020603050405020304" pitchFamily="18" charset="0"/>
                <a:ea typeface="Times New Roman" panose="02020603050405020304" pitchFamily="18" charset="0"/>
              </a:rPr>
              <a:t>. </a:t>
            </a:r>
            <a:endParaRPr lang="ru-RU" sz="2300" b="1" dirty="0" smtClean="0">
              <a:solidFill>
                <a:srgbClr val="000000"/>
              </a:solidFill>
              <a:latin typeface="Times New Roman" panose="02020603050405020304" pitchFamily="18" charset="0"/>
              <a:ea typeface="Times New Roman" panose="02020603050405020304" pitchFamily="18" charset="0"/>
            </a:endParaRPr>
          </a:p>
          <a:p>
            <a:r>
              <a:rPr lang="ru-RU" sz="2300" b="1" dirty="0" err="1" smtClean="0">
                <a:solidFill>
                  <a:srgbClr val="000000"/>
                </a:solidFill>
                <a:latin typeface="Times New Roman" panose="02020603050405020304" pitchFamily="18" charset="0"/>
                <a:ea typeface="Times New Roman" panose="02020603050405020304" pitchFamily="18" charset="0"/>
              </a:rPr>
              <a:t>Оглядова</a:t>
            </a:r>
            <a:r>
              <a:rPr lang="ru-RU" sz="2300" b="1" dirty="0" smtClean="0">
                <a:solidFill>
                  <a:srgbClr val="000000"/>
                </a:solidFill>
                <a:latin typeface="Times New Roman" panose="02020603050405020304" pitchFamily="18" charset="0"/>
                <a:ea typeface="Times New Roman" panose="02020603050405020304" pitchFamily="18" charset="0"/>
              </a:rPr>
              <a:t> </a:t>
            </a:r>
            <a:r>
              <a:rPr lang="ru-RU" sz="2300" b="1" dirty="0" err="1" smtClean="0">
                <a:solidFill>
                  <a:srgbClr val="000000"/>
                </a:solidFill>
                <a:latin typeface="Times New Roman" panose="02020603050405020304" pitchFamily="18" charset="0"/>
                <a:ea typeface="Times New Roman" panose="02020603050405020304" pitchFamily="18" charset="0"/>
              </a:rPr>
              <a:t>інформація</a:t>
            </a:r>
            <a:r>
              <a:rPr lang="ru-RU" sz="2300" b="1" dirty="0" smtClean="0">
                <a:solidFill>
                  <a:srgbClr val="000000"/>
                </a:solidFill>
                <a:latin typeface="Times New Roman" panose="02020603050405020304" pitchFamily="18" charset="0"/>
                <a:ea typeface="Times New Roman" panose="02020603050405020304" pitchFamily="18" charset="0"/>
              </a:rPr>
              <a:t> </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це</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систематизована</a:t>
            </a:r>
            <a:r>
              <a:rPr lang="ru-RU" sz="2300" dirty="0" smtClean="0">
                <a:solidFill>
                  <a:srgbClr val="000000"/>
                </a:solidFill>
                <a:latin typeface="Times New Roman" panose="02020603050405020304" pitchFamily="18" charset="0"/>
                <a:ea typeface="Times New Roman" panose="02020603050405020304" pitchFamily="18" charset="0"/>
              </a:rPr>
              <a:t> та </a:t>
            </a:r>
            <a:r>
              <a:rPr lang="ru-RU" sz="2300" dirty="0" err="1" smtClean="0">
                <a:solidFill>
                  <a:srgbClr val="000000"/>
                </a:solidFill>
                <a:latin typeface="Times New Roman" panose="02020603050405020304" pitchFamily="18" charset="0"/>
                <a:ea typeface="Times New Roman" panose="02020603050405020304" pitchFamily="18" charset="0"/>
              </a:rPr>
              <a:t>узагальнена</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інформація</a:t>
            </a:r>
            <a:r>
              <a:rPr lang="ru-RU" sz="2300" dirty="0" smtClean="0">
                <a:solidFill>
                  <a:srgbClr val="000000"/>
                </a:solidFill>
                <a:latin typeface="Times New Roman" panose="02020603050405020304" pitchFamily="18" charset="0"/>
                <a:ea typeface="Times New Roman" panose="02020603050405020304" pitchFamily="18" charset="0"/>
              </a:rPr>
              <a:t> про стан </a:t>
            </a:r>
            <a:r>
              <a:rPr lang="ru-RU" sz="2300" dirty="0" err="1" smtClean="0">
                <a:solidFill>
                  <a:srgbClr val="000000"/>
                </a:solidFill>
                <a:latin typeface="Times New Roman" panose="02020603050405020304" pitchFamily="18" charset="0"/>
                <a:ea typeface="Times New Roman" panose="02020603050405020304" pitchFamily="18" charset="0"/>
              </a:rPr>
              <a:t>об’єкта</a:t>
            </a:r>
            <a:r>
              <a:rPr lang="ru-RU" sz="2300" dirty="0" smtClean="0">
                <a:solidFill>
                  <a:srgbClr val="000000"/>
                </a:solidFill>
                <a:latin typeface="Times New Roman" panose="02020603050405020304" pitchFamily="18" charset="0"/>
                <a:ea typeface="Times New Roman" panose="02020603050405020304" pitchFamily="18" charset="0"/>
              </a:rPr>
              <a:t> (предмета, </a:t>
            </a:r>
            <a:r>
              <a:rPr lang="ru-RU" sz="2300" dirty="0" err="1" smtClean="0">
                <a:solidFill>
                  <a:srgbClr val="000000"/>
                </a:solidFill>
                <a:latin typeface="Times New Roman" panose="02020603050405020304" pitchFamily="18" charset="0"/>
                <a:ea typeface="Times New Roman" panose="02020603050405020304" pitchFamily="18" charset="0"/>
              </a:rPr>
              <a:t>питання</a:t>
            </a:r>
            <a:r>
              <a:rPr lang="ru-RU" sz="2300" dirty="0" smtClean="0">
                <a:solidFill>
                  <a:srgbClr val="000000"/>
                </a:solidFill>
                <a:latin typeface="Times New Roman" panose="02020603050405020304" pitchFamily="18" charset="0"/>
                <a:ea typeface="Times New Roman" panose="02020603050405020304" pitchFamily="18" charset="0"/>
              </a:rPr>
              <a:t>). </a:t>
            </a:r>
          </a:p>
          <a:p>
            <a:r>
              <a:rPr lang="ru-RU" sz="2300" b="1" dirty="0" err="1" smtClean="0">
                <a:solidFill>
                  <a:srgbClr val="000000"/>
                </a:solidFill>
                <a:latin typeface="Times New Roman" panose="02020603050405020304" pitchFamily="18" charset="0"/>
                <a:ea typeface="Times New Roman" panose="02020603050405020304" pitchFamily="18" charset="0"/>
              </a:rPr>
              <a:t>Аналітичні</a:t>
            </a:r>
            <a:r>
              <a:rPr lang="ru-RU" sz="2300" b="1" dirty="0" smtClean="0">
                <a:solidFill>
                  <a:srgbClr val="000000"/>
                </a:solidFill>
                <a:latin typeface="Times New Roman" panose="02020603050405020304" pitchFamily="18" charset="0"/>
                <a:ea typeface="Times New Roman" panose="02020603050405020304" pitchFamily="18" charset="0"/>
              </a:rPr>
              <a:t>  </a:t>
            </a:r>
            <a:r>
              <a:rPr lang="ru-RU" sz="2300" b="1" dirty="0" err="1" smtClean="0">
                <a:solidFill>
                  <a:srgbClr val="000000"/>
                </a:solidFill>
                <a:latin typeface="Times New Roman" panose="02020603050405020304" pitchFamily="18" charset="0"/>
                <a:ea typeface="Times New Roman" panose="02020603050405020304" pitchFamily="18" charset="0"/>
              </a:rPr>
              <a:t>документи</a:t>
            </a:r>
            <a:r>
              <a:rPr lang="ru-RU" sz="2300" b="1"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Їх</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поділяють</a:t>
            </a:r>
            <a:r>
              <a:rPr lang="ru-RU" sz="2300" dirty="0" smtClean="0">
                <a:solidFill>
                  <a:srgbClr val="000000"/>
                </a:solidFill>
                <a:latin typeface="Times New Roman" panose="02020603050405020304" pitchFamily="18" charset="0"/>
                <a:ea typeface="Times New Roman" panose="02020603050405020304" pitchFamily="18" charset="0"/>
              </a:rPr>
              <a:t> на: огляди стану </a:t>
            </a:r>
            <a:r>
              <a:rPr lang="ru-RU" sz="2300" dirty="0" err="1" smtClean="0">
                <a:solidFill>
                  <a:srgbClr val="000000"/>
                </a:solidFill>
                <a:latin typeface="Times New Roman" panose="02020603050405020304" pitchFamily="18" charset="0"/>
                <a:ea typeface="Times New Roman" panose="02020603050405020304" pitchFamily="18" charset="0"/>
              </a:rPr>
              <a:t>питання</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критичні</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аналітичні</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прогнозні</a:t>
            </a:r>
            <a:r>
              <a:rPr lang="ru-RU" sz="2300" dirty="0" smtClean="0">
                <a:solidFill>
                  <a:srgbClr val="000000"/>
                </a:solidFill>
                <a:latin typeface="Times New Roman" panose="02020603050405020304" pitchFamily="18" charset="0"/>
                <a:ea typeface="Times New Roman" panose="02020603050405020304" pitchFamily="18" charset="0"/>
              </a:rPr>
              <a:t> огляди, </a:t>
            </a:r>
            <a:r>
              <a:rPr lang="ru-RU" sz="2300" dirty="0" err="1" smtClean="0">
                <a:solidFill>
                  <a:srgbClr val="000000"/>
                </a:solidFill>
                <a:latin typeface="Times New Roman" panose="02020603050405020304" pitchFamily="18" charset="0"/>
                <a:ea typeface="Times New Roman" panose="02020603050405020304" pitchFamily="18" charset="0"/>
              </a:rPr>
              <a:t>аналітичні</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довідки</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аналітичні</a:t>
            </a:r>
            <a:r>
              <a:rPr lang="ru-RU" sz="2300" dirty="0" smtClean="0">
                <a:solidFill>
                  <a:srgbClr val="000000"/>
                </a:solidFill>
                <a:latin typeface="Times New Roman" panose="02020603050405020304" pitchFamily="18" charset="0"/>
                <a:ea typeface="Times New Roman" panose="02020603050405020304" pitchFamily="18" charset="0"/>
              </a:rPr>
              <a:t> записки, </a:t>
            </a:r>
            <a:r>
              <a:rPr lang="ru-RU" sz="2300" dirty="0" err="1" smtClean="0">
                <a:solidFill>
                  <a:srgbClr val="000000"/>
                </a:solidFill>
                <a:latin typeface="Times New Roman" panose="02020603050405020304" pitchFamily="18" charset="0"/>
                <a:ea typeface="Times New Roman" panose="02020603050405020304" pitchFamily="18" charset="0"/>
              </a:rPr>
              <a:t>аналітичні</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звіти</a:t>
            </a:r>
            <a:r>
              <a:rPr lang="ru-RU" sz="2300" dirty="0" smtClean="0">
                <a:solidFill>
                  <a:srgbClr val="000000"/>
                </a:solidFill>
                <a:latin typeface="Times New Roman" panose="02020603050405020304" pitchFamily="18" charset="0"/>
                <a:ea typeface="Times New Roman" panose="02020603050405020304" pitchFamily="18" charset="0"/>
              </a:rPr>
              <a:t>, рейтинги, </a:t>
            </a:r>
            <a:r>
              <a:rPr lang="ru-RU" sz="2300" dirty="0" err="1" smtClean="0">
                <a:solidFill>
                  <a:srgbClr val="000000"/>
                </a:solidFill>
                <a:latin typeface="Times New Roman" panose="02020603050405020304" pitchFamily="18" charset="0"/>
                <a:ea typeface="Times New Roman" panose="02020603050405020304" pitchFamily="18" charset="0"/>
              </a:rPr>
              <a:t>дайджести</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прес-релізи</a:t>
            </a:r>
            <a:r>
              <a:rPr lang="ru-RU" sz="2300" dirty="0" smtClean="0">
                <a:solidFill>
                  <a:srgbClr val="000000"/>
                </a:solidFill>
                <a:latin typeface="Times New Roman" panose="02020603050405020304" pitchFamily="18" charset="0"/>
                <a:ea typeface="Times New Roman" panose="02020603050405020304" pitchFamily="18" charset="0"/>
              </a:rPr>
              <a:t> та </a:t>
            </a:r>
            <a:r>
              <a:rPr lang="ru-RU" sz="2300" dirty="0" err="1" smtClean="0">
                <a:solidFill>
                  <a:srgbClr val="000000"/>
                </a:solidFill>
                <a:latin typeface="Times New Roman" panose="02020603050405020304" pitchFamily="18" charset="0"/>
                <a:ea typeface="Times New Roman" panose="02020603050405020304" pitchFamily="18" charset="0"/>
              </a:rPr>
              <a:t>ін</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b="1" dirty="0" err="1" smtClean="0">
                <a:solidFill>
                  <a:srgbClr val="000000"/>
                </a:solidFill>
                <a:latin typeface="Times New Roman" panose="02020603050405020304" pitchFamily="18" charset="0"/>
                <a:ea typeface="Times New Roman" panose="02020603050405020304" pitchFamily="18" charset="0"/>
              </a:rPr>
              <a:t>Аналітичні</a:t>
            </a:r>
            <a:r>
              <a:rPr lang="ru-RU" sz="2300" b="1" dirty="0" smtClean="0">
                <a:solidFill>
                  <a:srgbClr val="000000"/>
                </a:solidFill>
                <a:latin typeface="Times New Roman" panose="02020603050405020304" pitchFamily="18" charset="0"/>
                <a:ea typeface="Times New Roman" panose="02020603050405020304" pitchFamily="18" charset="0"/>
              </a:rPr>
              <a:t> </a:t>
            </a:r>
            <a:r>
              <a:rPr lang="ru-RU" sz="2300" b="1" dirty="0" err="1" smtClean="0">
                <a:solidFill>
                  <a:srgbClr val="000000"/>
                </a:solidFill>
                <a:latin typeface="Times New Roman" panose="02020603050405020304" pitchFamily="18" charset="0"/>
                <a:ea typeface="Times New Roman" panose="02020603050405020304" pitchFamily="18" charset="0"/>
              </a:rPr>
              <a:t>документи</a:t>
            </a:r>
            <a:r>
              <a:rPr lang="ru-RU" sz="2300" b="1"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дають</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змогу</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зорієнтуватися</a:t>
            </a:r>
            <a:r>
              <a:rPr lang="ru-RU" sz="2300" dirty="0" smtClean="0">
                <a:solidFill>
                  <a:srgbClr val="000000"/>
                </a:solidFill>
                <a:latin typeface="Times New Roman" panose="02020603050405020304" pitchFamily="18" charset="0"/>
                <a:ea typeface="Times New Roman" panose="02020603050405020304" pitchFamily="18" charset="0"/>
              </a:rPr>
              <a:t> у </a:t>
            </a:r>
            <a:r>
              <a:rPr lang="ru-RU" sz="2300" dirty="0" err="1" smtClean="0">
                <a:solidFill>
                  <a:srgbClr val="000000"/>
                </a:solidFill>
                <a:latin typeface="Times New Roman" panose="02020603050405020304" pitchFamily="18" charset="0"/>
                <a:ea typeface="Times New Roman" panose="02020603050405020304" pitchFamily="18" charset="0"/>
              </a:rPr>
              <a:t>змісті</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проблеми</a:t>
            </a:r>
            <a:r>
              <a:rPr lang="ru-RU" sz="2300" dirty="0" smtClean="0">
                <a:solidFill>
                  <a:srgbClr val="000000"/>
                </a:solidFill>
                <a:latin typeface="Times New Roman" panose="02020603050405020304" pitchFamily="18" charset="0"/>
                <a:ea typeface="Times New Roman" panose="02020603050405020304" pitchFamily="18" charset="0"/>
              </a:rPr>
              <a:t> в </a:t>
            </a:r>
            <a:r>
              <a:rPr lang="ru-RU" sz="2300" dirty="0" err="1" smtClean="0">
                <a:solidFill>
                  <a:srgbClr val="000000"/>
                </a:solidFill>
                <a:latin typeface="Times New Roman" panose="02020603050405020304" pitchFamily="18" charset="0"/>
                <a:ea typeface="Times New Roman" panose="02020603050405020304" pitchFamily="18" charset="0"/>
              </a:rPr>
              <a:t>цілому</a:t>
            </a:r>
            <a:r>
              <a:rPr lang="ru-RU" sz="2300" dirty="0" smtClean="0">
                <a:solidFill>
                  <a:srgbClr val="000000"/>
                </a:solidFill>
                <a:latin typeface="Times New Roman" panose="02020603050405020304" pitchFamily="18" charset="0"/>
                <a:ea typeface="Times New Roman" panose="02020603050405020304" pitchFamily="18" charset="0"/>
              </a:rPr>
              <a:t>. </a:t>
            </a:r>
          </a:p>
          <a:p>
            <a:r>
              <a:rPr lang="ru-RU" sz="2300" b="1" dirty="0" err="1" smtClean="0">
                <a:solidFill>
                  <a:srgbClr val="000000"/>
                </a:solidFill>
                <a:latin typeface="Times New Roman" panose="02020603050405020304" pitchFamily="18" charset="0"/>
                <a:ea typeface="Times New Roman" panose="02020603050405020304" pitchFamily="18" charset="0"/>
              </a:rPr>
              <a:t>Аналітична</a:t>
            </a:r>
            <a:r>
              <a:rPr lang="ru-RU" sz="2300" b="1" dirty="0" smtClean="0">
                <a:solidFill>
                  <a:srgbClr val="000000"/>
                </a:solidFill>
                <a:latin typeface="Times New Roman" panose="02020603050405020304" pitchFamily="18" charset="0"/>
                <a:ea typeface="Times New Roman" panose="02020603050405020304" pitchFamily="18" charset="0"/>
              </a:rPr>
              <a:t> </a:t>
            </a:r>
            <a:r>
              <a:rPr lang="ru-RU" sz="2300" b="1" dirty="0">
                <a:solidFill>
                  <a:srgbClr val="000000"/>
                </a:solidFill>
                <a:latin typeface="Times New Roman" panose="02020603050405020304" pitchFamily="18" charset="0"/>
                <a:ea typeface="Times New Roman" panose="02020603050405020304" pitchFamily="18" charset="0"/>
              </a:rPr>
              <a:t>записка</a:t>
            </a:r>
            <a:r>
              <a:rPr lang="ru-RU" sz="2300" dirty="0">
                <a:solidFill>
                  <a:srgbClr val="000000"/>
                </a:solidFill>
                <a:latin typeface="Times New Roman" panose="02020603050405020304" pitchFamily="18" charset="0"/>
                <a:ea typeface="Times New Roman" panose="02020603050405020304" pitchFamily="18" charset="0"/>
              </a:rPr>
              <a:t>, </a:t>
            </a:r>
            <a:r>
              <a:rPr lang="ru-RU" sz="2300" b="1" dirty="0" err="1">
                <a:solidFill>
                  <a:srgbClr val="000000"/>
                </a:solidFill>
                <a:latin typeface="Times New Roman" panose="02020603050405020304" pitchFamily="18" charset="0"/>
                <a:ea typeface="Times New Roman" panose="02020603050405020304" pitchFamily="18" charset="0"/>
              </a:rPr>
              <a:t>аналітична</a:t>
            </a:r>
            <a:r>
              <a:rPr lang="ru-RU" sz="2300" b="1" dirty="0">
                <a:solidFill>
                  <a:srgbClr val="000000"/>
                </a:solidFill>
                <a:latin typeface="Times New Roman" panose="02020603050405020304" pitchFamily="18" charset="0"/>
                <a:ea typeface="Times New Roman" panose="02020603050405020304" pitchFamily="18" charset="0"/>
              </a:rPr>
              <a:t> </a:t>
            </a:r>
            <a:r>
              <a:rPr lang="ru-RU" sz="2300" b="1" dirty="0" err="1">
                <a:solidFill>
                  <a:srgbClr val="000000"/>
                </a:solidFill>
                <a:latin typeface="Times New Roman" panose="02020603050405020304" pitchFamily="18" charset="0"/>
                <a:ea typeface="Times New Roman" panose="02020603050405020304" pitchFamily="18" charset="0"/>
              </a:rPr>
              <a:t>довідка</a:t>
            </a:r>
            <a:r>
              <a:rPr lang="ru-RU" sz="2300" b="1" dirty="0">
                <a:solidFill>
                  <a:srgbClr val="000000"/>
                </a:solidFill>
                <a:latin typeface="Times New Roman" panose="02020603050405020304" pitchFamily="18" charset="0"/>
                <a:ea typeface="Times New Roman" panose="02020603050405020304" pitchFamily="18" charset="0"/>
              </a:rPr>
              <a:t>, </a:t>
            </a:r>
            <a:r>
              <a:rPr lang="ru-RU" sz="2300" b="1" dirty="0" err="1">
                <a:solidFill>
                  <a:srgbClr val="000000"/>
                </a:solidFill>
                <a:latin typeface="Times New Roman" panose="02020603050405020304" pitchFamily="18" charset="0"/>
                <a:ea typeface="Times New Roman" panose="02020603050405020304" pitchFamily="18" charset="0"/>
              </a:rPr>
              <a:t>аналітичний</a:t>
            </a:r>
            <a:r>
              <a:rPr lang="ru-RU" sz="2300" b="1" dirty="0">
                <a:solidFill>
                  <a:srgbClr val="000000"/>
                </a:solidFill>
                <a:latin typeface="Times New Roman" panose="02020603050405020304" pitchFamily="18" charset="0"/>
                <a:ea typeface="Times New Roman" panose="02020603050405020304" pitchFamily="18" charset="0"/>
              </a:rPr>
              <a:t> </a:t>
            </a:r>
            <a:r>
              <a:rPr lang="ru-RU" sz="2300" b="1" dirty="0" err="1">
                <a:solidFill>
                  <a:srgbClr val="000000"/>
                </a:solidFill>
                <a:latin typeface="Times New Roman" panose="02020603050405020304" pitchFamily="18" charset="0"/>
                <a:ea typeface="Times New Roman" panose="02020603050405020304" pitchFamily="18" charset="0"/>
              </a:rPr>
              <a:t>науковий</a:t>
            </a:r>
            <a:r>
              <a:rPr lang="ru-RU" sz="2300" b="1" dirty="0">
                <a:solidFill>
                  <a:srgbClr val="000000"/>
                </a:solidFill>
                <a:latin typeface="Times New Roman" panose="02020603050405020304" pitchFamily="18" charset="0"/>
                <a:ea typeface="Times New Roman" panose="02020603050405020304" pitchFamily="18" charset="0"/>
              </a:rPr>
              <a:t> </a:t>
            </a:r>
            <a:r>
              <a:rPr lang="ru-RU" sz="2300" b="1" dirty="0" err="1">
                <a:solidFill>
                  <a:srgbClr val="000000"/>
                </a:solidFill>
                <a:latin typeface="Times New Roman" panose="02020603050405020304" pitchFamily="18" charset="0"/>
                <a:ea typeface="Times New Roman" panose="02020603050405020304" pitchFamily="18" charset="0"/>
              </a:rPr>
              <a:t>звіт</a:t>
            </a:r>
            <a:r>
              <a:rPr lang="ru-RU" sz="2300" b="1" dirty="0">
                <a:solidFill>
                  <a:srgbClr val="000000"/>
                </a:solidFill>
                <a:latin typeface="Times New Roman" panose="02020603050405020304" pitchFamily="18" charset="0"/>
                <a:ea typeface="Times New Roman" panose="02020603050405020304" pitchFamily="18" charset="0"/>
              </a:rPr>
              <a:t> </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інформація</a:t>
            </a:r>
            <a:r>
              <a:rPr lang="ru-RU" sz="2300" dirty="0">
                <a:solidFill>
                  <a:srgbClr val="000000"/>
                </a:solidFill>
                <a:latin typeface="Times New Roman" panose="02020603050405020304" pitchFamily="18" charset="0"/>
                <a:ea typeface="Times New Roman" panose="02020603050405020304" pitchFamily="18" charset="0"/>
              </a:rPr>
              <a:t> про </a:t>
            </a:r>
            <a:r>
              <a:rPr lang="ru-RU" sz="2300" dirty="0" err="1">
                <a:solidFill>
                  <a:srgbClr val="000000"/>
                </a:solidFill>
                <a:latin typeface="Times New Roman" panose="02020603050405020304" pitchFamily="18" charset="0"/>
                <a:ea typeface="Times New Roman" panose="02020603050405020304" pitchFamily="18" charset="0"/>
              </a:rPr>
              <a:t>підсумок</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науково-дослідної</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роботи</a:t>
            </a:r>
            <a:r>
              <a:rPr lang="ru-RU" sz="2300" dirty="0">
                <a:solidFill>
                  <a:srgbClr val="000000"/>
                </a:solidFill>
                <a:latin typeface="Times New Roman" panose="02020603050405020304" pitchFamily="18" charset="0"/>
                <a:ea typeface="Times New Roman" panose="02020603050405020304" pitchFamily="18" charset="0"/>
              </a:rPr>
              <a:t> з </a:t>
            </a:r>
            <a:r>
              <a:rPr lang="ru-RU" sz="2300" dirty="0" err="1">
                <a:solidFill>
                  <a:srgbClr val="000000"/>
                </a:solidFill>
                <a:latin typeface="Times New Roman" panose="02020603050405020304" pitchFamily="18" charset="0"/>
                <a:ea typeface="Times New Roman" panose="02020603050405020304" pitchFamily="18" charset="0"/>
              </a:rPr>
              <a:t>обраної</a:t>
            </a:r>
            <a:r>
              <a:rPr lang="ru-RU" sz="2300" dirty="0">
                <a:solidFill>
                  <a:srgbClr val="000000"/>
                </a:solidFill>
                <a:latin typeface="Times New Roman" panose="02020603050405020304" pitchFamily="18" charset="0"/>
                <a:ea typeface="Times New Roman" panose="02020603050405020304" pitchFamily="18" charset="0"/>
              </a:rPr>
              <a:t> проблематики. </a:t>
            </a:r>
            <a:endParaRPr lang="ru-RU" sz="2300" dirty="0" smtClean="0">
              <a:solidFill>
                <a:srgbClr val="000000"/>
              </a:solidFill>
              <a:latin typeface="Times New Roman" panose="02020603050405020304" pitchFamily="18" charset="0"/>
              <a:ea typeface="Times New Roman" panose="02020603050405020304" pitchFamily="18" charset="0"/>
            </a:endParaRPr>
          </a:p>
          <a:p>
            <a:r>
              <a:rPr lang="ru-RU" sz="2300" b="1" dirty="0" err="1" smtClean="0">
                <a:solidFill>
                  <a:srgbClr val="000000"/>
                </a:solidFill>
                <a:latin typeface="Times New Roman" panose="02020603050405020304" pitchFamily="18" charset="0"/>
                <a:ea typeface="Times New Roman" panose="02020603050405020304" pitchFamily="18" charset="0"/>
              </a:rPr>
              <a:t>Бази</a:t>
            </a:r>
            <a:r>
              <a:rPr lang="ru-RU" sz="2300" b="1" dirty="0" smtClean="0">
                <a:solidFill>
                  <a:srgbClr val="000000"/>
                </a:solidFill>
                <a:latin typeface="Times New Roman" panose="02020603050405020304" pitchFamily="18" charset="0"/>
                <a:ea typeface="Times New Roman" panose="02020603050405020304" pitchFamily="18" charset="0"/>
              </a:rPr>
              <a:t>  </a:t>
            </a:r>
            <a:r>
              <a:rPr lang="ru-RU" sz="2300" b="1" dirty="0" err="1" smtClean="0">
                <a:solidFill>
                  <a:srgbClr val="000000"/>
                </a:solidFill>
                <a:latin typeface="Times New Roman" panose="02020603050405020304" pitchFamily="18" charset="0"/>
                <a:ea typeface="Times New Roman" panose="02020603050405020304" pitchFamily="18" charset="0"/>
              </a:rPr>
              <a:t>даних</a:t>
            </a:r>
            <a:r>
              <a:rPr lang="ru-RU" sz="2300" b="1" dirty="0" smtClean="0">
                <a:solidFill>
                  <a:srgbClr val="000000"/>
                </a:solidFill>
                <a:latin typeface="Times New Roman" panose="02020603050405020304" pitchFamily="18" charset="0"/>
                <a:ea typeface="Times New Roman" panose="02020603050405020304" pitchFamily="18" charset="0"/>
              </a:rPr>
              <a:t> </a:t>
            </a:r>
            <a:r>
              <a:rPr lang="ru-RU" sz="2300" b="1" dirty="0">
                <a:solidFill>
                  <a:srgbClr val="000000"/>
                </a:solidFill>
                <a:latin typeface="Times New Roman" panose="02020603050405020304" pitchFamily="18" charset="0"/>
                <a:ea typeface="Times New Roman" panose="02020603050405020304" pitchFamily="18" charset="0"/>
              </a:rPr>
              <a:t>(БД). БД – </a:t>
            </a:r>
            <a:r>
              <a:rPr lang="ru-RU" sz="2300" dirty="0" err="1">
                <a:solidFill>
                  <a:srgbClr val="000000"/>
                </a:solidFill>
                <a:latin typeface="Times New Roman" panose="02020603050405020304" pitchFamily="18" charset="0"/>
                <a:ea typeface="Times New Roman" panose="02020603050405020304" pitchFamily="18" charset="0"/>
              </a:rPr>
              <a:t>впорядкований</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набір</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логічно</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взаємопов’язаних</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даних</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що</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a:solidFill>
                  <a:srgbClr val="000000"/>
                </a:solidFill>
                <a:latin typeface="Times New Roman" panose="02020603050405020304" pitchFamily="18" charset="0"/>
                <a:ea typeface="Times New Roman" panose="02020603050405020304" pitchFamily="18" charset="0"/>
              </a:rPr>
              <a:t>зберігаються</a:t>
            </a:r>
            <a:r>
              <a:rPr lang="ru-RU" sz="2300" dirty="0">
                <a:solidFill>
                  <a:srgbClr val="000000"/>
                </a:solidFill>
                <a:latin typeface="Times New Roman" panose="02020603050405020304" pitchFamily="18" charset="0"/>
                <a:ea typeface="Times New Roman" panose="02020603050405020304" pitchFamily="18" charset="0"/>
              </a:rPr>
              <a:t> та </a:t>
            </a:r>
            <a:r>
              <a:rPr lang="ru-RU" sz="2300" dirty="0" err="1">
                <a:solidFill>
                  <a:srgbClr val="000000"/>
                </a:solidFill>
                <a:latin typeface="Times New Roman" panose="02020603050405020304" pitchFamily="18" charset="0"/>
                <a:ea typeface="Times New Roman" panose="02020603050405020304" pitchFamily="18" charset="0"/>
              </a:rPr>
              <a:t>використовується</a:t>
            </a:r>
            <a:r>
              <a:rPr lang="ru-RU" sz="2300" dirty="0">
                <a:solidFill>
                  <a:srgbClr val="000000"/>
                </a:solidFill>
                <a:latin typeface="Times New Roman" panose="02020603050405020304" pitchFamily="18" charset="0"/>
                <a:ea typeface="Times New Roman" panose="02020603050405020304" pitchFamily="18" charset="0"/>
              </a:rPr>
              <a:t> </a:t>
            </a:r>
            <a:r>
              <a:rPr lang="ru-RU" sz="2300" dirty="0" err="1" smtClean="0">
                <a:solidFill>
                  <a:srgbClr val="000000"/>
                </a:solidFill>
                <a:latin typeface="Times New Roman" panose="02020603050405020304" pitchFamily="18" charset="0"/>
                <a:ea typeface="Times New Roman" panose="02020603050405020304" pitchFamily="18" charset="0"/>
              </a:rPr>
              <a:t>спільно</a:t>
            </a:r>
            <a:r>
              <a:rPr lang="ru-RU" sz="2300" dirty="0" smtClean="0">
                <a:solidFill>
                  <a:srgbClr val="000000"/>
                </a:solidFill>
                <a:latin typeface="Times New Roman" panose="02020603050405020304" pitchFamily="18" charset="0"/>
                <a:ea typeface="Times New Roman" panose="02020603050405020304" pitchFamily="18" charset="0"/>
              </a:rPr>
              <a:t> </a:t>
            </a:r>
            <a:r>
              <a:rPr lang="ru-RU" sz="2300" dirty="0">
                <a:solidFill>
                  <a:srgbClr val="000000"/>
                </a:solidFill>
                <a:latin typeface="Times New Roman" panose="02020603050405020304" pitchFamily="18" charset="0"/>
                <a:ea typeface="Times New Roman" panose="02020603050405020304" pitchFamily="18" charset="0"/>
              </a:rPr>
              <a:t>та </a:t>
            </a:r>
            <a:r>
              <a:rPr lang="ru-RU" sz="2300" dirty="0" err="1">
                <a:solidFill>
                  <a:srgbClr val="000000"/>
                </a:solidFill>
                <a:latin typeface="Times New Roman" panose="02020603050405020304" pitchFamily="18" charset="0"/>
                <a:ea typeface="Times New Roman" panose="02020603050405020304" pitchFamily="18" charset="0"/>
              </a:rPr>
              <a:t>призначений</a:t>
            </a:r>
            <a:r>
              <a:rPr lang="ru-RU" sz="2300" dirty="0">
                <a:solidFill>
                  <a:srgbClr val="000000"/>
                </a:solidFill>
                <a:latin typeface="Times New Roman" panose="02020603050405020304" pitchFamily="18" charset="0"/>
                <a:ea typeface="Times New Roman" panose="02020603050405020304" pitchFamily="18" charset="0"/>
              </a:rPr>
              <a:t> для </a:t>
            </a:r>
            <a:r>
              <a:rPr lang="ru-RU" sz="2300" dirty="0" err="1">
                <a:solidFill>
                  <a:srgbClr val="000000"/>
                </a:solidFill>
                <a:latin typeface="Times New Roman" panose="02020603050405020304" pitchFamily="18" charset="0"/>
                <a:ea typeface="Times New Roman" panose="02020603050405020304" pitchFamily="18" charset="0"/>
              </a:rPr>
              <a:t>задоволення</a:t>
            </a:r>
            <a:r>
              <a:rPr lang="ru-RU" sz="2300" dirty="0">
                <a:solidFill>
                  <a:srgbClr val="000000"/>
                </a:solidFill>
                <a:latin typeface="Times New Roman" panose="02020603050405020304" pitchFamily="18" charset="0"/>
                <a:ea typeface="Times New Roman" panose="02020603050405020304" pitchFamily="18" charset="0"/>
              </a:rPr>
              <a:t> інформаційних потреб </a:t>
            </a:r>
            <a:r>
              <a:rPr lang="ru-RU" sz="2300" dirty="0" err="1" smtClean="0">
                <a:solidFill>
                  <a:srgbClr val="000000"/>
                </a:solidFill>
                <a:latin typeface="Times New Roman" panose="02020603050405020304" pitchFamily="18" charset="0"/>
                <a:ea typeface="Times New Roman" panose="02020603050405020304" pitchFamily="18" charset="0"/>
              </a:rPr>
              <a:t>користувачів</a:t>
            </a:r>
            <a:r>
              <a:rPr lang="ru-RU" sz="2300" dirty="0" smtClean="0">
                <a:solidFill>
                  <a:srgbClr val="000000"/>
                </a:solidFill>
                <a:latin typeface="Times New Roman" panose="02020603050405020304" pitchFamily="18" charset="0"/>
                <a:ea typeface="Times New Roman" panose="02020603050405020304" pitchFamily="18" charset="0"/>
              </a:rPr>
              <a:t>.</a:t>
            </a:r>
            <a:endParaRPr lang="ru-RU" sz="2300" dirty="0">
              <a:solidFill>
                <a:srgbClr val="000000"/>
              </a:solidFill>
              <a:latin typeface="Times New Roman" panose="02020603050405020304" pitchFamily="18" charset="0"/>
              <a:ea typeface="Times New Roman" panose="02020603050405020304" pitchFamily="18" charset="0"/>
            </a:endParaRPr>
          </a:p>
          <a:p>
            <a:endParaRPr lang="ru-RU" sz="4800" dirty="0" smtClean="0">
              <a:solidFill>
                <a:srgbClr val="000000"/>
              </a:solidFill>
              <a:latin typeface="Times New Roman" panose="02020603050405020304" pitchFamily="18" charset="0"/>
              <a:ea typeface="Times New Roman" panose="02020603050405020304" pitchFamily="18" charset="0"/>
            </a:endParaRPr>
          </a:p>
          <a:p>
            <a:endParaRPr lang="uk-UA" dirty="0">
              <a:solidFill>
                <a:srgbClr val="000000"/>
              </a:solidFill>
              <a:latin typeface="Times New Roman" panose="02020603050405020304" pitchFamily="18" charset="0"/>
              <a:ea typeface="Times New Roman" panose="02020603050405020304" pitchFamily="18" charset="0"/>
            </a:endParaRPr>
          </a:p>
          <a:p>
            <a:endParaRPr lang="uk-UA" dirty="0"/>
          </a:p>
        </p:txBody>
      </p:sp>
      <p:sp>
        <p:nvSpPr>
          <p:cNvPr id="5" name="Текст 4"/>
          <p:cNvSpPr>
            <a:spLocks noGrp="1"/>
          </p:cNvSpPr>
          <p:nvPr>
            <p:ph type="body" sz="quarter" idx="4294967295"/>
          </p:nvPr>
        </p:nvSpPr>
        <p:spPr>
          <a:xfrm>
            <a:off x="2162908" y="677008"/>
            <a:ext cx="9627577" cy="844061"/>
          </a:xfrm>
        </p:spPr>
        <p:txBody>
          <a:bodyPr>
            <a:noAutofit/>
          </a:bodyPr>
          <a:lstStyle/>
          <a:p>
            <a:r>
              <a:rPr lang="ru-RU" sz="1600" b="1" dirty="0">
                <a:solidFill>
                  <a:srgbClr val="000000"/>
                </a:solidFill>
                <a:latin typeface="Times New Roman" panose="02020603050405020304" pitchFamily="18" charset="0"/>
                <a:ea typeface="Times New Roman" panose="02020603050405020304" pitchFamily="18" charset="0"/>
              </a:rPr>
              <a:t>Реферат </a:t>
            </a:r>
            <a:r>
              <a:rPr lang="ru-RU" sz="1600" dirty="0" smtClean="0">
                <a:solidFill>
                  <a:srgbClr val="000000"/>
                </a:solidFill>
                <a:latin typeface="Times New Roman" panose="02020603050405020304" pitchFamily="18" charset="0"/>
                <a:ea typeface="Times New Roman" panose="02020603050405020304" pitchFamily="18" charset="0"/>
              </a:rPr>
              <a:t>– </a:t>
            </a:r>
            <a:r>
              <a:rPr lang="ru-RU" sz="1600" dirty="0" err="1">
                <a:solidFill>
                  <a:srgbClr val="000000"/>
                </a:solidFill>
                <a:latin typeface="Times New Roman" panose="02020603050405020304" pitchFamily="18" charset="0"/>
                <a:ea typeface="Times New Roman" panose="02020603050405020304" pitchFamily="18" charset="0"/>
              </a:rPr>
              <a:t>це</a:t>
            </a:r>
            <a:r>
              <a:rPr lang="ru-RU" sz="1600" dirty="0">
                <a:solidFill>
                  <a:srgbClr val="000000"/>
                </a:solidFill>
                <a:latin typeface="Times New Roman" panose="02020603050405020304" pitchFamily="18" charset="0"/>
                <a:ea typeface="Times New Roman" panose="02020603050405020304" pitchFamily="18" charset="0"/>
              </a:rPr>
              <a:t> </a:t>
            </a:r>
            <a:r>
              <a:rPr lang="ru-RU" sz="1600" dirty="0" err="1">
                <a:solidFill>
                  <a:srgbClr val="000000"/>
                </a:solidFill>
                <a:latin typeface="Times New Roman" panose="02020603050405020304" pitchFamily="18" charset="0"/>
                <a:ea typeface="Times New Roman" panose="02020603050405020304" pitchFamily="18" charset="0"/>
              </a:rPr>
              <a:t>вторинний</a:t>
            </a:r>
            <a:r>
              <a:rPr lang="ru-RU" sz="1600" dirty="0">
                <a:solidFill>
                  <a:srgbClr val="000000"/>
                </a:solidFill>
                <a:latin typeface="Times New Roman" panose="02020603050405020304" pitchFamily="18" charset="0"/>
                <a:ea typeface="Times New Roman" panose="02020603050405020304" pitchFamily="18" charset="0"/>
              </a:rPr>
              <a:t> документ, результат </a:t>
            </a:r>
            <a:r>
              <a:rPr lang="ru-RU" sz="1600" dirty="0" err="1">
                <a:solidFill>
                  <a:srgbClr val="000000"/>
                </a:solidFill>
                <a:latin typeface="Times New Roman" panose="02020603050405020304" pitchFamily="18" charset="0"/>
                <a:ea typeface="Times New Roman" panose="02020603050405020304" pitchFamily="18" charset="0"/>
              </a:rPr>
              <a:t>аналітично</a:t>
            </a:r>
            <a:r>
              <a:rPr lang="ru-RU" sz="1600" dirty="0">
                <a:solidFill>
                  <a:srgbClr val="000000"/>
                </a:solidFill>
                <a:latin typeface="Times New Roman" panose="02020603050405020304" pitchFamily="18" charset="0"/>
                <a:ea typeface="Times New Roman" panose="02020603050405020304" pitchFamily="18" charset="0"/>
              </a:rPr>
              <a:t>-синтетичного </a:t>
            </a:r>
            <a:r>
              <a:rPr lang="ru-RU" sz="1600" dirty="0" err="1">
                <a:solidFill>
                  <a:srgbClr val="000000"/>
                </a:solidFill>
                <a:latin typeface="Times New Roman" panose="02020603050405020304" pitchFamily="18" charset="0"/>
                <a:ea typeface="Times New Roman" panose="02020603050405020304" pitchFamily="18" charset="0"/>
              </a:rPr>
              <a:t>опрацювання</a:t>
            </a:r>
            <a:r>
              <a:rPr lang="ru-RU" sz="1600" dirty="0">
                <a:solidFill>
                  <a:srgbClr val="000000"/>
                </a:solidFill>
                <a:latin typeface="Times New Roman" panose="02020603050405020304" pitchFamily="18" charset="0"/>
                <a:ea typeface="Times New Roman" panose="02020603050405020304" pitchFamily="18" charset="0"/>
              </a:rPr>
              <a:t> </a:t>
            </a:r>
            <a:r>
              <a:rPr lang="ru-RU" sz="1600" dirty="0" err="1">
                <a:solidFill>
                  <a:srgbClr val="000000"/>
                </a:solidFill>
                <a:latin typeface="Times New Roman" panose="02020603050405020304" pitchFamily="18" charset="0"/>
                <a:ea typeface="Times New Roman" panose="02020603050405020304" pitchFamily="18" charset="0"/>
              </a:rPr>
              <a:t>інформації</a:t>
            </a:r>
            <a:r>
              <a:rPr lang="ru-RU" sz="1600" dirty="0">
                <a:solidFill>
                  <a:srgbClr val="000000"/>
                </a:solidFill>
                <a:latin typeface="Times New Roman" panose="02020603050405020304" pitchFamily="18" charset="0"/>
                <a:ea typeface="Times New Roman" panose="02020603050405020304" pitchFamily="18" charset="0"/>
              </a:rPr>
              <a:t>, </a:t>
            </a:r>
            <a:r>
              <a:rPr lang="ru-RU" sz="1600" dirty="0" err="1">
                <a:solidFill>
                  <a:srgbClr val="000000"/>
                </a:solidFill>
                <a:latin typeface="Times New Roman" panose="02020603050405020304" pitchFamily="18" charset="0"/>
                <a:ea typeface="Times New Roman" panose="02020603050405020304" pitchFamily="18" charset="0"/>
              </a:rPr>
              <a:t>поданий</a:t>
            </a:r>
            <a:r>
              <a:rPr lang="ru-RU" sz="1600" dirty="0">
                <a:solidFill>
                  <a:srgbClr val="000000"/>
                </a:solidFill>
                <a:latin typeface="Times New Roman" panose="02020603050405020304" pitchFamily="18" charset="0"/>
                <a:ea typeface="Times New Roman" panose="02020603050405020304" pitchFamily="18" charset="0"/>
              </a:rPr>
              <a:t> у </a:t>
            </a:r>
            <a:r>
              <a:rPr lang="ru-RU" sz="1600" dirty="0" err="1">
                <a:solidFill>
                  <a:srgbClr val="000000"/>
                </a:solidFill>
                <a:latin typeface="Times New Roman" panose="02020603050405020304" pitchFamily="18" charset="0"/>
                <a:ea typeface="Times New Roman" panose="02020603050405020304" pitchFamily="18" charset="0"/>
              </a:rPr>
              <a:t>вигляді</a:t>
            </a:r>
            <a:r>
              <a:rPr lang="ru-RU" sz="1600" dirty="0">
                <a:solidFill>
                  <a:srgbClr val="000000"/>
                </a:solidFill>
                <a:latin typeface="Times New Roman" panose="02020603050405020304" pitchFamily="18" charset="0"/>
                <a:ea typeface="Times New Roman" panose="02020603050405020304" pitchFamily="18" charset="0"/>
              </a:rPr>
              <a:t> короткого </a:t>
            </a:r>
            <a:r>
              <a:rPr lang="ru-RU" sz="1600" dirty="0" err="1">
                <a:solidFill>
                  <a:srgbClr val="000000"/>
                </a:solidFill>
                <a:latin typeface="Times New Roman" panose="02020603050405020304" pitchFamily="18" charset="0"/>
                <a:ea typeface="Times New Roman" panose="02020603050405020304" pitchFamily="18" charset="0"/>
              </a:rPr>
              <a:t>викладу</a:t>
            </a:r>
            <a:r>
              <a:rPr lang="ru-RU" sz="1600" dirty="0">
                <a:solidFill>
                  <a:srgbClr val="000000"/>
                </a:solidFill>
                <a:latin typeface="Times New Roman" panose="02020603050405020304" pitchFamily="18" charset="0"/>
                <a:ea typeface="Times New Roman" panose="02020603050405020304" pitchFamily="18" charset="0"/>
              </a:rPr>
              <a:t> </a:t>
            </a:r>
            <a:r>
              <a:rPr lang="ru-RU" sz="1600" dirty="0" err="1">
                <a:solidFill>
                  <a:srgbClr val="000000"/>
                </a:solidFill>
                <a:latin typeface="Times New Roman" panose="02020603050405020304" pitchFamily="18" charset="0"/>
                <a:ea typeface="Times New Roman" panose="02020603050405020304" pitchFamily="18" charset="0"/>
              </a:rPr>
              <a:t>змісту</a:t>
            </a:r>
            <a:r>
              <a:rPr lang="ru-RU" sz="1600" dirty="0">
                <a:solidFill>
                  <a:srgbClr val="000000"/>
                </a:solidFill>
                <a:latin typeface="Times New Roman" panose="02020603050405020304" pitchFamily="18" charset="0"/>
                <a:ea typeface="Times New Roman" panose="02020603050405020304" pitchFamily="18" charset="0"/>
              </a:rPr>
              <a:t> </a:t>
            </a:r>
            <a:r>
              <a:rPr lang="ru-RU" sz="1600" dirty="0" err="1">
                <a:solidFill>
                  <a:srgbClr val="000000"/>
                </a:solidFill>
                <a:latin typeface="Times New Roman" panose="02020603050405020304" pitchFamily="18" charset="0"/>
                <a:ea typeface="Times New Roman" panose="02020603050405020304" pitchFamily="18" charset="0"/>
              </a:rPr>
              <a:t>первинного</a:t>
            </a:r>
            <a:r>
              <a:rPr lang="ru-RU" sz="1600" dirty="0">
                <a:solidFill>
                  <a:srgbClr val="000000"/>
                </a:solidFill>
                <a:latin typeface="Times New Roman" panose="02020603050405020304" pitchFamily="18" charset="0"/>
                <a:ea typeface="Times New Roman" panose="02020603050405020304" pitchFamily="18" charset="0"/>
              </a:rPr>
              <a:t> документа (</a:t>
            </a:r>
            <a:r>
              <a:rPr lang="ru-RU" sz="1600" dirty="0" err="1">
                <a:solidFill>
                  <a:srgbClr val="000000"/>
                </a:solidFill>
                <a:latin typeface="Times New Roman" panose="02020603050405020304" pitchFamily="18" charset="0"/>
                <a:ea typeface="Times New Roman" panose="02020603050405020304" pitchFamily="18" charset="0"/>
              </a:rPr>
              <a:t>всього</a:t>
            </a:r>
            <a:r>
              <a:rPr lang="ru-RU" sz="1600" dirty="0">
                <a:solidFill>
                  <a:srgbClr val="000000"/>
                </a:solidFill>
                <a:latin typeface="Times New Roman" panose="02020603050405020304" pitchFamily="18" charset="0"/>
                <a:ea typeface="Times New Roman" panose="02020603050405020304" pitchFamily="18" charset="0"/>
              </a:rPr>
              <a:t> </a:t>
            </a:r>
            <a:r>
              <a:rPr lang="ru-RU" sz="1600" dirty="0" err="1">
                <a:solidFill>
                  <a:srgbClr val="000000"/>
                </a:solidFill>
                <a:latin typeface="Times New Roman" panose="02020603050405020304" pitchFamily="18" charset="0"/>
                <a:ea typeface="Times New Roman" panose="02020603050405020304" pitchFamily="18" charset="0"/>
              </a:rPr>
              <a:t>твору</a:t>
            </a:r>
            <a:r>
              <a:rPr lang="ru-RU" sz="1600" dirty="0">
                <a:solidFill>
                  <a:srgbClr val="000000"/>
                </a:solidFill>
                <a:latin typeface="Times New Roman" panose="02020603050405020304" pitchFamily="18" charset="0"/>
                <a:ea typeface="Times New Roman" panose="02020603050405020304" pitchFamily="18" charset="0"/>
              </a:rPr>
              <a:t> </a:t>
            </a:r>
            <a:r>
              <a:rPr lang="ru-RU" sz="1600" dirty="0" err="1">
                <a:solidFill>
                  <a:srgbClr val="000000"/>
                </a:solidFill>
                <a:latin typeface="Times New Roman" panose="02020603050405020304" pitchFamily="18" charset="0"/>
                <a:ea typeface="Times New Roman" panose="02020603050405020304" pitchFamily="18" charset="0"/>
              </a:rPr>
              <a:t>або</a:t>
            </a:r>
            <a:r>
              <a:rPr lang="ru-RU" sz="1600" dirty="0">
                <a:solidFill>
                  <a:srgbClr val="000000"/>
                </a:solidFill>
                <a:latin typeface="Times New Roman" panose="02020603050405020304" pitchFamily="18" charset="0"/>
                <a:ea typeface="Times New Roman" panose="02020603050405020304" pitchFamily="18" charset="0"/>
              </a:rPr>
              <a:t> </a:t>
            </a:r>
            <a:r>
              <a:rPr lang="ru-RU" sz="1600" dirty="0" err="1">
                <a:solidFill>
                  <a:srgbClr val="000000"/>
                </a:solidFill>
                <a:latin typeface="Times New Roman" panose="02020603050405020304" pitchFamily="18" charset="0"/>
                <a:ea typeface="Times New Roman" panose="02020603050405020304" pitchFamily="18" charset="0"/>
              </a:rPr>
              <a:t>його</a:t>
            </a:r>
            <a:r>
              <a:rPr lang="ru-RU" sz="1600" dirty="0">
                <a:solidFill>
                  <a:srgbClr val="000000"/>
                </a:solidFill>
                <a:latin typeface="Times New Roman" panose="02020603050405020304" pitchFamily="18" charset="0"/>
                <a:ea typeface="Times New Roman" panose="02020603050405020304" pitchFamily="18" charset="0"/>
              </a:rPr>
              <a:t> </a:t>
            </a:r>
            <a:r>
              <a:rPr lang="ru-RU" sz="1600" dirty="0" err="1">
                <a:solidFill>
                  <a:srgbClr val="000000"/>
                </a:solidFill>
                <a:latin typeface="Times New Roman" panose="02020603050405020304" pitchFamily="18" charset="0"/>
                <a:ea typeface="Times New Roman" panose="02020603050405020304" pitchFamily="18" charset="0"/>
              </a:rPr>
              <a:t>частини</a:t>
            </a:r>
            <a:r>
              <a:rPr lang="ru-RU" sz="1600" dirty="0">
                <a:solidFill>
                  <a:srgbClr val="000000"/>
                </a:solidFill>
                <a:latin typeface="Times New Roman" panose="02020603050405020304" pitchFamily="18" charset="0"/>
                <a:ea typeface="Times New Roman" panose="02020603050405020304" pitchFamily="18" charset="0"/>
              </a:rPr>
              <a:t>), </a:t>
            </a:r>
            <a:r>
              <a:rPr lang="ru-RU" sz="1600" dirty="0" err="1">
                <a:solidFill>
                  <a:srgbClr val="000000"/>
                </a:solidFill>
                <a:latin typeface="Times New Roman" panose="02020603050405020304" pitchFamily="18" charset="0"/>
                <a:ea typeface="Times New Roman" panose="02020603050405020304" pitchFamily="18" charset="0"/>
              </a:rPr>
              <a:t>включаючи</a:t>
            </a:r>
            <a:r>
              <a:rPr lang="ru-RU" sz="1600" dirty="0">
                <a:solidFill>
                  <a:srgbClr val="000000"/>
                </a:solidFill>
                <a:latin typeface="Times New Roman" panose="02020603050405020304" pitchFamily="18" charset="0"/>
                <a:ea typeface="Times New Roman" panose="02020603050405020304" pitchFamily="18" charset="0"/>
              </a:rPr>
              <a:t> </a:t>
            </a:r>
            <a:r>
              <a:rPr lang="ru-RU" sz="1600" dirty="0" err="1">
                <a:solidFill>
                  <a:srgbClr val="000000"/>
                </a:solidFill>
                <a:latin typeface="Times New Roman" panose="02020603050405020304" pitchFamily="18" charset="0"/>
                <a:ea typeface="Times New Roman" panose="02020603050405020304" pitchFamily="18" charset="0"/>
              </a:rPr>
              <a:t>основні</a:t>
            </a:r>
            <a:r>
              <a:rPr lang="ru-RU" sz="1600" dirty="0">
                <a:solidFill>
                  <a:srgbClr val="000000"/>
                </a:solidFill>
                <a:latin typeface="Times New Roman" panose="02020603050405020304" pitchFamily="18" charset="0"/>
                <a:ea typeface="Times New Roman" panose="02020603050405020304" pitchFamily="18" charset="0"/>
              </a:rPr>
              <a:t> </a:t>
            </a:r>
            <a:r>
              <a:rPr lang="ru-RU" sz="1600" dirty="0" err="1">
                <a:solidFill>
                  <a:srgbClr val="000000"/>
                </a:solidFill>
                <a:latin typeface="Times New Roman" panose="02020603050405020304" pitchFamily="18" charset="0"/>
                <a:ea typeface="Times New Roman" panose="02020603050405020304" pitchFamily="18" charset="0"/>
              </a:rPr>
              <a:t>фактичні</a:t>
            </a:r>
            <a:r>
              <a:rPr lang="ru-RU" sz="1600" dirty="0">
                <a:solidFill>
                  <a:srgbClr val="000000"/>
                </a:solidFill>
                <a:latin typeface="Times New Roman" panose="02020603050405020304" pitchFamily="18" charset="0"/>
                <a:ea typeface="Times New Roman" panose="02020603050405020304" pitchFamily="18" charset="0"/>
              </a:rPr>
              <a:t> </a:t>
            </a:r>
            <a:r>
              <a:rPr lang="ru-RU" sz="1600" dirty="0" err="1">
                <a:solidFill>
                  <a:srgbClr val="000000"/>
                </a:solidFill>
                <a:latin typeface="Times New Roman" panose="02020603050405020304" pitchFamily="18" charset="0"/>
                <a:ea typeface="Times New Roman" panose="02020603050405020304" pitchFamily="18" charset="0"/>
              </a:rPr>
              <a:t>дані</a:t>
            </a:r>
            <a:r>
              <a:rPr lang="ru-RU" sz="1600" dirty="0">
                <a:solidFill>
                  <a:srgbClr val="000000"/>
                </a:solidFill>
                <a:latin typeface="Times New Roman" panose="02020603050405020304" pitchFamily="18" charset="0"/>
                <a:ea typeface="Times New Roman" panose="02020603050405020304" pitchFamily="18" charset="0"/>
              </a:rPr>
              <a:t> й </a:t>
            </a:r>
            <a:r>
              <a:rPr lang="ru-RU" sz="1600" dirty="0" err="1">
                <a:solidFill>
                  <a:srgbClr val="000000"/>
                </a:solidFill>
                <a:latin typeface="Times New Roman" panose="02020603050405020304" pitchFamily="18" charset="0"/>
                <a:ea typeface="Times New Roman" panose="02020603050405020304" pitchFamily="18" charset="0"/>
              </a:rPr>
              <a:t>висновки</a:t>
            </a:r>
            <a:r>
              <a:rPr lang="ru-RU" sz="1600" dirty="0">
                <a:solidFill>
                  <a:srgbClr val="000000"/>
                </a:solidFill>
                <a:latin typeface="Times New Roman" panose="02020603050405020304" pitchFamily="18" charset="0"/>
                <a:ea typeface="Times New Roman" panose="02020603050405020304" pitchFamily="18" charset="0"/>
              </a:rPr>
              <a:t> з метою </a:t>
            </a:r>
            <a:r>
              <a:rPr lang="ru-RU" sz="1600" dirty="0" err="1">
                <a:solidFill>
                  <a:srgbClr val="000000"/>
                </a:solidFill>
                <a:latin typeface="Times New Roman" panose="02020603050405020304" pitchFamily="18" charset="0"/>
                <a:ea typeface="Times New Roman" panose="02020603050405020304" pitchFamily="18" charset="0"/>
              </a:rPr>
              <a:t>ознайомлення</a:t>
            </a:r>
            <a:r>
              <a:rPr lang="ru-RU" sz="1600" dirty="0">
                <a:solidFill>
                  <a:srgbClr val="000000"/>
                </a:solidFill>
                <a:latin typeface="Times New Roman" panose="02020603050405020304" pitchFamily="18" charset="0"/>
                <a:ea typeface="Times New Roman" panose="02020603050405020304" pitchFamily="18" charset="0"/>
              </a:rPr>
              <a:t> з </a:t>
            </a:r>
            <a:r>
              <a:rPr lang="ru-RU" sz="1600" dirty="0" err="1">
                <a:solidFill>
                  <a:srgbClr val="000000"/>
                </a:solidFill>
                <a:latin typeface="Times New Roman" panose="02020603050405020304" pitchFamily="18" charset="0"/>
                <a:ea typeface="Times New Roman" panose="02020603050405020304" pitchFamily="18" charset="0"/>
              </a:rPr>
              <a:t>сутнісними</a:t>
            </a:r>
            <a:r>
              <a:rPr lang="ru-RU" sz="1600" dirty="0">
                <a:solidFill>
                  <a:srgbClr val="000000"/>
                </a:solidFill>
                <a:latin typeface="Times New Roman" panose="02020603050405020304" pitchFamily="18" charset="0"/>
                <a:ea typeface="Times New Roman" panose="02020603050405020304" pitchFamily="18" charset="0"/>
              </a:rPr>
              <a:t> акцентами </a:t>
            </a:r>
            <a:r>
              <a:rPr lang="ru-RU" sz="1600" dirty="0" err="1">
                <a:solidFill>
                  <a:srgbClr val="000000"/>
                </a:solidFill>
                <a:latin typeface="Times New Roman" panose="02020603050405020304" pitchFamily="18" charset="0"/>
                <a:ea typeface="Times New Roman" panose="02020603050405020304" pitchFamily="18" charset="0"/>
              </a:rPr>
              <a:t>первинного</a:t>
            </a:r>
            <a:r>
              <a:rPr lang="ru-RU" sz="1600" dirty="0">
                <a:solidFill>
                  <a:srgbClr val="000000"/>
                </a:solidFill>
                <a:latin typeface="Times New Roman" panose="02020603050405020304" pitchFamily="18" charset="0"/>
                <a:ea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rPr>
              <a:t>документа.  </a:t>
            </a:r>
            <a:r>
              <a:rPr lang="ru-RU" sz="1600" dirty="0" err="1" smtClean="0">
                <a:solidFill>
                  <a:srgbClr val="000000"/>
                </a:solidFill>
                <a:latin typeface="Times New Roman" panose="02020603050405020304" pitchFamily="18" charset="0"/>
                <a:ea typeface="Times New Roman" panose="02020603050405020304" pitchFamily="18" charset="0"/>
              </a:rPr>
              <a:t>Основними</a:t>
            </a:r>
            <a:r>
              <a:rPr lang="ru-RU" sz="1600" dirty="0" smtClean="0">
                <a:solidFill>
                  <a:srgbClr val="000000"/>
                </a:solidFill>
                <a:latin typeface="Times New Roman" panose="02020603050405020304" pitchFamily="18" charset="0"/>
                <a:ea typeface="Times New Roman" panose="02020603050405020304" pitchFamily="18" charset="0"/>
              </a:rPr>
              <a:t> </a:t>
            </a:r>
            <a:r>
              <a:rPr lang="ru-RU" sz="1600" dirty="0" err="1" smtClean="0">
                <a:solidFill>
                  <a:srgbClr val="000000"/>
                </a:solidFill>
                <a:latin typeface="Times New Roman" panose="02020603050405020304" pitchFamily="18" charset="0"/>
                <a:ea typeface="Times New Roman" panose="02020603050405020304" pitchFamily="18" charset="0"/>
              </a:rPr>
              <a:t>функціями</a:t>
            </a:r>
            <a:r>
              <a:rPr lang="ru-RU" sz="1600" dirty="0" smtClean="0">
                <a:solidFill>
                  <a:srgbClr val="000000"/>
                </a:solidFill>
                <a:latin typeface="Times New Roman" panose="02020603050405020304" pitchFamily="18" charset="0"/>
                <a:ea typeface="Times New Roman" panose="02020603050405020304" pitchFamily="18" charset="0"/>
              </a:rPr>
              <a:t> реферату є </a:t>
            </a:r>
            <a:r>
              <a:rPr lang="ru-RU" sz="1600" dirty="0" err="1" smtClean="0">
                <a:solidFill>
                  <a:srgbClr val="00B050"/>
                </a:solidFill>
                <a:latin typeface="Times New Roman" panose="02020603050405020304" pitchFamily="18" charset="0"/>
                <a:ea typeface="Times New Roman" panose="02020603050405020304" pitchFamily="18" charset="0"/>
              </a:rPr>
              <a:t>інформаційна</a:t>
            </a:r>
            <a:r>
              <a:rPr lang="ru-RU" sz="1600" dirty="0" smtClean="0">
                <a:solidFill>
                  <a:srgbClr val="00B050"/>
                </a:solidFill>
                <a:latin typeface="Times New Roman" panose="02020603050405020304" pitchFamily="18" charset="0"/>
                <a:ea typeface="Times New Roman" panose="02020603050405020304" pitchFamily="18" charset="0"/>
              </a:rPr>
              <a:t> та </a:t>
            </a:r>
            <a:r>
              <a:rPr lang="ru-RU" sz="1600" dirty="0" err="1" smtClean="0">
                <a:solidFill>
                  <a:srgbClr val="00B050"/>
                </a:solidFill>
                <a:latin typeface="Times New Roman" panose="02020603050405020304" pitchFamily="18" charset="0"/>
                <a:ea typeface="Times New Roman" panose="02020603050405020304" pitchFamily="18" charset="0"/>
              </a:rPr>
              <a:t>пошукова</a:t>
            </a:r>
            <a:r>
              <a:rPr lang="ru-RU" sz="1600" dirty="0" smtClean="0">
                <a:solidFill>
                  <a:srgbClr val="00B05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745088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1010" y="413239"/>
            <a:ext cx="5456314" cy="6090198"/>
          </a:xfrm>
        </p:spPr>
        <p:txBody>
          <a:bodyPr>
            <a:normAutofit fontScale="90000"/>
          </a:bodyPr>
          <a:lstStyle/>
          <a:p>
            <a:pPr marL="457200" indent="-457200">
              <a:lnSpc>
                <a:spcPct val="100000"/>
              </a:lnSpc>
              <a:buFont typeface="Wingdings" panose="05000000000000000000" pitchFamily="2" charset="2"/>
              <a:buChar char="v"/>
            </a:pPr>
            <a:r>
              <a:rPr lang="ru-RU" sz="3200" b="1" dirty="0" smtClean="0">
                <a:solidFill>
                  <a:srgbClr val="0070C0"/>
                </a:solidFill>
                <a:latin typeface="Times New Roman" panose="02020603050405020304" pitchFamily="18" charset="0"/>
                <a:cs typeface="Times New Roman" panose="02020603050405020304" pitchFamily="18" charset="0"/>
              </a:rPr>
              <a:t>Анотація</a:t>
            </a:r>
            <a:br>
              <a:rPr lang="ru-RU" sz="3200" b="1" dirty="0" smtClean="0">
                <a:solidFill>
                  <a:srgbClr val="0070C0"/>
                </a:solidFill>
                <a:latin typeface="Times New Roman" panose="02020603050405020304" pitchFamily="18" charset="0"/>
                <a:cs typeface="Times New Roman" panose="02020603050405020304" pitchFamily="18" charset="0"/>
              </a:rPr>
            </a:br>
            <a:r>
              <a:rPr lang="ru-RU" sz="3200" b="1" dirty="0">
                <a:solidFill>
                  <a:srgbClr val="0070C0"/>
                </a:solidFill>
                <a:latin typeface="Times New Roman" panose="02020603050405020304" pitchFamily="18" charset="0"/>
                <a:cs typeface="Times New Roman" panose="02020603050405020304" pitchFamily="18" charset="0"/>
              </a:rPr>
              <a:t/>
            </a:r>
            <a:br>
              <a:rPr lang="ru-RU" sz="3200" b="1" dirty="0">
                <a:solidFill>
                  <a:srgbClr val="0070C0"/>
                </a:solidFill>
                <a:latin typeface="Times New Roman" panose="02020603050405020304" pitchFamily="18" charset="0"/>
                <a:cs typeface="Times New Roman" panose="02020603050405020304" pitchFamily="18" charset="0"/>
              </a:rPr>
            </a:br>
            <a:r>
              <a:rPr lang="ru-RU" sz="1600" b="1" dirty="0" err="1">
                <a:solidFill>
                  <a:srgbClr val="0070C0"/>
                </a:solidFill>
                <a:latin typeface="Times New Roman" panose="02020603050405020304" pitchFamily="18" charset="0"/>
                <a:cs typeface="Times New Roman" panose="02020603050405020304" pitchFamily="18" charset="0"/>
              </a:rPr>
              <a:t>анотація</a:t>
            </a:r>
            <a:r>
              <a:rPr lang="ru-RU" sz="1600" dirty="0">
                <a:latin typeface="Times New Roman" panose="02020603050405020304" pitchFamily="18" charset="0"/>
                <a:cs typeface="Times New Roman" panose="02020603050405020304" pitchFamily="18" charset="0"/>
              </a:rPr>
              <a:t> – коротка характеристика документа з </a:t>
            </a:r>
            <a:r>
              <a:rPr lang="ru-RU" sz="1600" dirty="0" err="1">
                <a:latin typeface="Times New Roman" panose="02020603050405020304" pitchFamily="18" charset="0"/>
                <a:cs typeface="Times New Roman" panose="02020603050405020304" pitchFamily="18" charset="0"/>
              </a:rPr>
              <a:t>погляду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його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змісту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призначення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форми</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інших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особливостей</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err="1" smtClean="0">
                <a:latin typeface="Times New Roman" panose="02020603050405020304" pitchFamily="18" charset="0"/>
                <a:cs typeface="Times New Roman" panose="02020603050405020304" pitchFamily="18" charset="0"/>
              </a:rPr>
              <a:t>Анотація</a:t>
            </a:r>
            <a:r>
              <a:rPr lang="ru-RU" sz="1600" dirty="0">
                <a:latin typeface="Times New Roman" panose="02020603050405020304" pitchFamily="18" charset="0"/>
                <a:cs typeface="Times New Roman" panose="02020603050405020304" pitchFamily="18" charset="0"/>
              </a:rPr>
              <a:t>, на відміну від бібліографічного </a:t>
            </a:r>
            <a:r>
              <a:rPr lang="ru-RU" sz="1600" dirty="0" err="1">
                <a:latin typeface="Times New Roman" panose="02020603050405020304" pitchFamily="18" charset="0"/>
                <a:cs typeface="Times New Roman" panose="02020603050405020304" pitchFamily="18" charset="0"/>
              </a:rPr>
              <a:t>опису</a:t>
            </a:r>
            <a:r>
              <a:rPr lang="ru-RU" sz="1600" dirty="0">
                <a:latin typeface="Times New Roman" panose="02020603050405020304" pitchFamily="18" charset="0"/>
                <a:cs typeface="Times New Roman" panose="02020603050405020304" pitchFamily="18" charset="0"/>
              </a:rPr>
              <a:t> документа, </a:t>
            </a:r>
            <a:r>
              <a:rPr lang="ru-RU" sz="1600" dirty="0" err="1">
                <a:latin typeface="Times New Roman" panose="02020603050405020304" pitchFamily="18" charset="0"/>
                <a:cs typeface="Times New Roman" panose="02020603050405020304" pitchFamily="18" charset="0"/>
              </a:rPr>
              <a:t>стисло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розкриває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його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зміст</a:t>
            </a:r>
            <a:r>
              <a:rPr lang="ru-RU" sz="1600" dirty="0">
                <a:latin typeface="Times New Roman" panose="02020603050405020304" pitchFamily="18" charset="0"/>
                <a:cs typeface="Times New Roman" panose="02020603050405020304" pitchFamily="18" charset="0"/>
              </a:rPr>
              <a:t>.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err="1" smtClean="0">
                <a:latin typeface="Times New Roman" panose="02020603050405020304" pitchFamily="18" charset="0"/>
                <a:cs typeface="Times New Roman" panose="02020603050405020304" pitchFamily="18" charset="0"/>
              </a:rPr>
              <a:t>Анотація</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містить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узагальнену</a:t>
            </a:r>
            <a:r>
              <a:rPr lang="ru-RU" sz="1600" dirty="0">
                <a:latin typeface="Times New Roman" panose="02020603050405020304" pitchFamily="18" charset="0"/>
                <a:cs typeface="Times New Roman" panose="02020603050405020304" pitchFamily="18" charset="0"/>
              </a:rPr>
              <a:t> характеристику </a:t>
            </a:r>
            <a:r>
              <a:rPr lang="ru-RU" sz="1600" dirty="0" err="1">
                <a:latin typeface="Times New Roman" panose="02020603050405020304" pitchFamily="18" charset="0"/>
                <a:cs typeface="Times New Roman" panose="02020603050405020304" pitchFamily="18" charset="0"/>
              </a:rPr>
              <a:t>первинного</a:t>
            </a:r>
            <a:r>
              <a:rPr lang="ru-RU" sz="1600" dirty="0">
                <a:latin typeface="Times New Roman" panose="02020603050405020304" pitchFamily="18" charset="0"/>
                <a:cs typeface="Times New Roman" panose="02020603050405020304" pitchFamily="18" charset="0"/>
              </a:rPr>
              <a:t> документа, вона не </a:t>
            </a:r>
            <a:r>
              <a:rPr lang="ru-RU" sz="1600" dirty="0" err="1">
                <a:latin typeface="Times New Roman" panose="02020603050405020304" pitchFamily="18" charset="0"/>
                <a:cs typeface="Times New Roman" panose="02020603050405020304" pitchFamily="18" charset="0"/>
              </a:rPr>
              <a:t>переказує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його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зміст</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відміну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a:t>
            </a:r>
            <a:r>
              <a:rPr lang="ru-RU" sz="1600" dirty="0">
                <a:latin typeface="Times New Roman" panose="02020603050405020304" pitchFamily="18" charset="0"/>
                <a:cs typeface="Times New Roman" panose="02020603050405020304" pitchFamily="18" charset="0"/>
              </a:rPr>
              <a:t> реферату, а </a:t>
            </a:r>
            <a:r>
              <a:rPr lang="ru-RU" sz="1600" dirty="0" err="1">
                <a:latin typeface="Times New Roman" panose="02020603050405020304" pitchFamily="18" charset="0"/>
                <a:cs typeface="Times New Roman" panose="02020603050405020304" pitchFamily="18" charset="0"/>
              </a:rPr>
              <a:t>розкриває</a:t>
            </a:r>
            <a:r>
              <a:rPr lang="ru-RU" sz="1600" dirty="0">
                <a:latin typeface="Times New Roman" panose="02020603050405020304" pitchFamily="18" charset="0"/>
                <a:cs typeface="Times New Roman" panose="02020603050405020304" pitchFamily="18" charset="0"/>
              </a:rPr>
              <a:t> тематику </a:t>
            </a:r>
            <a:r>
              <a:rPr lang="ru-RU" sz="1600" dirty="0" err="1">
                <a:latin typeface="Times New Roman" panose="02020603050405020304" pitchFamily="18" charset="0"/>
                <a:cs typeface="Times New Roman" panose="02020603050405020304" pitchFamily="18" charset="0"/>
              </a:rPr>
              <a:t>твору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його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читацьку</a:t>
            </a:r>
            <a:r>
              <a:rPr lang="ru-RU" sz="1600" dirty="0">
                <a:latin typeface="Times New Roman" panose="02020603050405020304" pitchFamily="18" charset="0"/>
                <a:cs typeface="Times New Roman" panose="02020603050405020304" pitchFamily="18" charset="0"/>
              </a:rPr>
              <a:t> адресу, </a:t>
            </a:r>
            <a:r>
              <a:rPr lang="ru-RU" sz="1600" dirty="0" err="1">
                <a:latin typeface="Times New Roman" panose="02020603050405020304" pitchFamily="18" charset="0"/>
                <a:cs typeface="Times New Roman" panose="02020603050405020304" pitchFamily="18" charset="0"/>
              </a:rPr>
              <a:t>інші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ознаки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можуть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цікавити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користувачів</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err="1" smtClean="0">
                <a:latin typeface="Times New Roman" panose="02020603050405020304" pitchFamily="18" charset="0"/>
                <a:cs typeface="Times New Roman" panose="02020603050405020304" pitchFamily="18" charset="0"/>
              </a:rPr>
              <a:t>Більшість</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анотацій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оцінку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первинному</a:t>
            </a:r>
            <a:r>
              <a:rPr lang="ru-RU" sz="1600" dirty="0">
                <a:latin typeface="Times New Roman" panose="02020603050405020304" pitchFamily="18" charset="0"/>
                <a:cs typeface="Times New Roman" panose="02020603050405020304" pitchFamily="18" charset="0"/>
              </a:rPr>
              <a:t> документу, </a:t>
            </a:r>
            <a:r>
              <a:rPr lang="ru-RU" sz="1600" dirty="0" err="1">
                <a:latin typeface="Times New Roman" panose="02020603050405020304" pitchFamily="18" charset="0"/>
                <a:cs typeface="Times New Roman" panose="02020603050405020304" pitchFamily="18" charset="0"/>
              </a:rPr>
              <a:t>вказують</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його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значення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місце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серед</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інших</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endParaRPr lang="uk-UA" sz="1600" dirty="0">
              <a:latin typeface="Times New Roman" panose="02020603050405020304" pitchFamily="18" charset="0"/>
              <a:cs typeface="Times New Roman" panose="02020603050405020304" pitchFamily="18" charset="0"/>
            </a:endParaRPr>
          </a:p>
        </p:txBody>
      </p:sp>
      <p:sp>
        <p:nvSpPr>
          <p:cNvPr id="4" name="Выноска-облако 3"/>
          <p:cNvSpPr/>
          <p:nvPr/>
        </p:nvSpPr>
        <p:spPr>
          <a:xfrm>
            <a:off x="4299439" y="200436"/>
            <a:ext cx="1089779" cy="64960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Улыбающееся лицо 4"/>
          <p:cNvSpPr/>
          <p:nvPr/>
        </p:nvSpPr>
        <p:spPr>
          <a:xfrm>
            <a:off x="1410479" y="1406770"/>
            <a:ext cx="295229" cy="295229"/>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Улыбающееся лицо 5"/>
          <p:cNvSpPr/>
          <p:nvPr/>
        </p:nvSpPr>
        <p:spPr>
          <a:xfrm>
            <a:off x="1410479" y="2366208"/>
            <a:ext cx="295229" cy="295229"/>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Улыбающееся лицо 6"/>
          <p:cNvSpPr/>
          <p:nvPr/>
        </p:nvSpPr>
        <p:spPr>
          <a:xfrm>
            <a:off x="1410479" y="3242210"/>
            <a:ext cx="295229" cy="295229"/>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Улыбающееся лицо 7"/>
          <p:cNvSpPr/>
          <p:nvPr/>
        </p:nvSpPr>
        <p:spPr>
          <a:xfrm>
            <a:off x="1410479" y="4944209"/>
            <a:ext cx="295229" cy="295229"/>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17032" t="17044"/>
          <a:stretch/>
        </p:blipFill>
        <p:spPr>
          <a:xfrm>
            <a:off x="6846438" y="235750"/>
            <a:ext cx="4753388" cy="1228578"/>
          </a:xfrm>
          <a:prstGeom prst="rect">
            <a:avLst/>
          </a:prstGeom>
          <a:ln>
            <a:noFill/>
          </a:ln>
          <a:effectLst>
            <a:softEdge rad="112500"/>
          </a:effectLst>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6438" y="1701999"/>
            <a:ext cx="4629650" cy="1870320"/>
          </a:xfrm>
          <a:prstGeom prst="rect">
            <a:avLst/>
          </a:prstGeom>
          <a:ln>
            <a:noFill/>
          </a:ln>
          <a:effectLst>
            <a:softEdge rad="112500"/>
          </a:effectLst>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6164" y="3701562"/>
            <a:ext cx="2073936" cy="2935375"/>
          </a:xfrm>
          <a:prstGeom prst="rect">
            <a:avLst/>
          </a:prstGeom>
          <a:ln>
            <a:noFill/>
          </a:ln>
          <a:effectLst>
            <a:softEdge rad="112500"/>
          </a:effectLst>
        </p:spPr>
      </p:pic>
    </p:spTree>
    <p:extLst>
      <p:ext uri="{BB962C8B-B14F-4D97-AF65-F5344CB8AC3E}">
        <p14:creationId xmlns:p14="http://schemas.microsoft.com/office/powerpoint/2010/main" val="1046697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219807"/>
            <a:ext cx="10178322" cy="492369"/>
          </a:xfrm>
        </p:spPr>
        <p:txBody>
          <a:bodyPr>
            <a:normAutofit/>
          </a:bodyPr>
          <a:lstStyle/>
          <a:p>
            <a:r>
              <a:rPr lang="ru-RU" sz="2800" dirty="0"/>
              <a:t>3. Система </a:t>
            </a:r>
            <a:r>
              <a:rPr lang="ru-RU" sz="2800" dirty="0" err="1"/>
              <a:t>науково-технічної</a:t>
            </a:r>
            <a:r>
              <a:rPr lang="ru-RU" sz="2800" dirty="0"/>
              <a:t> </a:t>
            </a:r>
            <a:r>
              <a:rPr lang="ru-RU" sz="2800" dirty="0" err="1"/>
              <a:t>інформації</a:t>
            </a:r>
            <a:r>
              <a:rPr lang="ru-RU" sz="2800" dirty="0"/>
              <a:t> </a:t>
            </a:r>
            <a:r>
              <a:rPr lang="ru-RU" sz="2800" dirty="0" err="1"/>
              <a:t>України</a:t>
            </a:r>
            <a:r>
              <a:rPr lang="ru-RU" sz="2800" dirty="0"/>
              <a:t> </a:t>
            </a:r>
            <a:endParaRPr lang="uk-UA" sz="2800" dirty="0"/>
          </a:p>
        </p:txBody>
      </p:sp>
      <p:sp>
        <p:nvSpPr>
          <p:cNvPr id="3" name="Объект 2"/>
          <p:cNvSpPr>
            <a:spLocks noGrp="1"/>
          </p:cNvSpPr>
          <p:nvPr>
            <p:ph idx="1"/>
          </p:nvPr>
        </p:nvSpPr>
        <p:spPr>
          <a:xfrm>
            <a:off x="914400" y="633047"/>
            <a:ext cx="10981592" cy="6224954"/>
          </a:xfrm>
        </p:spPr>
        <p:txBody>
          <a:bodyPr>
            <a:normAutofit fontScale="55000" lnSpcReduction="20000"/>
          </a:bodyPr>
          <a:lstStyle/>
          <a:p>
            <a:pPr marL="0" indent="0">
              <a:buNone/>
            </a:pPr>
            <a:r>
              <a:rPr lang="uk-UA" sz="2900" b="1" dirty="0" smtClean="0">
                <a:solidFill>
                  <a:srgbClr val="00B0F0"/>
                </a:solidFill>
              </a:rPr>
              <a:t>Національна </a:t>
            </a:r>
            <a:r>
              <a:rPr lang="uk-UA" sz="2900" b="1" dirty="0">
                <a:solidFill>
                  <a:srgbClr val="00B0F0"/>
                </a:solidFill>
              </a:rPr>
              <a:t>система науково-технічної інформації </a:t>
            </a:r>
            <a:r>
              <a:rPr lang="uk-UA" sz="2900" dirty="0"/>
              <a:t>– це організаційно-правова структура, за допомогою якої формується державна інформаційна політика, а також здійснюється координація робіт зі створення, користування, зберігання та поширення національних ресурсів науково-технічної інформації з урахуванням інтересів національної </a:t>
            </a:r>
            <a:r>
              <a:rPr lang="uk-UA" sz="2900" dirty="0" smtClean="0"/>
              <a:t>безпеки. </a:t>
            </a:r>
          </a:p>
          <a:p>
            <a:pPr marL="0" indent="0">
              <a:buNone/>
            </a:pPr>
            <a:r>
              <a:rPr lang="uk-UA" sz="2900" b="1" dirty="0" smtClean="0">
                <a:solidFill>
                  <a:srgbClr val="00B050"/>
                </a:solidFill>
              </a:rPr>
              <a:t>Основною </a:t>
            </a:r>
            <a:r>
              <a:rPr lang="uk-UA" sz="2900" b="1" dirty="0">
                <a:solidFill>
                  <a:srgbClr val="00B050"/>
                </a:solidFill>
              </a:rPr>
              <a:t>метою </a:t>
            </a:r>
            <a:r>
              <a:rPr lang="uk-UA" sz="2900" dirty="0"/>
              <a:t>національної системи науково-технічної інформації є задоволення потреб громадян, юридичних осіб і держави в науково-технічній інформації </a:t>
            </a:r>
            <a:r>
              <a:rPr lang="uk-UA" sz="2900" dirty="0" smtClean="0"/>
              <a:t>.</a:t>
            </a:r>
          </a:p>
          <a:p>
            <a:pPr marL="0" indent="0">
              <a:buNone/>
            </a:pPr>
            <a:r>
              <a:rPr lang="uk-UA" sz="2900" b="1" u="sng" dirty="0" smtClean="0">
                <a:solidFill>
                  <a:srgbClr val="0070C0"/>
                </a:solidFill>
              </a:rPr>
              <a:t>Основними </a:t>
            </a:r>
            <a:r>
              <a:rPr lang="uk-UA" sz="2900" b="1" u="sng" dirty="0">
                <a:solidFill>
                  <a:srgbClr val="0070C0"/>
                </a:solidFill>
              </a:rPr>
              <a:t>завданнями </a:t>
            </a:r>
            <a:r>
              <a:rPr lang="uk-UA" sz="2900" u="sng" dirty="0"/>
              <a:t>національної системи науково-технічної інформації є: </a:t>
            </a:r>
          </a:p>
          <a:p>
            <a:r>
              <a:rPr lang="uk-UA" sz="2900" dirty="0" smtClean="0"/>
              <a:t>формування </a:t>
            </a:r>
            <a:r>
              <a:rPr lang="uk-UA" sz="2900" dirty="0"/>
              <a:t>на основі вітчизняних і зарубіжних джерел довідково-інформаційних фондів, включаючи бази і банки даних, та інформаційне забезпечення юридичних та фізичних осіб; </a:t>
            </a:r>
          </a:p>
          <a:p>
            <a:r>
              <a:rPr lang="uk-UA" sz="2900" dirty="0" smtClean="0"/>
              <a:t>одержання</a:t>
            </a:r>
            <a:r>
              <a:rPr lang="uk-UA" sz="2900" dirty="0"/>
              <a:t>, обробка, зберігання, поширення і використання інформації, одержаної в процесі науково-дослідної, дослідно-конструкторської, проектно-технологічної, виробничої та громадської діяльності юридичних та фізичних осіб; </a:t>
            </a:r>
          </a:p>
          <a:p>
            <a:r>
              <a:rPr lang="uk-UA" sz="2900" dirty="0" smtClean="0"/>
              <a:t>організація </a:t>
            </a:r>
            <a:r>
              <a:rPr lang="uk-UA" sz="2900" dirty="0"/>
              <a:t>надходження до України, обробка, зберігання і поширення зарубіжної науково-технічної інформації на основі вивчення світового інформаційного ринку; </a:t>
            </a:r>
          </a:p>
          <a:p>
            <a:r>
              <a:rPr lang="uk-UA" sz="2900" dirty="0" smtClean="0"/>
              <a:t>підготовка </a:t>
            </a:r>
            <a:r>
              <a:rPr lang="uk-UA" sz="2900" dirty="0"/>
              <a:t>аналітичних матеріалів, необхідних для прийняття державними органами, органами місцевого і регіонального самоврядування рішень з питань </a:t>
            </a:r>
            <a:r>
              <a:rPr lang="uk-UA" sz="2900" dirty="0" err="1"/>
              <a:t>науковотехнічного</a:t>
            </a:r>
            <a:r>
              <a:rPr lang="uk-UA" sz="2900" dirty="0"/>
              <a:t>, економічного і соціального розвитку країни; </a:t>
            </a:r>
          </a:p>
          <a:p>
            <a:r>
              <a:rPr lang="uk-UA" sz="2900" dirty="0" smtClean="0"/>
              <a:t>аналітично-синтетична </a:t>
            </a:r>
            <a:r>
              <a:rPr lang="uk-UA" sz="2900" dirty="0"/>
              <a:t>обробка першоджерел, реферування опублікованих і не опублікованих на території України джерел науково-технічної та економічної інформації, створення на цій основі і поширення інформаційної продукції та послуг; </a:t>
            </a:r>
          </a:p>
          <a:p>
            <a:r>
              <a:rPr lang="uk-UA" sz="2900" dirty="0" smtClean="0"/>
              <a:t>розроблення </a:t>
            </a:r>
            <a:r>
              <a:rPr lang="uk-UA" sz="2900" dirty="0"/>
              <a:t>і впровадження сучасних технологій у науково-інформаційну діяльність; </a:t>
            </a:r>
          </a:p>
          <a:p>
            <a:r>
              <a:rPr lang="uk-UA" sz="2900" dirty="0" smtClean="0"/>
              <a:t>організація </a:t>
            </a:r>
            <a:r>
              <a:rPr lang="uk-UA" sz="2900" dirty="0"/>
              <a:t>пропаганди і сприяння широкому використанню досягнень науки і техніки, передового виробничого досвіду; </a:t>
            </a:r>
          </a:p>
          <a:p>
            <a:r>
              <a:rPr lang="uk-UA" sz="2900" dirty="0" smtClean="0"/>
              <a:t>створення </a:t>
            </a:r>
            <a:r>
              <a:rPr lang="uk-UA" sz="2900" dirty="0"/>
              <a:t>загальнодоступної мережі бібліотек, інформаційних центрів громадського користування як бази для освіти, виробництва та наукових досліджень, системи реалізації прав громадян на культурний та фаховий розвиток. </a:t>
            </a:r>
          </a:p>
          <a:p>
            <a:endParaRPr lang="uk-UA" dirty="0"/>
          </a:p>
        </p:txBody>
      </p:sp>
    </p:spTree>
    <p:extLst>
      <p:ext uri="{BB962C8B-B14F-4D97-AF65-F5344CB8AC3E}">
        <p14:creationId xmlns:p14="http://schemas.microsoft.com/office/powerpoint/2010/main" val="3937584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382385"/>
            <a:ext cx="10178322" cy="901292"/>
          </a:xfrm>
        </p:spPr>
        <p:txBody>
          <a:bodyPr>
            <a:normAutofit fontScale="90000"/>
          </a:bodyPr>
          <a:lstStyle/>
          <a:p>
            <a:pPr algn="ctr"/>
            <a:r>
              <a:rPr lang="uk-UA" sz="2800" u="sng" dirty="0">
                <a:solidFill>
                  <a:srgbClr val="0070C0"/>
                </a:solidFill>
              </a:rPr>
              <a:t>Національна система науково-технічної інформації </a:t>
            </a:r>
            <a:r>
              <a:rPr lang="uk-UA" sz="2800" u="sng" dirty="0" smtClean="0">
                <a:solidFill>
                  <a:srgbClr val="0070C0"/>
                </a:solidFill>
              </a:rPr>
              <a:t>України</a:t>
            </a:r>
            <a:r>
              <a:rPr lang="uk-UA" sz="2800" u="sng" dirty="0">
                <a:solidFill>
                  <a:srgbClr val="0070C0"/>
                </a:solidFill>
              </a:rPr>
              <a:t/>
            </a:r>
            <a:br>
              <a:rPr lang="uk-UA" sz="2800" u="sng" dirty="0">
                <a:solidFill>
                  <a:srgbClr val="0070C0"/>
                </a:solidFill>
              </a:rPr>
            </a:br>
            <a:endParaRPr lang="uk-UA" sz="2800" dirty="0"/>
          </a:p>
        </p:txBody>
      </p:sp>
      <p:sp>
        <p:nvSpPr>
          <p:cNvPr id="3" name="Объект 2"/>
          <p:cNvSpPr>
            <a:spLocks noGrp="1"/>
          </p:cNvSpPr>
          <p:nvPr>
            <p:ph idx="1"/>
          </p:nvPr>
        </p:nvSpPr>
        <p:spPr>
          <a:xfrm>
            <a:off x="967154" y="1063869"/>
            <a:ext cx="10462846" cy="4686300"/>
          </a:xfrm>
        </p:spPr>
        <p:txBody>
          <a:bodyPr>
            <a:normAutofit fontScale="85000" lnSpcReduction="20000"/>
          </a:bodyPr>
          <a:lstStyle/>
          <a:p>
            <a:pPr>
              <a:buFont typeface="Wingdings" panose="05000000000000000000" pitchFamily="2" charset="2"/>
              <a:buChar char="q"/>
            </a:pPr>
            <a:r>
              <a:rPr lang="uk-UA" u="sng" dirty="0" smtClean="0">
                <a:solidFill>
                  <a:srgbClr val="0070C0"/>
                </a:solidFill>
              </a:rPr>
              <a:t>Складається  </a:t>
            </a:r>
            <a:r>
              <a:rPr lang="uk-UA" u="sng" dirty="0">
                <a:solidFill>
                  <a:srgbClr val="0070C0"/>
                </a:solidFill>
              </a:rPr>
              <a:t>з: </a:t>
            </a:r>
            <a:endParaRPr lang="uk-UA" u="sng" dirty="0" smtClean="0">
              <a:solidFill>
                <a:srgbClr val="0070C0"/>
              </a:solidFill>
            </a:endParaRPr>
          </a:p>
          <a:p>
            <a:r>
              <a:rPr lang="uk-UA" dirty="0" smtClean="0"/>
              <a:t>спеціалізованих  державних підприємств, установ, організацій, державних органів науково-технічної інформації, наукових і науково-технічних бібліотек, об’єднаних загальносистемними зв’язками та обов’язками; </a:t>
            </a:r>
          </a:p>
          <a:p>
            <a:r>
              <a:rPr lang="uk-UA" dirty="0" smtClean="0"/>
              <a:t>підприємств будь-яких організаційно-правових форм, заснованих на приватній чи колективній власності, предметом діяльності яких є інформаційне забезпечення народного господарства і громадян України. Діяльність складових частин національної системи науково-технічної інформації здійснюється на основі договірно-обумовленого поділу праці в її збиранні, накопичуванні, переробці, зберіганні, поширенні та використанні. </a:t>
            </a:r>
          </a:p>
          <a:p>
            <a:pPr>
              <a:buFont typeface="Wingdings" panose="05000000000000000000" pitchFamily="2" charset="2"/>
              <a:buChar char="q"/>
            </a:pPr>
            <a:r>
              <a:rPr lang="ru-RU" dirty="0" err="1" smtClean="0"/>
              <a:t>Українська</a:t>
            </a:r>
            <a:r>
              <a:rPr lang="ru-RU" dirty="0" smtClean="0"/>
              <a:t> система НТІ </a:t>
            </a:r>
            <a:r>
              <a:rPr lang="ru-RU" dirty="0" err="1" smtClean="0"/>
              <a:t>сформувалася</a:t>
            </a:r>
            <a:r>
              <a:rPr lang="ru-RU" dirty="0" smtClean="0"/>
              <a:t> на початку 70-х </a:t>
            </a:r>
            <a:r>
              <a:rPr lang="ru-RU" dirty="0" err="1" smtClean="0"/>
              <a:t>років</a:t>
            </a:r>
            <a:r>
              <a:rPr lang="ru-RU" dirty="0" smtClean="0"/>
              <a:t> XX ст. </a:t>
            </a:r>
          </a:p>
          <a:p>
            <a:pPr>
              <a:buFont typeface="Wingdings" panose="05000000000000000000" pitchFamily="2" charset="2"/>
              <a:buChar char="q"/>
            </a:pPr>
            <a:r>
              <a:rPr lang="uk-UA" dirty="0" smtClean="0"/>
              <a:t>Формуванням системи національних електронних інформаційних ресурсів в Україні займається Інститут проблем реєстрації інформації НАН України (ІПРІ НАН України). </a:t>
            </a:r>
          </a:p>
          <a:p>
            <a:pPr>
              <a:buFont typeface="Wingdings" panose="05000000000000000000" pitchFamily="2" charset="2"/>
              <a:buChar char="q"/>
            </a:pPr>
            <a:r>
              <a:rPr lang="ru-RU" dirty="0" err="1" smtClean="0"/>
              <a:t>Особливу</a:t>
            </a:r>
            <a:r>
              <a:rPr lang="ru-RU" dirty="0" smtClean="0"/>
              <a:t> </a:t>
            </a:r>
            <a:r>
              <a:rPr lang="ru-RU" dirty="0"/>
              <a:t>роль у </a:t>
            </a:r>
            <a:r>
              <a:rPr lang="ru-RU" dirty="0" err="1"/>
              <a:t>системі</a:t>
            </a:r>
            <a:r>
              <a:rPr lang="ru-RU" dirty="0"/>
              <a:t> </a:t>
            </a:r>
            <a:r>
              <a:rPr lang="ru-RU" dirty="0" err="1"/>
              <a:t>інформаційного</a:t>
            </a:r>
            <a:r>
              <a:rPr lang="ru-RU" dirty="0"/>
              <a:t> </a:t>
            </a:r>
            <a:r>
              <a:rPr lang="ru-RU" dirty="0" err="1"/>
              <a:t>забезпечення</a:t>
            </a:r>
            <a:r>
              <a:rPr lang="ru-RU" dirty="0"/>
              <a:t> </a:t>
            </a:r>
            <a:r>
              <a:rPr lang="ru-RU" dirty="0" err="1"/>
              <a:t>розвитку</a:t>
            </a:r>
            <a:r>
              <a:rPr lang="ru-RU" dirty="0"/>
              <a:t> </a:t>
            </a:r>
            <a:r>
              <a:rPr lang="ru-RU" dirty="0" err="1"/>
              <a:t>наукового</a:t>
            </a:r>
            <a:r>
              <a:rPr lang="ru-RU" dirty="0"/>
              <a:t> </a:t>
            </a:r>
            <a:r>
              <a:rPr lang="ru-RU" dirty="0" err="1"/>
              <a:t>потенціалу</a:t>
            </a:r>
            <a:r>
              <a:rPr lang="ru-RU" dirty="0"/>
              <a:t> </a:t>
            </a:r>
            <a:r>
              <a:rPr lang="ru-RU" dirty="0" err="1"/>
              <a:t>українського</a:t>
            </a:r>
            <a:r>
              <a:rPr lang="ru-RU" dirty="0"/>
              <a:t> </a:t>
            </a:r>
            <a:r>
              <a:rPr lang="ru-RU" dirty="0" err="1"/>
              <a:t>суспільства</a:t>
            </a:r>
            <a:r>
              <a:rPr lang="ru-RU" dirty="0"/>
              <a:t> </a:t>
            </a:r>
            <a:r>
              <a:rPr lang="ru-RU" dirty="0" err="1"/>
              <a:t>відіграють</a:t>
            </a:r>
            <a:r>
              <a:rPr lang="ru-RU" dirty="0"/>
              <a:t> </a:t>
            </a:r>
            <a:r>
              <a:rPr lang="ru-RU" dirty="0" err="1"/>
              <a:t>бібліотеки</a:t>
            </a:r>
            <a:r>
              <a:rPr lang="ru-RU" dirty="0"/>
              <a:t> </a:t>
            </a:r>
            <a:r>
              <a:rPr lang="ru-RU" dirty="0" err="1"/>
              <a:t>України</a:t>
            </a:r>
            <a:r>
              <a:rPr lang="ru-RU" dirty="0"/>
              <a:t> </a:t>
            </a:r>
            <a:r>
              <a:rPr lang="ru-RU" dirty="0" smtClean="0"/>
              <a:t>.</a:t>
            </a:r>
          </a:p>
          <a:p>
            <a:pPr>
              <a:buFont typeface="Wingdings" panose="05000000000000000000" pitchFamily="2" charset="2"/>
              <a:buChar char="q"/>
            </a:pPr>
            <a:r>
              <a:rPr lang="uk-UA" dirty="0" smtClean="0"/>
              <a:t>Очолює </a:t>
            </a:r>
            <a:r>
              <a:rPr lang="uk-UA" dirty="0"/>
              <a:t>систему бібліотек України Національна бібліотека України імені В.І. Вернадського (НБУВ</a:t>
            </a:r>
            <a:r>
              <a:rPr lang="uk-UA" dirty="0" smtClean="0"/>
              <a:t>).Найбільша бібліотека України.</a:t>
            </a:r>
            <a:endParaRPr lang="uk-UA" dirty="0"/>
          </a:p>
          <a:p>
            <a:endParaRPr lang="uk-UA" dirty="0" smtClean="0"/>
          </a:p>
          <a:p>
            <a:endParaRPr lang="uk-UA" dirty="0" smtClean="0"/>
          </a:p>
          <a:p>
            <a:endParaRPr lang="uk-UA"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127" t="50571" r="1579" b="28224"/>
          <a:stretch/>
        </p:blipFill>
        <p:spPr>
          <a:xfrm>
            <a:off x="2751992" y="5583115"/>
            <a:ext cx="6831624" cy="1169377"/>
          </a:xfrm>
          <a:prstGeom prst="rect">
            <a:avLst/>
          </a:prstGeom>
          <a:ln>
            <a:noFill/>
          </a:ln>
          <a:effectLst>
            <a:softEdge rad="112500"/>
          </a:effectLst>
        </p:spPr>
      </p:pic>
    </p:spTree>
    <p:extLst>
      <p:ext uri="{BB962C8B-B14F-4D97-AF65-F5344CB8AC3E}">
        <p14:creationId xmlns:p14="http://schemas.microsoft.com/office/powerpoint/2010/main" val="823104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uk-UA" sz="16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p:txBody>
          <a:bodyPr>
            <a:normAutofit fontScale="92500" lnSpcReduction="20000"/>
          </a:bodyPr>
          <a:lstStyle/>
          <a:p>
            <a:r>
              <a:rPr lang="uk-UA" dirty="0">
                <a:latin typeface="Times New Roman" panose="02020603050405020304" pitchFamily="18" charset="0"/>
                <a:cs typeface="Times New Roman" panose="02020603050405020304" pitchFamily="18" charset="0"/>
              </a:rPr>
              <a:t>Починаючи з 1998 року, НБУВ спільно з ІПРІ НАН України здійснює підготовку та випуск загальнодержавної реферативної бази даних «Україніка наукова», основним призначенням якої є: формування національних реферативних ресурсів; підготовка до друку галузевих серій Українського реферативного журналу «</a:t>
            </a:r>
            <a:r>
              <a:rPr lang="uk-UA" dirty="0" smtClean="0">
                <a:latin typeface="Times New Roman" panose="02020603050405020304" pitchFamily="18" charset="0"/>
                <a:cs typeface="Times New Roman" panose="02020603050405020304" pitchFamily="18" charset="0"/>
              </a:rPr>
              <a:t>Джерело».</a:t>
            </a:r>
            <a:endParaRPr lang="uk-UA" dirty="0">
              <a:latin typeface="Times New Roman" panose="02020603050405020304" pitchFamily="18" charset="0"/>
              <a:cs typeface="Times New Roman" panose="02020603050405020304" pitchFamily="18" charset="0"/>
            </a:endParaRPr>
          </a:p>
          <a:p>
            <a:endParaRPr lang="uk-UA" dirty="0"/>
          </a:p>
        </p:txBody>
      </p:sp>
      <p:sp>
        <p:nvSpPr>
          <p:cNvPr id="5" name="Текст 4"/>
          <p:cNvSpPr>
            <a:spLocks noGrp="1"/>
          </p:cNvSpPr>
          <p:nvPr>
            <p:ph type="body" sz="half" idx="2"/>
          </p:nvPr>
        </p:nvSpPr>
        <p:spPr/>
        <p:txBody>
          <a:bodyPr/>
          <a:lstStyle/>
          <a:p>
            <a:endParaRPr lang="uk-UA"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2952" y="321422"/>
            <a:ext cx="1713034" cy="2447192"/>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738" y="2499443"/>
            <a:ext cx="1702737" cy="2615254"/>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996" y="3947746"/>
            <a:ext cx="1819275" cy="2514600"/>
          </a:xfrm>
          <a:prstGeom prst="rect">
            <a:avLst/>
          </a:prstGeom>
        </p:spPr>
      </p:pic>
    </p:spTree>
    <p:extLst>
      <p:ext uri="{BB962C8B-B14F-4D97-AF65-F5344CB8AC3E}">
        <p14:creationId xmlns:p14="http://schemas.microsoft.com/office/powerpoint/2010/main" val="929489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(УРЖ) «Джерело» </a:t>
            </a:r>
          </a:p>
        </p:txBody>
      </p:sp>
      <p:sp>
        <p:nvSpPr>
          <p:cNvPr id="3" name="Объект 2"/>
          <p:cNvSpPr>
            <a:spLocks noGrp="1"/>
          </p:cNvSpPr>
          <p:nvPr>
            <p:ph idx="1"/>
          </p:nvPr>
        </p:nvSpPr>
        <p:spPr/>
        <p:txBody>
          <a:bodyPr>
            <a:normAutofit/>
          </a:bodyPr>
          <a:lstStyle/>
          <a:p>
            <a:r>
              <a:rPr lang="ru-RU" dirty="0" err="1">
                <a:solidFill>
                  <a:srgbClr val="000000"/>
                </a:solidFill>
                <a:latin typeface="Times New Roman" panose="02020603050405020304" pitchFamily="18" charset="0"/>
                <a:ea typeface="Times New Roman" panose="02020603050405020304" pitchFamily="18" charset="0"/>
              </a:rPr>
              <a:t>Сьогодні</a:t>
            </a:r>
            <a:r>
              <a:rPr lang="ru-RU" dirty="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УРЖ) «</a:t>
            </a:r>
            <a:r>
              <a:rPr lang="ru-RU" dirty="0" err="1">
                <a:solidFill>
                  <a:srgbClr val="000000"/>
                </a:solidFill>
                <a:latin typeface="Times New Roman" panose="02020603050405020304" pitchFamily="18" charset="0"/>
                <a:ea typeface="Times New Roman" panose="02020603050405020304" pitchFamily="18" charset="0"/>
              </a:rPr>
              <a:t>Джерело</a:t>
            </a:r>
            <a:r>
              <a:rPr lang="ru-RU" dirty="0">
                <a:solidFill>
                  <a:srgbClr val="000000"/>
                </a:solidFill>
                <a:latin typeface="Times New Roman" panose="02020603050405020304" pitchFamily="18" charset="0"/>
                <a:ea typeface="Times New Roman" panose="02020603050405020304" pitchFamily="18" charset="0"/>
              </a:rPr>
              <a:t>» – </a:t>
            </a:r>
            <a:r>
              <a:rPr lang="ru-RU" dirty="0" err="1">
                <a:solidFill>
                  <a:srgbClr val="000000"/>
                </a:solidFill>
                <a:latin typeface="Times New Roman" panose="02020603050405020304" pitchFamily="18" charset="0"/>
                <a:ea typeface="Times New Roman" panose="02020603050405020304" pitchFamily="18" charset="0"/>
              </a:rPr>
              <a:t>періодичне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інформаційне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видання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призначене</a:t>
            </a:r>
            <a:r>
              <a:rPr lang="ru-RU" dirty="0">
                <a:solidFill>
                  <a:srgbClr val="000000"/>
                </a:solidFill>
                <a:latin typeface="Times New Roman" panose="02020603050405020304" pitchFamily="18" charset="0"/>
                <a:ea typeface="Times New Roman" panose="02020603050405020304" pitchFamily="18" charset="0"/>
              </a:rPr>
              <a:t> для оперативного </a:t>
            </a:r>
            <a:r>
              <a:rPr lang="ru-RU" dirty="0" err="1">
                <a:solidFill>
                  <a:srgbClr val="000000"/>
                </a:solidFill>
                <a:latin typeface="Times New Roman" panose="02020603050405020304" pitchFamily="18" charset="0"/>
                <a:ea typeface="Times New Roman" panose="02020603050405020304" pitchFamily="18" charset="0"/>
              </a:rPr>
              <a:t>відображення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змісту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друкованих</a:t>
            </a:r>
            <a:r>
              <a:rPr lang="ru-RU" dirty="0">
                <a:solidFill>
                  <a:srgbClr val="000000"/>
                </a:solidFill>
                <a:latin typeface="Times New Roman" panose="02020603050405020304" pitchFamily="18" charset="0"/>
                <a:ea typeface="Times New Roman" panose="02020603050405020304" pitchFamily="18" charset="0"/>
              </a:rPr>
              <a:t> в </a:t>
            </a:r>
            <a:r>
              <a:rPr lang="ru-RU" dirty="0" err="1">
                <a:solidFill>
                  <a:srgbClr val="000000"/>
                </a:solidFill>
                <a:latin typeface="Times New Roman" panose="02020603050405020304" pitchFamily="18" charset="0"/>
                <a:ea typeface="Times New Roman" panose="02020603050405020304" pitchFamily="18" charset="0"/>
              </a:rPr>
              <a:t>Україні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наукових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видань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із</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природничих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технічних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суспільних</a:t>
            </a:r>
            <a:r>
              <a:rPr lang="ru-RU" dirty="0">
                <a:solidFill>
                  <a:srgbClr val="000000"/>
                </a:solidFill>
                <a:latin typeface="Times New Roman" panose="02020603050405020304" pitchFamily="18" charset="0"/>
                <a:ea typeface="Times New Roman" panose="02020603050405020304" pitchFamily="18" charset="0"/>
              </a:rPr>
              <a:t> і </a:t>
            </a:r>
            <a:r>
              <a:rPr lang="ru-RU" dirty="0" err="1">
                <a:solidFill>
                  <a:srgbClr val="000000"/>
                </a:solidFill>
                <a:latin typeface="Times New Roman" panose="02020603050405020304" pitchFamily="18" charset="0"/>
                <a:ea typeface="Times New Roman" panose="02020603050405020304" pitchFamily="18" charset="0"/>
              </a:rPr>
              <a:t>гуманітарних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дисциплін</a:t>
            </a:r>
            <a:r>
              <a:rPr lang="ru-RU" dirty="0">
                <a:solidFill>
                  <a:srgbClr val="000000"/>
                </a:solidFill>
                <a:latin typeface="Times New Roman" panose="02020603050405020304" pitchFamily="18" charset="0"/>
                <a:ea typeface="Times New Roman" panose="02020603050405020304" pitchFamily="18" charset="0"/>
              </a:rPr>
              <a:t>.</a:t>
            </a:r>
            <a:endParaRPr lang="uk-UA" dirty="0"/>
          </a:p>
        </p:txBody>
      </p:sp>
      <p:sp>
        <p:nvSpPr>
          <p:cNvPr id="4" name="Текст 3"/>
          <p:cNvSpPr>
            <a:spLocks noGrp="1"/>
          </p:cNvSpPr>
          <p:nvPr>
            <p:ph type="body" sz="half" idx="2"/>
          </p:nvPr>
        </p:nvSpPr>
        <p:spPr/>
        <p:txBody>
          <a:bodyPr/>
          <a:lstStyle/>
          <a:p>
            <a:endParaRPr lang="uk-UA" dirty="0"/>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2401" r="3124"/>
          <a:stretch/>
        </p:blipFill>
        <p:spPr>
          <a:xfrm>
            <a:off x="7904286" y="2004646"/>
            <a:ext cx="3997774" cy="2392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04497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37884" y="457199"/>
            <a:ext cx="3549316" cy="1196671"/>
          </a:xfrm>
        </p:spPr>
        <p:txBody>
          <a:bodyPr>
            <a:normAutofit/>
          </a:bodyPr>
          <a:lstStyle/>
          <a:p>
            <a:r>
              <a:rPr lang="uk-UA" dirty="0"/>
              <a:t>Національна парламентська бібліотека України. </a:t>
            </a:r>
          </a:p>
        </p:txBody>
      </p:sp>
      <p:sp>
        <p:nvSpPr>
          <p:cNvPr id="3" name="Объект 2"/>
          <p:cNvSpPr>
            <a:spLocks noGrp="1"/>
          </p:cNvSpPr>
          <p:nvPr>
            <p:ph idx="1"/>
          </p:nvPr>
        </p:nvSpPr>
        <p:spPr>
          <a:xfrm>
            <a:off x="765051" y="325315"/>
            <a:ext cx="6158418" cy="2901462"/>
          </a:xfrm>
        </p:spPr>
        <p:txBody>
          <a:bodyPr>
            <a:normAutofit fontScale="70000" lnSpcReduction="20000"/>
          </a:bodyPr>
          <a:lstStyle/>
          <a:p>
            <a:r>
              <a:rPr lang="ru-RU" b="1" i="1" dirty="0" smtClean="0">
                <a:solidFill>
                  <a:srgbClr val="000000"/>
                </a:solidFill>
                <a:latin typeface="Times New Roman" panose="02020603050405020304" pitchFamily="18" charset="0"/>
                <a:ea typeface="Times New Roman" panose="02020603050405020304" pitchFamily="18" charset="0"/>
              </a:rPr>
              <a:t>Національна </a:t>
            </a:r>
            <a:r>
              <a:rPr lang="ru-RU" b="1" i="1" dirty="0" err="1" smtClean="0">
                <a:solidFill>
                  <a:srgbClr val="000000"/>
                </a:solidFill>
                <a:latin typeface="Times New Roman" panose="02020603050405020304" pitchFamily="18" charset="0"/>
                <a:ea typeface="Times New Roman" panose="02020603050405020304" pitchFamily="18" charset="0"/>
              </a:rPr>
              <a:t>парламентська</a:t>
            </a:r>
            <a:r>
              <a:rPr lang="ru-RU" b="1" i="1" dirty="0" smtClean="0">
                <a:solidFill>
                  <a:srgbClr val="000000"/>
                </a:solidFill>
                <a:latin typeface="Times New Roman" panose="02020603050405020304" pitchFamily="18" charset="0"/>
                <a:ea typeface="Times New Roman" panose="02020603050405020304" pitchFamily="18" charset="0"/>
              </a:rPr>
              <a:t> </a:t>
            </a:r>
            <a:r>
              <a:rPr lang="ru-RU" b="1" i="1" dirty="0" err="1" smtClean="0">
                <a:solidFill>
                  <a:srgbClr val="000000"/>
                </a:solidFill>
                <a:latin typeface="Times New Roman" panose="02020603050405020304" pitchFamily="18" charset="0"/>
                <a:ea typeface="Times New Roman" panose="02020603050405020304" pitchFamily="18" charset="0"/>
              </a:rPr>
              <a:t>бібліотека</a:t>
            </a:r>
            <a:r>
              <a:rPr lang="ru-RU" b="1" i="1" dirty="0" smtClean="0">
                <a:solidFill>
                  <a:srgbClr val="000000"/>
                </a:solidFill>
                <a:latin typeface="Times New Roman" panose="02020603050405020304" pitchFamily="18" charset="0"/>
                <a:ea typeface="Times New Roman" panose="02020603050405020304" pitchFamily="18" charset="0"/>
              </a:rPr>
              <a:t> </a:t>
            </a:r>
            <a:r>
              <a:rPr lang="ru-RU" b="1" i="1" dirty="0" err="1" smtClean="0">
                <a:solidFill>
                  <a:srgbClr val="000000"/>
                </a:solidFill>
                <a:latin typeface="Times New Roman" panose="02020603050405020304" pitchFamily="18" charset="0"/>
                <a:ea typeface="Times New Roman" panose="02020603050405020304" pitchFamily="18" charset="0"/>
              </a:rPr>
              <a:t>України</a:t>
            </a:r>
            <a:r>
              <a:rPr lang="ru-RU" b="1" i="1" dirty="0" smtClean="0">
                <a:solidFill>
                  <a:srgbClr val="000000"/>
                </a:solidFill>
                <a:latin typeface="Times New Roman" panose="02020603050405020304" pitchFamily="18" charset="0"/>
                <a:ea typeface="Times New Roman" panose="02020603050405020304" pitchFamily="18" charset="0"/>
              </a:rPr>
              <a:t>.</a:t>
            </a:r>
            <a:r>
              <a:rPr lang="ru-RU" b="1" dirty="0" smtClean="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Бібліотека </a:t>
            </a:r>
            <a:r>
              <a:rPr lang="ru-RU" dirty="0" err="1">
                <a:solidFill>
                  <a:srgbClr val="000000"/>
                </a:solidFill>
                <a:latin typeface="Times New Roman" panose="02020603050405020304" pitchFamily="18" charset="0"/>
                <a:ea typeface="Times New Roman" panose="02020603050405020304" pitchFamily="18" charset="0"/>
              </a:rPr>
              <a:t>безкоштовно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надає</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своїм</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користувачам</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вільний</a:t>
            </a:r>
            <a:r>
              <a:rPr lang="ru-RU" dirty="0">
                <a:solidFill>
                  <a:srgbClr val="000000"/>
                </a:solidFill>
                <a:latin typeface="Times New Roman" panose="02020603050405020304" pitchFamily="18" charset="0"/>
                <a:ea typeface="Times New Roman" panose="02020603050405020304" pitchFamily="18" charset="0"/>
              </a:rPr>
              <a:t> доступ до </a:t>
            </a:r>
            <a:r>
              <a:rPr lang="ru-RU" dirty="0" err="1">
                <a:solidFill>
                  <a:srgbClr val="000000"/>
                </a:solidFill>
                <a:latin typeface="Times New Roman" panose="02020603050405020304" pitchFamily="18" charset="0"/>
                <a:ea typeface="Times New Roman" panose="02020603050405020304" pitchFamily="18" charset="0"/>
              </a:rPr>
              <a:t>повних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текстів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дисертацій</a:t>
            </a:r>
            <a:r>
              <a:rPr lang="ru-RU" dirty="0">
                <a:solidFill>
                  <a:srgbClr val="000000"/>
                </a:solidFill>
                <a:latin typeface="Times New Roman" panose="02020603050405020304" pitchFamily="18" charset="0"/>
                <a:ea typeface="Times New Roman" panose="02020603050405020304" pitchFamily="18" charset="0"/>
              </a:rPr>
              <a:t> з </a:t>
            </a:r>
            <a:r>
              <a:rPr lang="ru-RU" dirty="0" err="1">
                <a:solidFill>
                  <a:srgbClr val="000000"/>
                </a:solidFill>
                <a:latin typeface="Times New Roman" panose="02020603050405020304" pitchFamily="18" charset="0"/>
                <a:ea typeface="Times New Roman" panose="02020603050405020304" pitchFamily="18" charset="0"/>
              </a:rPr>
              <a:t>віртуальних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робочих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місць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читачів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обладнаних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персональними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комп’ютерами</a:t>
            </a:r>
            <a:r>
              <a:rPr lang="ru-RU" dirty="0">
                <a:solidFill>
                  <a:srgbClr val="000000"/>
                </a:solidFill>
                <a:latin typeface="Times New Roman" panose="02020603050405020304" pitchFamily="18" charset="0"/>
                <a:ea typeface="Times New Roman" panose="02020603050405020304" pitchFamily="18" charset="0"/>
              </a:rPr>
              <a:t> з </a:t>
            </a:r>
            <a:r>
              <a:rPr lang="ru-RU" dirty="0" err="1">
                <a:solidFill>
                  <a:srgbClr val="000000"/>
                </a:solidFill>
                <a:latin typeface="Times New Roman" panose="02020603050405020304" pitchFamily="18" charset="0"/>
                <a:ea typeface="Times New Roman" panose="02020603050405020304" pitchFamily="18" charset="0"/>
              </a:rPr>
              <a:t>постійними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ІРадресами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які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мають</a:t>
            </a:r>
            <a:r>
              <a:rPr lang="ru-RU" dirty="0">
                <a:solidFill>
                  <a:srgbClr val="000000"/>
                </a:solidFill>
                <a:latin typeface="Times New Roman" panose="02020603050405020304" pitchFamily="18" charset="0"/>
                <a:ea typeface="Times New Roman" panose="02020603050405020304" pitchFamily="18" charset="0"/>
              </a:rPr>
              <a:t> доступ до </a:t>
            </a:r>
            <a:r>
              <a:rPr lang="ru-RU" dirty="0" err="1">
                <a:solidFill>
                  <a:srgbClr val="000000"/>
                </a:solidFill>
                <a:latin typeface="Times New Roman" panose="02020603050405020304" pitchFamily="18" charset="0"/>
                <a:ea typeface="Times New Roman" panose="02020603050405020304" pitchFamily="18" charset="0"/>
              </a:rPr>
              <a:t>мережі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Інтернет</a:t>
            </a:r>
            <a:r>
              <a:rPr lang="ru-RU" dirty="0">
                <a:solidFill>
                  <a:srgbClr val="000000"/>
                </a:solidFill>
                <a:latin typeface="Times New Roman" panose="02020603050405020304" pitchFamily="18" charset="0"/>
                <a:ea typeface="Times New Roman" panose="02020603050405020304" pitchFamily="18" charset="0"/>
              </a:rPr>
              <a:t> і </a:t>
            </a:r>
            <a:r>
              <a:rPr lang="ru-RU" dirty="0" err="1">
                <a:solidFill>
                  <a:srgbClr val="000000"/>
                </a:solidFill>
                <a:latin typeface="Times New Roman" panose="02020603050405020304" pitchFamily="18" charset="0"/>
                <a:ea typeface="Times New Roman" panose="02020603050405020304" pitchFamily="18" charset="0"/>
              </a:rPr>
              <a:t>встановлені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виключно</a:t>
            </a:r>
            <a:r>
              <a:rPr lang="ru-RU" dirty="0">
                <a:solidFill>
                  <a:srgbClr val="000000"/>
                </a:solidFill>
                <a:latin typeface="Times New Roman" panose="02020603050405020304" pitchFamily="18" charset="0"/>
                <a:ea typeface="Times New Roman" panose="02020603050405020304" pitchFamily="18" charset="0"/>
              </a:rPr>
              <a:t> на </a:t>
            </a:r>
            <a:r>
              <a:rPr lang="ru-RU" dirty="0" err="1">
                <a:solidFill>
                  <a:srgbClr val="000000"/>
                </a:solidFill>
                <a:latin typeface="Times New Roman" panose="02020603050405020304" pitchFamily="18" charset="0"/>
                <a:ea typeface="Times New Roman" panose="02020603050405020304" pitchFamily="18" charset="0"/>
              </a:rPr>
              <a:t>території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бібліотеки</a:t>
            </a:r>
            <a:r>
              <a:rPr lang="ru-RU" dirty="0">
                <a:solidFill>
                  <a:srgbClr val="000000"/>
                </a:solidFill>
                <a:latin typeface="Times New Roman" panose="02020603050405020304" pitchFamily="18" charset="0"/>
                <a:ea typeface="Times New Roman" panose="02020603050405020304" pitchFamily="18" charset="0"/>
              </a:rPr>
              <a:t>. </a:t>
            </a:r>
            <a:endParaRPr lang="uk-UA" dirty="0">
              <a:solidFill>
                <a:srgbClr val="000000"/>
              </a:solidFill>
              <a:latin typeface="Times New Roman" panose="02020603050405020304" pitchFamily="18" charset="0"/>
              <a:ea typeface="Times New Roman" panose="02020603050405020304" pitchFamily="18" charset="0"/>
            </a:endParaRPr>
          </a:p>
          <a:p>
            <a:endParaRPr lang="uk-UA" dirty="0"/>
          </a:p>
        </p:txBody>
      </p:sp>
      <p:sp>
        <p:nvSpPr>
          <p:cNvPr id="4" name="Текст 3"/>
          <p:cNvSpPr>
            <a:spLocks noGrp="1"/>
          </p:cNvSpPr>
          <p:nvPr>
            <p:ph type="body" sz="half" idx="2"/>
          </p:nvPr>
        </p:nvSpPr>
        <p:spPr/>
        <p:txBody>
          <a:bodyPr/>
          <a:lstStyle/>
          <a:p>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255" y="2950031"/>
            <a:ext cx="2391353" cy="2391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226" y="3226777"/>
            <a:ext cx="3109243" cy="1875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770" y="2178616"/>
            <a:ext cx="3522150" cy="2446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88999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37885" y="544665"/>
            <a:ext cx="3448049" cy="1196671"/>
          </a:xfrm>
        </p:spPr>
        <p:txBody>
          <a:bodyPr>
            <a:normAutofit fontScale="90000"/>
          </a:bodyPr>
          <a:lstStyle/>
          <a:p>
            <a:r>
              <a:rPr lang="ru-RU" i="1" dirty="0">
                <a:solidFill>
                  <a:srgbClr val="000000"/>
                </a:solidFill>
                <a:latin typeface="Times New Roman" panose="02020603050405020304" pitchFamily="18" charset="0"/>
                <a:ea typeface="Times New Roman" panose="02020603050405020304" pitchFamily="18" charset="0"/>
              </a:rPr>
              <a:t>Науково-технічна </a:t>
            </a:r>
            <a:r>
              <a:rPr lang="ru-RU" i="1" dirty="0" err="1">
                <a:solidFill>
                  <a:srgbClr val="000000"/>
                </a:solidFill>
                <a:latin typeface="Times New Roman" panose="02020603050405020304" pitchFamily="18" charset="0"/>
                <a:ea typeface="Times New Roman" panose="02020603050405020304" pitchFamily="18" charset="0"/>
              </a:rPr>
              <a:t>бібліотека</a:t>
            </a:r>
            <a:r>
              <a:rPr lang="ru-RU" i="1" dirty="0">
                <a:solidFill>
                  <a:srgbClr val="000000"/>
                </a:solidFill>
                <a:latin typeface="Times New Roman" panose="02020603050405020304" pitchFamily="18" charset="0"/>
                <a:ea typeface="Times New Roman" panose="02020603050405020304" pitchFamily="18" charset="0"/>
              </a:rPr>
              <a:t> </a:t>
            </a:r>
            <a:r>
              <a:rPr lang="ru-RU" i="1" dirty="0" err="1">
                <a:solidFill>
                  <a:srgbClr val="000000"/>
                </a:solidFill>
                <a:latin typeface="Times New Roman" panose="02020603050405020304" pitchFamily="18" charset="0"/>
                <a:ea typeface="Times New Roman" panose="02020603050405020304" pitchFamily="18" charset="0"/>
              </a:rPr>
              <a:t>України</a:t>
            </a:r>
            <a:r>
              <a:rPr lang="ru-RU" i="1" dirty="0">
                <a:solidFill>
                  <a:srgbClr val="000000"/>
                </a:solidFill>
                <a:latin typeface="Times New Roman" panose="02020603050405020304" pitchFamily="18" charset="0"/>
                <a:ea typeface="Times New Roman" panose="02020603050405020304" pitchFamily="18" charset="0"/>
              </a:rPr>
              <a:t> (ДНТБ </a:t>
            </a:r>
            <a:r>
              <a:rPr lang="ru-RU" i="1" dirty="0" err="1">
                <a:solidFill>
                  <a:srgbClr val="000000"/>
                </a:solidFill>
                <a:latin typeface="Times New Roman" panose="02020603050405020304" pitchFamily="18" charset="0"/>
                <a:ea typeface="Times New Roman" panose="02020603050405020304" pitchFamily="18" charset="0"/>
              </a:rPr>
              <a:t>України</a:t>
            </a:r>
            <a:r>
              <a:rPr lang="ru-RU" i="1" dirty="0">
                <a:solidFill>
                  <a:srgbClr val="000000"/>
                </a:solidFill>
                <a:latin typeface="Times New Roman" panose="02020603050405020304" pitchFamily="18" charset="0"/>
                <a:ea typeface="Times New Roman" panose="02020603050405020304" pitchFamily="18" charset="0"/>
              </a:rPr>
              <a:t>). </a:t>
            </a:r>
            <a:endParaRPr lang="uk-UA" dirty="0"/>
          </a:p>
        </p:txBody>
      </p:sp>
      <p:sp>
        <p:nvSpPr>
          <p:cNvPr id="3" name="Объект 2"/>
          <p:cNvSpPr>
            <a:spLocks noGrp="1"/>
          </p:cNvSpPr>
          <p:nvPr>
            <p:ph idx="1"/>
          </p:nvPr>
        </p:nvSpPr>
        <p:spPr>
          <a:xfrm>
            <a:off x="765051" y="920376"/>
            <a:ext cx="6158418" cy="2394323"/>
          </a:xfrm>
        </p:spPr>
        <p:txBody>
          <a:bodyPr>
            <a:normAutofit fontScale="77500" lnSpcReduction="20000"/>
          </a:bodyPr>
          <a:lstStyle/>
          <a:p>
            <a:r>
              <a:rPr lang="ru-RU" dirty="0">
                <a:solidFill>
                  <a:srgbClr val="000000"/>
                </a:solidFill>
                <a:latin typeface="Times New Roman" panose="02020603050405020304" pitchFamily="18" charset="0"/>
                <a:ea typeface="Times New Roman" panose="02020603050405020304" pitchFamily="18" charset="0"/>
              </a:rPr>
              <a:t>ДНТБ </a:t>
            </a:r>
            <a:r>
              <a:rPr lang="ru-RU" dirty="0" err="1">
                <a:solidFill>
                  <a:srgbClr val="000000"/>
                </a:solidFill>
                <a:latin typeface="Times New Roman" panose="02020603050405020304" pitchFamily="18" charset="0"/>
                <a:ea typeface="Times New Roman" panose="02020603050405020304" pitchFamily="18" charset="0"/>
              </a:rPr>
              <a:t>України</a:t>
            </a:r>
            <a:r>
              <a:rPr lang="ru-RU" dirty="0">
                <a:solidFill>
                  <a:srgbClr val="000000"/>
                </a:solidFill>
                <a:latin typeface="Times New Roman" panose="02020603050405020304" pitchFamily="18" charset="0"/>
                <a:ea typeface="Times New Roman" panose="02020603050405020304" pitchFamily="18" charset="0"/>
              </a:rPr>
              <a:t> – одна з </a:t>
            </a:r>
            <a:r>
              <a:rPr lang="ru-RU" dirty="0" err="1">
                <a:solidFill>
                  <a:srgbClr val="000000"/>
                </a:solidFill>
                <a:latin typeface="Times New Roman" panose="02020603050405020304" pitchFamily="18" charset="0"/>
                <a:ea typeface="Times New Roman" panose="02020603050405020304" pitchFamily="18" charset="0"/>
              </a:rPr>
              <a:t>найбільших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бібліотек</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країни</a:t>
            </a:r>
            <a:r>
              <a:rPr lang="ru-RU" dirty="0">
                <a:solidFill>
                  <a:srgbClr val="000000"/>
                </a:solidFill>
                <a:latin typeface="Times New Roman" panose="02020603050405020304" pitchFamily="18" charset="0"/>
                <a:ea typeface="Times New Roman" panose="02020603050405020304" pitchFamily="18" charset="0"/>
              </a:rPr>
              <a:t> з </a:t>
            </a:r>
            <a:r>
              <a:rPr lang="ru-RU" dirty="0" err="1">
                <a:solidFill>
                  <a:srgbClr val="000000"/>
                </a:solidFill>
                <a:latin typeface="Times New Roman" panose="02020603050405020304" pitchFamily="18" charset="0"/>
                <a:ea typeface="Times New Roman" panose="02020603050405020304" pitchFamily="18" charset="0"/>
              </a:rPr>
              <a:t>унікальним</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багатогалузевим</a:t>
            </a:r>
            <a:r>
              <a:rPr lang="ru-RU" dirty="0">
                <a:solidFill>
                  <a:srgbClr val="000000"/>
                </a:solidFill>
                <a:latin typeface="Times New Roman" panose="02020603050405020304" pitchFamily="18" charset="0"/>
                <a:ea typeface="Times New Roman" panose="02020603050405020304" pitchFamily="18" charset="0"/>
              </a:rPr>
              <a:t> фондом </a:t>
            </a:r>
            <a:r>
              <a:rPr lang="ru-RU" dirty="0" err="1">
                <a:solidFill>
                  <a:srgbClr val="000000"/>
                </a:solidFill>
                <a:latin typeface="Times New Roman" panose="02020603050405020304" pitchFamily="18" charset="0"/>
                <a:ea typeface="Times New Roman" panose="02020603050405020304" pitchFamily="18" charset="0"/>
              </a:rPr>
              <a:t>науково-технічної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літератури</a:t>
            </a:r>
            <a:r>
              <a:rPr lang="ru-RU" dirty="0">
                <a:solidFill>
                  <a:srgbClr val="000000"/>
                </a:solidFill>
                <a:latin typeface="Times New Roman" panose="02020603050405020304" pitchFamily="18" charset="0"/>
                <a:ea typeface="Times New Roman" panose="02020603050405020304" pitchFamily="18" charset="0"/>
              </a:rPr>
              <a:t> і </a:t>
            </a:r>
            <a:r>
              <a:rPr lang="ru-RU" dirty="0" err="1">
                <a:solidFill>
                  <a:srgbClr val="000000"/>
                </a:solidFill>
                <a:latin typeface="Times New Roman" panose="02020603050405020304" pitchFamily="18" charset="0"/>
                <a:ea typeface="Times New Roman" panose="02020603050405020304" pitchFamily="18" charset="0"/>
              </a:rPr>
              <a:t>документації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що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нараховує</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майже</a:t>
            </a:r>
            <a:r>
              <a:rPr lang="ru-RU" dirty="0">
                <a:solidFill>
                  <a:srgbClr val="000000"/>
                </a:solidFill>
                <a:latin typeface="Times New Roman" panose="02020603050405020304" pitchFamily="18" charset="0"/>
                <a:ea typeface="Times New Roman" panose="02020603050405020304" pitchFamily="18" charset="0"/>
              </a:rPr>
              <a:t> 21 </a:t>
            </a:r>
            <a:r>
              <a:rPr lang="ru-RU" dirty="0" err="1">
                <a:solidFill>
                  <a:srgbClr val="000000"/>
                </a:solidFill>
                <a:latin typeface="Times New Roman" panose="02020603050405020304" pitchFamily="18" charset="0"/>
                <a:ea typeface="Times New Roman" panose="02020603050405020304" pitchFamily="18" charset="0"/>
              </a:rPr>
              <a:t>мільйон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примірників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документальних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джерел</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інформації</a:t>
            </a:r>
            <a:r>
              <a:rPr lang="ru-RU" dirty="0">
                <a:solidFill>
                  <a:srgbClr val="000000"/>
                </a:solidFill>
                <a:latin typeface="Times New Roman" panose="02020603050405020304" pitchFamily="18" charset="0"/>
                <a:ea typeface="Times New Roman" panose="02020603050405020304" pitchFamily="18" charset="0"/>
              </a:rPr>
              <a:t>.</a:t>
            </a:r>
            <a:endParaRPr lang="uk-UA" dirty="0"/>
          </a:p>
        </p:txBody>
      </p:sp>
      <p:sp>
        <p:nvSpPr>
          <p:cNvPr id="4" name="Текст 3"/>
          <p:cNvSpPr>
            <a:spLocks noGrp="1"/>
          </p:cNvSpPr>
          <p:nvPr>
            <p:ph type="body" sz="half" idx="2"/>
          </p:nvPr>
        </p:nvSpPr>
        <p:spPr/>
        <p:txBody>
          <a:bodyPr/>
          <a:lstStyle/>
          <a:p>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853" y="3332282"/>
            <a:ext cx="2250831" cy="2250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129" y="1951189"/>
            <a:ext cx="3070039" cy="2861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957" y="3314699"/>
            <a:ext cx="2465512" cy="2465512"/>
          </a:xfrm>
          <a:prstGeom prst="rect">
            <a:avLst/>
          </a:prstGeom>
          <a:ln>
            <a:noFill/>
          </a:ln>
          <a:effectLst>
            <a:softEdge rad="112500"/>
          </a:effectLst>
        </p:spPr>
      </p:pic>
    </p:spTree>
    <p:extLst>
      <p:ext uri="{BB962C8B-B14F-4D97-AF65-F5344CB8AC3E}">
        <p14:creationId xmlns:p14="http://schemas.microsoft.com/office/powerpoint/2010/main" val="2502376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58100" y="457199"/>
            <a:ext cx="4305300" cy="1866901"/>
          </a:xfrm>
        </p:spPr>
        <p:txBody>
          <a:bodyPr>
            <a:normAutofit/>
          </a:bodyPr>
          <a:lstStyle/>
          <a:p>
            <a:r>
              <a:rPr lang="ru-RU" i="1" dirty="0">
                <a:solidFill>
                  <a:srgbClr val="000000"/>
                </a:solidFill>
                <a:latin typeface="Times New Roman" panose="02020603050405020304" pitchFamily="18" charset="0"/>
                <a:ea typeface="Times New Roman" panose="02020603050405020304" pitchFamily="18" charset="0"/>
              </a:rPr>
              <a:t>Державна </a:t>
            </a:r>
            <a:r>
              <a:rPr lang="ru-RU" i="1" dirty="0" err="1">
                <a:solidFill>
                  <a:srgbClr val="000000"/>
                </a:solidFill>
                <a:latin typeface="Times New Roman" panose="02020603050405020304" pitchFamily="18" charset="0"/>
                <a:ea typeface="Times New Roman" panose="02020603050405020304" pitchFamily="18" charset="0"/>
              </a:rPr>
              <a:t>науково-педагогічна</a:t>
            </a:r>
            <a:r>
              <a:rPr lang="ru-RU" i="1" dirty="0">
                <a:solidFill>
                  <a:srgbClr val="000000"/>
                </a:solidFill>
                <a:latin typeface="Times New Roman" panose="02020603050405020304" pitchFamily="18" charset="0"/>
                <a:ea typeface="Times New Roman" panose="02020603050405020304" pitchFamily="18" charset="0"/>
              </a:rPr>
              <a:t> </a:t>
            </a:r>
            <a:r>
              <a:rPr lang="ru-RU" i="1" dirty="0" err="1">
                <a:solidFill>
                  <a:srgbClr val="000000"/>
                </a:solidFill>
                <a:latin typeface="Times New Roman" panose="02020603050405020304" pitchFamily="18" charset="0"/>
                <a:ea typeface="Times New Roman" panose="02020603050405020304" pitchFamily="18" charset="0"/>
              </a:rPr>
              <a:t>бібліотека</a:t>
            </a:r>
            <a:r>
              <a:rPr lang="ru-RU" i="1" dirty="0">
                <a:solidFill>
                  <a:srgbClr val="000000"/>
                </a:solidFill>
                <a:latin typeface="Times New Roman" panose="02020603050405020304" pitchFamily="18" charset="0"/>
                <a:ea typeface="Times New Roman" panose="02020603050405020304" pitchFamily="18" charset="0"/>
              </a:rPr>
              <a:t> </a:t>
            </a:r>
            <a:r>
              <a:rPr lang="ru-RU" i="1" dirty="0" err="1">
                <a:solidFill>
                  <a:srgbClr val="000000"/>
                </a:solidFill>
                <a:latin typeface="Times New Roman" panose="02020603050405020304" pitchFamily="18" charset="0"/>
                <a:ea typeface="Times New Roman" panose="02020603050405020304" pitchFamily="18" charset="0"/>
              </a:rPr>
              <a:t>України</a:t>
            </a:r>
            <a:r>
              <a:rPr lang="ru-RU" i="1" dirty="0">
                <a:solidFill>
                  <a:srgbClr val="000000"/>
                </a:solidFill>
                <a:latin typeface="Times New Roman" panose="02020603050405020304" pitchFamily="18" charset="0"/>
                <a:ea typeface="Times New Roman" panose="02020603050405020304" pitchFamily="18" charset="0"/>
              </a:rPr>
              <a:t> </a:t>
            </a:r>
            <a:r>
              <a:rPr lang="ru-RU" i="1" dirty="0" err="1">
                <a:solidFill>
                  <a:srgbClr val="000000"/>
                </a:solidFill>
                <a:latin typeface="Times New Roman" panose="02020603050405020304" pitchFamily="18" charset="0"/>
                <a:ea typeface="Times New Roman" panose="02020603050405020304" pitchFamily="18" charset="0"/>
              </a:rPr>
              <a:t>ім</a:t>
            </a:r>
            <a:r>
              <a:rPr lang="ru-RU" i="1" dirty="0">
                <a:solidFill>
                  <a:srgbClr val="000000"/>
                </a:solidFill>
                <a:latin typeface="Times New Roman" panose="02020603050405020304" pitchFamily="18" charset="0"/>
                <a:ea typeface="Times New Roman" panose="02020603050405020304" pitchFamily="18" charset="0"/>
              </a:rPr>
              <a:t>. В.О. </a:t>
            </a:r>
            <a:r>
              <a:rPr lang="ru-RU" i="1" dirty="0" err="1">
                <a:solidFill>
                  <a:srgbClr val="000000"/>
                </a:solidFill>
                <a:latin typeface="Times New Roman" panose="02020603050405020304" pitchFamily="18" charset="0"/>
                <a:ea typeface="Times New Roman" panose="02020603050405020304" pitchFamily="18" charset="0"/>
              </a:rPr>
              <a:t>Сухомлинського</a:t>
            </a:r>
            <a:r>
              <a:rPr lang="ru-RU" i="1" dirty="0">
                <a:solidFill>
                  <a:srgbClr val="000000"/>
                </a:solidFill>
                <a:latin typeface="Times New Roman" panose="02020603050405020304" pitchFamily="18" charset="0"/>
                <a:ea typeface="Times New Roman" panose="02020603050405020304" pitchFamily="18" charset="0"/>
              </a:rPr>
              <a:t> (ДНПБ </a:t>
            </a:r>
            <a:r>
              <a:rPr lang="ru-RU" i="1" dirty="0" err="1">
                <a:solidFill>
                  <a:srgbClr val="000000"/>
                </a:solidFill>
                <a:latin typeface="Times New Roman" panose="02020603050405020304" pitchFamily="18" charset="0"/>
                <a:ea typeface="Times New Roman" panose="02020603050405020304" pitchFamily="18" charset="0"/>
              </a:rPr>
              <a:t>України</a:t>
            </a:r>
            <a:r>
              <a:rPr lang="ru-RU" i="1" dirty="0">
                <a:solidFill>
                  <a:srgbClr val="000000"/>
                </a:solidFill>
                <a:latin typeface="Times New Roman" panose="02020603050405020304" pitchFamily="18" charset="0"/>
                <a:ea typeface="Times New Roman" panose="02020603050405020304" pitchFamily="18" charset="0"/>
              </a:rPr>
              <a:t> </a:t>
            </a:r>
            <a:r>
              <a:rPr lang="ru-RU" i="1" dirty="0" err="1">
                <a:solidFill>
                  <a:srgbClr val="000000"/>
                </a:solidFill>
                <a:latin typeface="Times New Roman" panose="02020603050405020304" pitchFamily="18" charset="0"/>
                <a:ea typeface="Times New Roman" panose="02020603050405020304" pitchFamily="18" charset="0"/>
              </a:rPr>
              <a:t>ім</a:t>
            </a:r>
            <a:r>
              <a:rPr lang="ru-RU" i="1" dirty="0">
                <a:solidFill>
                  <a:srgbClr val="000000"/>
                </a:solidFill>
                <a:latin typeface="Times New Roman" panose="02020603050405020304" pitchFamily="18" charset="0"/>
                <a:ea typeface="Times New Roman" panose="02020603050405020304" pitchFamily="18" charset="0"/>
              </a:rPr>
              <a:t>. В.О. </a:t>
            </a:r>
            <a:r>
              <a:rPr lang="ru-RU" i="1" dirty="0" err="1">
                <a:solidFill>
                  <a:srgbClr val="000000"/>
                </a:solidFill>
                <a:latin typeface="Times New Roman" panose="02020603050405020304" pitchFamily="18" charset="0"/>
                <a:ea typeface="Times New Roman" panose="02020603050405020304" pitchFamily="18" charset="0"/>
              </a:rPr>
              <a:t>Сухомлинського</a:t>
            </a:r>
            <a:r>
              <a:rPr lang="ru-RU" i="1" dirty="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a:t>
            </a:r>
            <a:endParaRPr lang="uk-UA" dirty="0"/>
          </a:p>
        </p:txBody>
      </p:sp>
      <p:sp>
        <p:nvSpPr>
          <p:cNvPr id="3" name="Объект 2"/>
          <p:cNvSpPr>
            <a:spLocks noGrp="1"/>
          </p:cNvSpPr>
          <p:nvPr>
            <p:ph idx="1"/>
          </p:nvPr>
        </p:nvSpPr>
        <p:spPr>
          <a:xfrm>
            <a:off x="430824" y="1608991"/>
            <a:ext cx="6910754" cy="1732085"/>
          </a:xfrm>
        </p:spPr>
        <p:txBody>
          <a:bodyPr>
            <a:normAutofit fontScale="70000" lnSpcReduction="20000"/>
          </a:bodyPr>
          <a:lstStyle/>
          <a:p>
            <a:r>
              <a:rPr lang="ru-RU" dirty="0">
                <a:solidFill>
                  <a:srgbClr val="000000"/>
                </a:solidFill>
                <a:latin typeface="Times New Roman" panose="02020603050405020304" pitchFamily="18" charset="0"/>
                <a:ea typeface="Times New Roman" panose="02020603050405020304" pitchFamily="18" charset="0"/>
              </a:rPr>
              <a:t>Бібліотека </a:t>
            </a:r>
            <a:r>
              <a:rPr lang="ru-RU" dirty="0" err="1">
                <a:solidFill>
                  <a:srgbClr val="000000"/>
                </a:solidFill>
                <a:latin typeface="Times New Roman" panose="02020603050405020304" pitchFamily="18" charset="0"/>
                <a:ea typeface="Times New Roman" panose="02020603050405020304" pitchFamily="18" charset="0"/>
              </a:rPr>
              <a:t>являє</a:t>
            </a:r>
            <a:r>
              <a:rPr lang="ru-RU" dirty="0">
                <a:solidFill>
                  <a:srgbClr val="000000"/>
                </a:solidFill>
                <a:latin typeface="Times New Roman" panose="02020603050405020304" pitchFamily="18" charset="0"/>
                <a:ea typeface="Times New Roman" panose="02020603050405020304" pitchFamily="18" charset="0"/>
              </a:rPr>
              <a:t> собою </a:t>
            </a:r>
            <a:r>
              <a:rPr lang="ru-RU" dirty="0" err="1">
                <a:solidFill>
                  <a:srgbClr val="000000"/>
                </a:solidFill>
                <a:latin typeface="Times New Roman" panose="02020603050405020304" pitchFamily="18" charset="0"/>
                <a:ea typeface="Times New Roman" panose="02020603050405020304" pitchFamily="18" charset="0"/>
              </a:rPr>
              <a:t>національне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галузеве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книгосховище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всеукраїнський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науково-інформаційний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координаційний</a:t>
            </a:r>
            <a:r>
              <a:rPr lang="ru-RU" dirty="0">
                <a:solidFill>
                  <a:srgbClr val="000000"/>
                </a:solidFill>
                <a:latin typeface="Times New Roman" panose="02020603050405020304" pitchFamily="18" charset="0"/>
                <a:ea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rPr>
              <a:t>науковометодичний</a:t>
            </a:r>
            <a:r>
              <a:rPr lang="ru-RU" dirty="0">
                <a:solidFill>
                  <a:srgbClr val="000000"/>
                </a:solidFill>
                <a:latin typeface="Times New Roman" panose="02020603050405020304" pitchFamily="18" charset="0"/>
                <a:ea typeface="Times New Roman" panose="02020603050405020304" pitchFamily="18" charset="0"/>
              </a:rPr>
              <a:t> центр </a:t>
            </a:r>
            <a:r>
              <a:rPr lang="ru-RU" dirty="0" err="1">
                <a:solidFill>
                  <a:srgbClr val="000000"/>
                </a:solidFill>
                <a:latin typeface="Times New Roman" panose="02020603050405020304" pitchFamily="18" charset="0"/>
                <a:ea typeface="Times New Roman" panose="02020603050405020304" pitchFamily="18" charset="0"/>
              </a:rPr>
              <a:t>бібліотек</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освітянської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галузі</a:t>
            </a:r>
            <a:r>
              <a:rPr lang="ru-RU" dirty="0">
                <a:solidFill>
                  <a:srgbClr val="000000"/>
                </a:solidFill>
                <a:latin typeface="Times New Roman" panose="02020603050405020304" pitchFamily="18" charset="0"/>
                <a:ea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rPr>
              <a:t>України</a:t>
            </a:r>
            <a:r>
              <a:rPr lang="ru-RU" dirty="0" smtClean="0">
                <a:solidFill>
                  <a:srgbClr val="000000"/>
                </a:solidFill>
                <a:latin typeface="Times New Roman" panose="02020603050405020304" pitchFamily="18" charset="0"/>
                <a:ea typeface="Times New Roman" panose="02020603050405020304" pitchFamily="18" charset="0"/>
              </a:rPr>
              <a:t>.</a:t>
            </a:r>
            <a:endParaRPr lang="uk-UA" dirty="0"/>
          </a:p>
        </p:txBody>
      </p:sp>
      <p:sp>
        <p:nvSpPr>
          <p:cNvPr id="4" name="Текст 3"/>
          <p:cNvSpPr>
            <a:spLocks noGrp="1"/>
          </p:cNvSpPr>
          <p:nvPr>
            <p:ph type="body" sz="half" idx="2"/>
          </p:nvPr>
        </p:nvSpPr>
        <p:spPr>
          <a:xfrm>
            <a:off x="8337885" y="2838450"/>
            <a:ext cx="3092115" cy="3067050"/>
          </a:xfrm>
        </p:spPr>
        <p:txBody>
          <a:bodyPr/>
          <a:lstStyle/>
          <a:p>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2549769"/>
            <a:ext cx="3868616" cy="2901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275" y="3574060"/>
            <a:ext cx="2705096" cy="20288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0490" y="3574060"/>
            <a:ext cx="2790862" cy="2093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3570" y="206311"/>
            <a:ext cx="2945262" cy="1402681"/>
          </a:xfrm>
          <a:prstGeom prst="rect">
            <a:avLst/>
          </a:prstGeom>
          <a:ln>
            <a:noFill/>
          </a:ln>
          <a:effectLst>
            <a:softEdge rad="112500"/>
          </a:effectLst>
        </p:spPr>
      </p:pic>
    </p:spTree>
    <p:extLst>
      <p:ext uri="{BB962C8B-B14F-4D97-AF65-F5344CB8AC3E}">
        <p14:creationId xmlns:p14="http://schemas.microsoft.com/office/powerpoint/2010/main" val="2916365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solidFill>
                  <a:srgbClr val="000000"/>
                </a:solidFill>
                <a:latin typeface="Times New Roman" panose="02020603050405020304" pitchFamily="18" charset="0"/>
                <a:ea typeface="Times New Roman" panose="02020603050405020304" pitchFamily="18" charset="0"/>
              </a:rPr>
              <a:t>Бібліотека </a:t>
            </a:r>
            <a:r>
              <a:rPr lang="ru-RU" i="1" dirty="0" err="1">
                <a:solidFill>
                  <a:srgbClr val="000000"/>
                </a:solidFill>
                <a:latin typeface="Times New Roman" panose="02020603050405020304" pitchFamily="18" charset="0"/>
                <a:ea typeface="Times New Roman" panose="02020603050405020304" pitchFamily="18" charset="0"/>
              </a:rPr>
              <a:t>Верховної</a:t>
            </a:r>
            <a:r>
              <a:rPr lang="ru-RU" i="1" dirty="0">
                <a:solidFill>
                  <a:srgbClr val="000000"/>
                </a:solidFill>
                <a:latin typeface="Times New Roman" panose="02020603050405020304" pitchFamily="18" charset="0"/>
                <a:ea typeface="Times New Roman" panose="02020603050405020304" pitchFamily="18" charset="0"/>
              </a:rPr>
              <a:t> Ради </a:t>
            </a:r>
            <a:r>
              <a:rPr lang="ru-RU" i="1" dirty="0" err="1">
                <a:solidFill>
                  <a:srgbClr val="000000"/>
                </a:solidFill>
                <a:latin typeface="Times New Roman" panose="02020603050405020304" pitchFamily="18" charset="0"/>
                <a:ea typeface="Times New Roman" panose="02020603050405020304" pitchFamily="18" charset="0"/>
              </a:rPr>
              <a:t>України</a:t>
            </a:r>
            <a:r>
              <a:rPr lang="ru-RU" i="1" dirty="0">
                <a:solidFill>
                  <a:srgbClr val="000000"/>
                </a:solidFill>
                <a:latin typeface="Times New Roman" panose="02020603050405020304" pitchFamily="18" charset="0"/>
                <a:ea typeface="Times New Roman" panose="02020603050405020304" pitchFamily="18" charset="0"/>
              </a:rPr>
              <a:t> (БВРУ).</a:t>
            </a:r>
            <a:r>
              <a:rPr lang="ru-RU" dirty="0">
                <a:solidFill>
                  <a:srgbClr val="000000"/>
                </a:solidFill>
                <a:latin typeface="Times New Roman" panose="02020603050405020304" pitchFamily="18" charset="0"/>
                <a:ea typeface="Times New Roman" panose="02020603050405020304" pitchFamily="18" charset="0"/>
              </a:rPr>
              <a:t> </a:t>
            </a:r>
            <a:endParaRPr lang="uk-UA" dirty="0"/>
          </a:p>
        </p:txBody>
      </p:sp>
      <p:sp>
        <p:nvSpPr>
          <p:cNvPr id="3" name="Объект 2"/>
          <p:cNvSpPr>
            <a:spLocks noGrp="1"/>
          </p:cNvSpPr>
          <p:nvPr>
            <p:ph idx="1"/>
          </p:nvPr>
        </p:nvSpPr>
        <p:spPr/>
        <p:txBody>
          <a:bodyPr>
            <a:normAutofit fontScale="85000" lnSpcReduction="10000"/>
          </a:bodyPr>
          <a:lstStyle/>
          <a:p>
            <a:r>
              <a:rPr lang="ru-RU" dirty="0">
                <a:solidFill>
                  <a:srgbClr val="000000"/>
                </a:solidFill>
                <a:latin typeface="Times New Roman" panose="02020603050405020304" pitchFamily="18" charset="0"/>
                <a:ea typeface="Times New Roman" panose="02020603050405020304" pitchFamily="18" charset="0"/>
              </a:rPr>
              <a:t>Бібліотека </a:t>
            </a:r>
            <a:r>
              <a:rPr lang="ru-RU" dirty="0" err="1">
                <a:solidFill>
                  <a:srgbClr val="000000"/>
                </a:solidFill>
                <a:latin typeface="Times New Roman" panose="02020603050405020304" pitchFamily="18" charset="0"/>
                <a:ea typeface="Times New Roman" panose="02020603050405020304" pitchFamily="18" charset="0"/>
              </a:rPr>
              <a:t>Верховної</a:t>
            </a:r>
            <a:r>
              <a:rPr lang="ru-RU" dirty="0">
                <a:solidFill>
                  <a:srgbClr val="000000"/>
                </a:solidFill>
                <a:latin typeface="Times New Roman" panose="02020603050405020304" pitchFamily="18" charset="0"/>
                <a:ea typeface="Times New Roman" panose="02020603050405020304" pitchFamily="18" charset="0"/>
              </a:rPr>
              <a:t> Ради </a:t>
            </a:r>
            <a:r>
              <a:rPr lang="ru-RU" dirty="0" err="1">
                <a:solidFill>
                  <a:srgbClr val="000000"/>
                </a:solidFill>
                <a:latin typeface="Times New Roman" panose="02020603050405020304" pitchFamily="18" charset="0"/>
                <a:ea typeface="Times New Roman" panose="02020603050405020304" pitchFamily="18" charset="0"/>
              </a:rPr>
              <a:t>України</a:t>
            </a:r>
            <a:r>
              <a:rPr lang="ru-RU" dirty="0">
                <a:solidFill>
                  <a:srgbClr val="000000"/>
                </a:solidFill>
                <a:latin typeface="Times New Roman" panose="02020603050405020304" pitchFamily="18" charset="0"/>
                <a:ea typeface="Times New Roman" panose="02020603050405020304" pitchFamily="18" charset="0"/>
              </a:rPr>
              <a:t> – </a:t>
            </a:r>
            <a:r>
              <a:rPr lang="ru-RU" dirty="0" err="1">
                <a:solidFill>
                  <a:srgbClr val="000000"/>
                </a:solidFill>
                <a:latin typeface="Times New Roman" panose="02020603050405020304" pitchFamily="18" charset="0"/>
                <a:ea typeface="Times New Roman" panose="02020603050405020304" pitchFamily="18" charset="0"/>
              </a:rPr>
              <a:t>спеціальна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бібліотека</a:t>
            </a:r>
            <a:r>
              <a:rPr lang="ru-RU" dirty="0">
                <a:solidFill>
                  <a:srgbClr val="000000"/>
                </a:solidFill>
                <a:latin typeface="Times New Roman" panose="02020603050405020304" pitchFamily="18" charset="0"/>
                <a:ea typeface="Times New Roman" panose="02020603050405020304" pitchFamily="18" charset="0"/>
              </a:rPr>
              <a:t>, яка </a:t>
            </a:r>
            <a:r>
              <a:rPr lang="ru-RU" dirty="0" err="1">
                <a:solidFill>
                  <a:srgbClr val="000000"/>
                </a:solidFill>
                <a:latin typeface="Times New Roman" panose="02020603050405020304" pitchFamily="18" charset="0"/>
                <a:ea typeface="Times New Roman" panose="02020603050405020304" pitchFamily="18" charset="0"/>
              </a:rPr>
              <a:t>забезпечує</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формування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зберігання</a:t>
            </a:r>
            <a:r>
              <a:rPr lang="ru-RU" dirty="0">
                <a:solidFill>
                  <a:srgbClr val="000000"/>
                </a:solidFill>
                <a:latin typeface="Times New Roman" panose="02020603050405020304" pitchFamily="18" charset="0"/>
                <a:ea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rPr>
              <a:t>ефективне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використання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бібліотечного</a:t>
            </a:r>
            <a:r>
              <a:rPr lang="ru-RU" dirty="0">
                <a:solidFill>
                  <a:srgbClr val="000000"/>
                </a:solidFill>
                <a:latin typeface="Times New Roman" panose="02020603050405020304" pitchFamily="18" charset="0"/>
                <a:ea typeface="Times New Roman" panose="02020603050405020304" pitchFamily="18" charset="0"/>
              </a:rPr>
              <a:t> фонду як </a:t>
            </a:r>
            <a:r>
              <a:rPr lang="ru-RU" dirty="0" err="1">
                <a:solidFill>
                  <a:srgbClr val="000000"/>
                </a:solidFill>
                <a:latin typeface="Times New Roman" panose="02020603050405020304" pitchFamily="18" charset="0"/>
                <a:ea typeface="Times New Roman" panose="02020603050405020304" pitchFamily="18" charset="0"/>
              </a:rPr>
              <a:t>упорядкованого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зібрання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документів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із</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питань</a:t>
            </a:r>
            <a:r>
              <a:rPr lang="ru-RU" dirty="0">
                <a:solidFill>
                  <a:srgbClr val="000000"/>
                </a:solidFill>
                <a:latin typeface="Times New Roman" panose="02020603050405020304" pitchFamily="18" charset="0"/>
                <a:ea typeface="Times New Roman" panose="02020603050405020304" pitchFamily="18" charset="0"/>
              </a:rPr>
              <a:t> права та парламентаризму, </a:t>
            </a:r>
            <a:r>
              <a:rPr lang="ru-RU" dirty="0" err="1">
                <a:solidFill>
                  <a:srgbClr val="000000"/>
                </a:solidFill>
                <a:latin typeface="Times New Roman" panose="02020603050405020304" pitchFamily="18" charset="0"/>
                <a:ea typeface="Times New Roman" panose="02020603050405020304" pitchFamily="18" charset="0"/>
              </a:rPr>
              <a:t>політики</a:t>
            </a:r>
            <a:r>
              <a:rPr lang="ru-RU" dirty="0">
                <a:solidFill>
                  <a:srgbClr val="000000"/>
                </a:solidFill>
                <a:latin typeface="Times New Roman" panose="02020603050405020304" pitchFamily="18" charset="0"/>
                <a:ea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rPr>
              <a:t>економіки</a:t>
            </a:r>
            <a:r>
              <a:rPr lang="ru-RU" dirty="0">
                <a:solidFill>
                  <a:srgbClr val="000000"/>
                </a:solidFill>
                <a:latin typeface="Times New Roman" panose="02020603050405020304" pitchFamily="18" charset="0"/>
                <a:ea typeface="Times New Roman" panose="02020603050405020304" pitchFamily="18" charset="0"/>
              </a:rPr>
              <a:t>, науки, </a:t>
            </a:r>
            <a:r>
              <a:rPr lang="ru-RU" dirty="0" err="1">
                <a:solidFill>
                  <a:srgbClr val="000000"/>
                </a:solidFill>
                <a:latin typeface="Times New Roman" panose="02020603050405020304" pitchFamily="18" charset="0"/>
                <a:ea typeface="Times New Roman" panose="02020603050405020304" pitchFamily="18" charset="0"/>
              </a:rPr>
              <a:t>освіти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культури</a:t>
            </a:r>
            <a:r>
              <a:rPr lang="ru-RU" dirty="0">
                <a:solidFill>
                  <a:srgbClr val="000000"/>
                </a:solidFill>
                <a:latin typeface="Times New Roman" panose="02020603050405020304" pitchFamily="18" charset="0"/>
                <a:ea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rPr>
              <a:t>інших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питань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функціонування</a:t>
            </a:r>
            <a:r>
              <a:rPr lang="ru-RU" dirty="0">
                <a:solidFill>
                  <a:srgbClr val="000000"/>
                </a:solidFill>
                <a:latin typeface="Times New Roman" panose="02020603050405020304" pitchFamily="18" charset="0"/>
                <a:ea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rPr>
              <a:t>розвитку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українського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суспільства</a:t>
            </a:r>
            <a:r>
              <a:rPr lang="ru-RU" dirty="0">
                <a:solidFill>
                  <a:srgbClr val="000000"/>
                </a:solidFill>
                <a:latin typeface="Times New Roman" panose="02020603050405020304" pitchFamily="18" charset="0"/>
                <a:ea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rPr>
              <a:t>інших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країн</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світу</a:t>
            </a:r>
            <a:r>
              <a:rPr lang="ru-RU" dirty="0">
                <a:solidFill>
                  <a:srgbClr val="000000"/>
                </a:solidFill>
                <a:latin typeface="Times New Roman" panose="02020603050405020304" pitchFamily="18" charset="0"/>
                <a:ea typeface="Times New Roman" panose="02020603050405020304" pitchFamily="18" charset="0"/>
              </a:rPr>
              <a:t>. </a:t>
            </a:r>
            <a:endParaRPr lang="uk-UA" dirty="0"/>
          </a:p>
        </p:txBody>
      </p:sp>
      <p:sp>
        <p:nvSpPr>
          <p:cNvPr id="4" name="Текст 3"/>
          <p:cNvSpPr>
            <a:spLocks noGrp="1"/>
          </p:cNvSpPr>
          <p:nvPr>
            <p:ph type="body" sz="half" idx="2"/>
          </p:nvPr>
        </p:nvSpPr>
        <p:spPr/>
        <p:txBody>
          <a:bodyPr/>
          <a:lstStyle/>
          <a:p>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5062" y="2083778"/>
            <a:ext cx="3197757" cy="2019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48348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51678" y="382384"/>
            <a:ext cx="10178322" cy="6056515"/>
          </a:xfrm>
        </p:spPr>
        <p:txBody>
          <a:bodyPr>
            <a:noAutofit/>
          </a:bodyPr>
          <a:lstStyle/>
          <a:p>
            <a:pPr>
              <a:lnSpc>
                <a:spcPct val="100000"/>
              </a:lnSpc>
            </a:pPr>
            <a:r>
              <a:rPr lang="uk-UA" sz="3200" dirty="0" smtClean="0"/>
              <a:t>                                            План</a:t>
            </a:r>
            <a:r>
              <a:rPr lang="uk-UA" sz="3200" dirty="0"/>
              <a:t/>
            </a:r>
            <a:br>
              <a:rPr lang="uk-UA" sz="3200" dirty="0"/>
            </a:br>
            <a:r>
              <a:rPr lang="uk-UA" sz="2800" dirty="0"/>
              <a:t>1. Поняття про інформаційне забезпечення наукових досліджень. </a:t>
            </a:r>
            <a:br>
              <a:rPr lang="uk-UA" sz="2800" dirty="0"/>
            </a:br>
            <a:r>
              <a:rPr lang="uk-UA" sz="2800" dirty="0"/>
              <a:t>2. Види та джерела наукової інформації. </a:t>
            </a:r>
            <a:br>
              <a:rPr lang="uk-UA" sz="2800" dirty="0"/>
            </a:br>
            <a:r>
              <a:rPr lang="uk-UA" sz="2800" dirty="0"/>
              <a:t>3. Система науково-технічної інформації України. Інформаційна база досліджень у галузі </a:t>
            </a:r>
            <a:r>
              <a:rPr lang="uk-UA" sz="2800" dirty="0" smtClean="0"/>
              <a:t>спеціальної освіти</a:t>
            </a:r>
            <a:r>
              <a:rPr lang="uk-UA" sz="2800" dirty="0"/>
              <a:t/>
            </a:r>
            <a:br>
              <a:rPr lang="uk-UA" sz="2800" dirty="0"/>
            </a:br>
            <a:r>
              <a:rPr lang="uk-UA" sz="2800" dirty="0"/>
              <a:t>4. Бібліографічний пошук у бібліотеках. </a:t>
            </a:r>
            <a:br>
              <a:rPr lang="uk-UA" sz="2800" dirty="0"/>
            </a:br>
            <a:r>
              <a:rPr lang="uk-UA" sz="2800" dirty="0"/>
              <a:t>5. Пошук інформації у мережі Інтернет. </a:t>
            </a:r>
            <a:br>
              <a:rPr lang="uk-UA" sz="2800" dirty="0"/>
            </a:br>
            <a:r>
              <a:rPr lang="uk-UA" sz="2800" dirty="0"/>
              <a:t>6. Відбір виявлених джерел, побудова картотеки дослідження. </a:t>
            </a:r>
            <a:br>
              <a:rPr lang="uk-UA" sz="2800" dirty="0"/>
            </a:br>
            <a:r>
              <a:rPr lang="uk-UA" sz="2800" dirty="0"/>
              <a:t>7. Робота з джерелами інформації</a:t>
            </a:r>
            <a:br>
              <a:rPr lang="uk-UA" sz="2800" dirty="0"/>
            </a:br>
            <a:r>
              <a:rPr lang="uk-UA" sz="2800" dirty="0"/>
              <a:t>8. Бібліографічний опис документів</a:t>
            </a:r>
            <a:r>
              <a:rPr lang="uk-UA" sz="3200" dirty="0"/>
              <a:t/>
            </a:r>
            <a:br>
              <a:rPr lang="uk-UA" sz="3200" dirty="0"/>
            </a:br>
            <a:endParaRPr lang="uk-UA" sz="3200" dirty="0"/>
          </a:p>
        </p:txBody>
      </p:sp>
    </p:spTree>
    <p:extLst>
      <p:ext uri="{BB962C8B-B14F-4D97-AF65-F5344CB8AC3E}">
        <p14:creationId xmlns:p14="http://schemas.microsoft.com/office/powerpoint/2010/main" val="3864278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77150" y="457199"/>
            <a:ext cx="3752849" cy="1196671"/>
          </a:xfrm>
        </p:spPr>
        <p:txBody>
          <a:bodyPr>
            <a:normAutofit fontScale="90000"/>
          </a:bodyPr>
          <a:lstStyle/>
          <a:p>
            <a:r>
              <a:rPr lang="ru-RU" i="1" dirty="0">
                <a:solidFill>
                  <a:srgbClr val="000000"/>
                </a:solidFill>
                <a:latin typeface="Times New Roman" panose="02020603050405020304" pitchFamily="18" charset="0"/>
                <a:ea typeface="Times New Roman" panose="02020603050405020304" pitchFamily="18" charset="0"/>
              </a:rPr>
              <a:t>Наукова </a:t>
            </a:r>
            <a:r>
              <a:rPr lang="ru-RU" i="1" dirty="0" err="1">
                <a:solidFill>
                  <a:srgbClr val="000000"/>
                </a:solidFill>
                <a:latin typeface="Times New Roman" panose="02020603050405020304" pitchFamily="18" charset="0"/>
                <a:ea typeface="Times New Roman" panose="02020603050405020304" pitchFamily="18" charset="0"/>
              </a:rPr>
              <a:t>бібліотека</a:t>
            </a:r>
            <a:r>
              <a:rPr lang="ru-RU" i="1" dirty="0">
                <a:solidFill>
                  <a:srgbClr val="000000"/>
                </a:solidFill>
                <a:latin typeface="Times New Roman" panose="02020603050405020304" pitchFamily="18" charset="0"/>
                <a:ea typeface="Times New Roman" panose="02020603050405020304" pitchFamily="18" charset="0"/>
              </a:rPr>
              <a:t> </a:t>
            </a:r>
            <a:r>
              <a:rPr lang="ru-RU" i="1" dirty="0" err="1">
                <a:solidFill>
                  <a:srgbClr val="000000"/>
                </a:solidFill>
                <a:latin typeface="Times New Roman" panose="02020603050405020304" pitchFamily="18" charset="0"/>
                <a:ea typeface="Times New Roman" panose="02020603050405020304" pitchFamily="18" charset="0"/>
              </a:rPr>
              <a:t>Національного</a:t>
            </a:r>
            <a:r>
              <a:rPr lang="ru-RU" i="1" dirty="0">
                <a:solidFill>
                  <a:srgbClr val="000000"/>
                </a:solidFill>
                <a:latin typeface="Times New Roman" panose="02020603050405020304" pitchFamily="18" charset="0"/>
                <a:ea typeface="Times New Roman" panose="02020603050405020304" pitchFamily="18" charset="0"/>
              </a:rPr>
              <a:t> </a:t>
            </a:r>
            <a:r>
              <a:rPr lang="ru-RU" i="1" dirty="0" err="1">
                <a:solidFill>
                  <a:srgbClr val="000000"/>
                </a:solidFill>
                <a:latin typeface="Times New Roman" panose="02020603050405020304" pitchFamily="18" charset="0"/>
                <a:ea typeface="Times New Roman" panose="02020603050405020304" pitchFamily="18" charset="0"/>
              </a:rPr>
              <a:t>університету</a:t>
            </a:r>
            <a:r>
              <a:rPr lang="ru-RU" i="1" dirty="0">
                <a:solidFill>
                  <a:srgbClr val="000000"/>
                </a:solidFill>
                <a:latin typeface="Times New Roman" panose="02020603050405020304" pitchFamily="18" charset="0"/>
                <a:ea typeface="Times New Roman" panose="02020603050405020304" pitchFamily="18" charset="0"/>
              </a:rPr>
              <a:t> «</a:t>
            </a:r>
            <a:r>
              <a:rPr lang="ru-RU" i="1" dirty="0" err="1">
                <a:solidFill>
                  <a:srgbClr val="000000"/>
                </a:solidFill>
                <a:latin typeface="Times New Roman" panose="02020603050405020304" pitchFamily="18" charset="0"/>
                <a:ea typeface="Times New Roman" panose="02020603050405020304" pitchFamily="18" charset="0"/>
              </a:rPr>
              <a:t>Києво-Могилянська</a:t>
            </a:r>
            <a:r>
              <a:rPr lang="ru-RU" i="1" dirty="0">
                <a:solidFill>
                  <a:srgbClr val="000000"/>
                </a:solidFill>
                <a:latin typeface="Times New Roman" panose="02020603050405020304" pitchFamily="18" charset="0"/>
                <a:ea typeface="Times New Roman" panose="02020603050405020304" pitchFamily="18" charset="0"/>
              </a:rPr>
              <a:t> </a:t>
            </a:r>
            <a:r>
              <a:rPr lang="ru-RU" i="1" dirty="0" err="1">
                <a:solidFill>
                  <a:srgbClr val="000000"/>
                </a:solidFill>
                <a:latin typeface="Times New Roman" panose="02020603050405020304" pitchFamily="18" charset="0"/>
                <a:ea typeface="Times New Roman" panose="02020603050405020304" pitchFamily="18" charset="0"/>
              </a:rPr>
              <a:t>академія</a:t>
            </a:r>
            <a:r>
              <a:rPr lang="ru-RU" i="1" dirty="0">
                <a:solidFill>
                  <a:srgbClr val="000000"/>
                </a:solidFill>
                <a:latin typeface="Times New Roman" panose="02020603050405020304" pitchFamily="18" charset="0"/>
                <a:ea typeface="Times New Roman" panose="02020603050405020304" pitchFamily="18" charset="0"/>
              </a:rPr>
              <a:t>» (</a:t>
            </a:r>
            <a:r>
              <a:rPr lang="ru-RU" i="1" dirty="0" err="1">
                <a:solidFill>
                  <a:srgbClr val="000000"/>
                </a:solidFill>
                <a:latin typeface="Times New Roman" panose="02020603050405020304" pitchFamily="18" charset="0"/>
                <a:ea typeface="Times New Roman" panose="02020603050405020304" pitchFamily="18" charset="0"/>
              </a:rPr>
              <a:t>НаУКМА</a:t>
            </a:r>
            <a:r>
              <a:rPr lang="ru-RU" i="1" dirty="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a:t>
            </a:r>
            <a:endParaRPr lang="uk-UA" dirty="0"/>
          </a:p>
        </p:txBody>
      </p:sp>
      <p:sp>
        <p:nvSpPr>
          <p:cNvPr id="3" name="Объект 2"/>
          <p:cNvSpPr>
            <a:spLocks noGrp="1"/>
          </p:cNvSpPr>
          <p:nvPr>
            <p:ph idx="1"/>
          </p:nvPr>
        </p:nvSpPr>
        <p:spPr>
          <a:xfrm>
            <a:off x="342900" y="2180492"/>
            <a:ext cx="6910753" cy="1160585"/>
          </a:xfrm>
        </p:spPr>
        <p:txBody>
          <a:bodyPr>
            <a:normAutofit fontScale="77500" lnSpcReduction="20000"/>
          </a:bodyPr>
          <a:lstStyle/>
          <a:p>
            <a:r>
              <a:rPr lang="ru-RU" dirty="0" err="1">
                <a:solidFill>
                  <a:srgbClr val="000000"/>
                </a:solidFill>
                <a:latin typeface="Times New Roman" panose="02020603050405020304" pitchFamily="18" charset="0"/>
                <a:ea typeface="Times New Roman" panose="02020603050405020304" pitchFamily="18" charset="0"/>
              </a:rPr>
              <a:t>НаУКМА</a:t>
            </a:r>
            <a:r>
              <a:rPr lang="ru-RU" dirty="0">
                <a:solidFill>
                  <a:srgbClr val="000000"/>
                </a:solidFill>
                <a:latin typeface="Times New Roman" panose="02020603050405020304" pitchFamily="18" charset="0"/>
                <a:ea typeface="Times New Roman" panose="02020603050405020304" pitchFamily="18" charset="0"/>
              </a:rPr>
              <a:t> створено </a:t>
            </a:r>
            <a:r>
              <a:rPr lang="ru-RU" dirty="0" err="1">
                <a:solidFill>
                  <a:srgbClr val="000000"/>
                </a:solidFill>
                <a:latin typeface="Times New Roman" panose="02020603050405020304" pitchFamily="18" charset="0"/>
                <a:ea typeface="Times New Roman" panose="02020603050405020304" pitchFamily="18" charset="0"/>
              </a:rPr>
              <a:t>оптимальні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умови</a:t>
            </a:r>
            <a:r>
              <a:rPr lang="ru-RU" dirty="0">
                <a:solidFill>
                  <a:srgbClr val="000000"/>
                </a:solidFill>
                <a:latin typeface="Times New Roman" panose="02020603050405020304" pitchFamily="18" charset="0"/>
                <a:ea typeface="Times New Roman" panose="02020603050405020304" pitchFamily="18" charset="0"/>
              </a:rPr>
              <a:t> для </a:t>
            </a:r>
            <a:r>
              <a:rPr lang="ru-RU" dirty="0" err="1">
                <a:solidFill>
                  <a:srgbClr val="000000"/>
                </a:solidFill>
                <a:latin typeface="Times New Roman" panose="02020603050405020304" pitchFamily="18" charset="0"/>
                <a:ea typeface="Times New Roman" panose="02020603050405020304" pitchFamily="18" charset="0"/>
              </a:rPr>
              <a:t>ефективної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наукової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роботи</a:t>
            </a:r>
            <a:r>
              <a:rPr lang="ru-RU" dirty="0">
                <a:solidFill>
                  <a:srgbClr val="000000"/>
                </a:solidFill>
                <a:latin typeface="Times New Roman" panose="02020603050405020304" pitchFamily="18" charset="0"/>
                <a:ea typeface="Times New Roman" panose="02020603050405020304" pitchFamily="18" charset="0"/>
              </a:rPr>
              <a:t> як </a:t>
            </a:r>
            <a:r>
              <a:rPr lang="ru-RU" dirty="0" err="1">
                <a:solidFill>
                  <a:srgbClr val="000000"/>
                </a:solidFill>
                <a:latin typeface="Times New Roman" panose="02020603050405020304" pitchFamily="18" charset="0"/>
                <a:ea typeface="Times New Roman" panose="02020603050405020304" pitchFamily="18" charset="0"/>
              </a:rPr>
              <a:t>бази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організації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навчального</a:t>
            </a:r>
            <a:r>
              <a:rPr lang="ru-RU" dirty="0">
                <a:solidFill>
                  <a:srgbClr val="000000"/>
                </a:solidFill>
                <a:latin typeface="Times New Roman" panose="02020603050405020304" pitchFamily="18" charset="0"/>
                <a:ea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rPr>
              <a:t>процесу</a:t>
            </a:r>
            <a:r>
              <a:rPr lang="ru-RU" dirty="0" smtClean="0">
                <a:solidFill>
                  <a:srgbClr val="000000"/>
                </a:solidFill>
                <a:latin typeface="Times New Roman" panose="02020603050405020304" pitchFamily="18" charset="0"/>
                <a:ea typeface="Times New Roman" panose="02020603050405020304" pitchFamily="18" charset="0"/>
              </a:rPr>
              <a:t>.</a:t>
            </a:r>
            <a:endParaRPr lang="uk-UA" dirty="0"/>
          </a:p>
        </p:txBody>
      </p:sp>
      <p:sp>
        <p:nvSpPr>
          <p:cNvPr id="4" name="Текст 3"/>
          <p:cNvSpPr>
            <a:spLocks noGrp="1"/>
          </p:cNvSpPr>
          <p:nvPr>
            <p:ph type="body" sz="half" idx="2"/>
          </p:nvPr>
        </p:nvSpPr>
        <p:spPr/>
        <p:txBody>
          <a:bodyPr/>
          <a:lstStyle/>
          <a:p>
            <a:endParaRPr lang="uk-UA"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10138" r="9679"/>
          <a:stretch/>
        </p:blipFill>
        <p:spPr>
          <a:xfrm>
            <a:off x="8401556" y="2817431"/>
            <a:ext cx="2844457" cy="2011973"/>
          </a:xfrm>
          <a:prstGeom prst="rect">
            <a:avLst/>
          </a:prstGeom>
          <a:ln w="228600" cap="sq" cmpd="thickThin">
            <a:solidFill>
              <a:srgbClr val="000000"/>
            </a:solidFill>
            <a:prstDash val="solid"/>
            <a:miter lim="800000"/>
          </a:ln>
          <a:effectLst>
            <a:innerShdw blurRad="76200">
              <a:srgbClr val="000000"/>
            </a:inn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218" y="350227"/>
            <a:ext cx="1999151" cy="1583038"/>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5999" t="19359" r="7900" b="11282"/>
          <a:stretch/>
        </p:blipFill>
        <p:spPr>
          <a:xfrm>
            <a:off x="2199156" y="3341511"/>
            <a:ext cx="3568597" cy="2373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09419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0000"/>
                </a:solidFill>
                <a:latin typeface="Times New Roman" panose="02020603050405020304" pitchFamily="18" charset="0"/>
                <a:ea typeface="Times New Roman" panose="02020603050405020304" pitchFamily="18" charset="0"/>
              </a:rPr>
              <a:t>Книжкова палата </a:t>
            </a:r>
            <a:r>
              <a:rPr lang="ru-RU" dirty="0" err="1">
                <a:solidFill>
                  <a:srgbClr val="000000"/>
                </a:solidFill>
                <a:latin typeface="Times New Roman" panose="02020603050405020304" pitchFamily="18" charset="0"/>
                <a:ea typeface="Times New Roman" panose="02020603050405020304" pitchFamily="18" charset="0"/>
              </a:rPr>
              <a:t>України</a:t>
            </a:r>
            <a:r>
              <a:rPr lang="ru-RU" dirty="0">
                <a:solidFill>
                  <a:srgbClr val="000000"/>
                </a:solidFill>
                <a:latin typeface="Times New Roman" panose="02020603050405020304" pitchFamily="18" charset="0"/>
                <a:ea typeface="Times New Roman" panose="02020603050405020304" pitchFamily="18" charset="0"/>
              </a:rPr>
              <a:t> (КПУ </a:t>
            </a:r>
            <a:r>
              <a:rPr lang="ru-RU" dirty="0" err="1">
                <a:solidFill>
                  <a:srgbClr val="000000"/>
                </a:solidFill>
                <a:latin typeface="Times New Roman" panose="02020603050405020304" pitchFamily="18" charset="0"/>
                <a:ea typeface="Times New Roman" panose="02020603050405020304" pitchFamily="18" charset="0"/>
              </a:rPr>
              <a:t>ім</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Івана</a:t>
            </a:r>
            <a:r>
              <a:rPr lang="ru-RU" dirty="0">
                <a:solidFill>
                  <a:srgbClr val="000000"/>
                </a:solidFill>
                <a:latin typeface="Times New Roman" panose="02020603050405020304" pitchFamily="18" charset="0"/>
                <a:ea typeface="Times New Roman" panose="02020603050405020304" pitchFamily="18" charset="0"/>
              </a:rPr>
              <a:t> Федорова)</a:t>
            </a:r>
            <a:endParaRPr lang="uk-UA" dirty="0"/>
          </a:p>
        </p:txBody>
      </p:sp>
      <p:sp>
        <p:nvSpPr>
          <p:cNvPr id="3" name="Объект 2"/>
          <p:cNvSpPr>
            <a:spLocks noGrp="1"/>
          </p:cNvSpPr>
          <p:nvPr>
            <p:ph idx="1"/>
          </p:nvPr>
        </p:nvSpPr>
        <p:spPr>
          <a:xfrm>
            <a:off x="765051" y="457199"/>
            <a:ext cx="6158418" cy="3059724"/>
          </a:xfrm>
        </p:spPr>
        <p:txBody>
          <a:bodyPr>
            <a:normAutofit fontScale="77500" lnSpcReduction="20000"/>
          </a:bodyPr>
          <a:lstStyle/>
          <a:p>
            <a:r>
              <a:rPr lang="ru-RU" b="1" dirty="0">
                <a:solidFill>
                  <a:srgbClr val="000000"/>
                </a:solidFill>
                <a:latin typeface="Times New Roman" panose="02020603050405020304" pitchFamily="18" charset="0"/>
                <a:ea typeface="Times New Roman" panose="02020603050405020304" pitchFamily="18" charset="0"/>
              </a:rPr>
              <a:t>Книжкова палата </a:t>
            </a:r>
            <a:r>
              <a:rPr lang="ru-RU" b="1" dirty="0" err="1">
                <a:solidFill>
                  <a:srgbClr val="000000"/>
                </a:solidFill>
                <a:latin typeface="Times New Roman" panose="02020603050405020304" pitchFamily="18" charset="0"/>
                <a:ea typeface="Times New Roman" panose="02020603050405020304" pitchFamily="18" charset="0"/>
              </a:rPr>
              <a:t>України</a:t>
            </a:r>
            <a:r>
              <a:rPr lang="ru-RU" b="1" dirty="0">
                <a:solidFill>
                  <a:srgbClr val="000000"/>
                </a:solidFill>
                <a:latin typeface="Times New Roman" panose="02020603050405020304" pitchFamily="18" charset="0"/>
                <a:ea typeface="Times New Roman" panose="02020603050405020304" pitchFamily="18" charset="0"/>
              </a:rPr>
              <a:t> (КПУ </a:t>
            </a:r>
            <a:r>
              <a:rPr lang="ru-RU" b="1" dirty="0" err="1">
                <a:solidFill>
                  <a:srgbClr val="000000"/>
                </a:solidFill>
                <a:latin typeface="Times New Roman" panose="02020603050405020304" pitchFamily="18" charset="0"/>
                <a:ea typeface="Times New Roman" panose="02020603050405020304" pitchFamily="18" charset="0"/>
              </a:rPr>
              <a:t>ім</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Івана</a:t>
            </a:r>
            <a:r>
              <a:rPr lang="ru-RU" b="1" dirty="0">
                <a:solidFill>
                  <a:srgbClr val="000000"/>
                </a:solidFill>
                <a:latin typeface="Times New Roman" panose="02020603050405020304" pitchFamily="18" charset="0"/>
                <a:ea typeface="Times New Roman" panose="02020603050405020304" pitchFamily="18" charset="0"/>
              </a:rPr>
              <a:t> Федорова)</a:t>
            </a:r>
            <a:r>
              <a:rPr lang="ru-RU" dirty="0">
                <a:solidFill>
                  <a:srgbClr val="000000"/>
                </a:solidFill>
                <a:latin typeface="Times New Roman" panose="02020603050405020304" pitchFamily="18" charset="0"/>
                <a:ea typeface="Times New Roman" panose="02020603050405020304" pitchFamily="18" charset="0"/>
              </a:rPr>
              <a:t> – </a:t>
            </a:r>
            <a:r>
              <a:rPr lang="ru-RU" dirty="0" err="1">
                <a:solidFill>
                  <a:srgbClr val="000000"/>
                </a:solidFill>
                <a:latin typeface="Times New Roman" panose="02020603050405020304" pitchFamily="18" charset="0"/>
                <a:ea typeface="Times New Roman" panose="02020603050405020304" pitchFamily="18" charset="0"/>
              </a:rPr>
              <a:t>державна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наукова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установа</a:t>
            </a:r>
            <a:r>
              <a:rPr lang="ru-RU" dirty="0">
                <a:solidFill>
                  <a:srgbClr val="000000"/>
                </a:solidFill>
                <a:latin typeface="Times New Roman" panose="02020603050405020304" pitchFamily="18" charset="0"/>
                <a:ea typeface="Times New Roman" panose="02020603050405020304" pitchFamily="18" charset="0"/>
              </a:rPr>
              <a:t> у </a:t>
            </a:r>
            <a:r>
              <a:rPr lang="ru-RU" dirty="0" err="1">
                <a:solidFill>
                  <a:srgbClr val="000000"/>
                </a:solidFill>
                <a:latin typeface="Times New Roman" panose="02020603050405020304" pitchFamily="18" charset="0"/>
                <a:ea typeface="Times New Roman" panose="02020603050405020304" pitchFamily="18" charset="0"/>
              </a:rPr>
              <a:t>сфері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видавничої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справи</a:t>
            </a:r>
            <a:r>
              <a:rPr lang="ru-RU" dirty="0">
                <a:solidFill>
                  <a:srgbClr val="000000"/>
                </a:solidFill>
                <a:latin typeface="Times New Roman" panose="02020603050405020304" pitchFamily="18" charset="0"/>
                <a:ea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rPr>
              <a:t>інформаційної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діяльності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що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здійснює</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комплектування</a:t>
            </a:r>
            <a:r>
              <a:rPr lang="ru-RU" dirty="0">
                <a:solidFill>
                  <a:srgbClr val="000000"/>
                </a:solidFill>
                <a:latin typeface="Times New Roman" panose="02020603050405020304" pitchFamily="18" charset="0"/>
                <a:ea typeface="Times New Roman" panose="02020603050405020304" pitchFamily="18" charset="0"/>
              </a:rPr>
              <a:t> і </a:t>
            </a:r>
            <a:r>
              <a:rPr lang="ru-RU" dirty="0" err="1">
                <a:solidFill>
                  <a:srgbClr val="000000"/>
                </a:solidFill>
                <a:latin typeface="Times New Roman" panose="02020603050405020304" pitchFamily="18" charset="0"/>
                <a:ea typeface="Times New Roman" panose="02020603050405020304" pitchFamily="18" charset="0"/>
              </a:rPr>
              <a:t>збереження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повного</a:t>
            </a:r>
            <a:r>
              <a:rPr lang="ru-RU" dirty="0">
                <a:solidFill>
                  <a:srgbClr val="000000"/>
                </a:solidFill>
                <a:latin typeface="Times New Roman" panose="02020603050405020304" pitchFamily="18" charset="0"/>
                <a:ea typeface="Times New Roman" panose="02020603050405020304" pitchFamily="18" charset="0"/>
              </a:rPr>
              <a:t> і </a:t>
            </a:r>
            <a:r>
              <a:rPr lang="ru-RU" dirty="0" err="1">
                <a:solidFill>
                  <a:srgbClr val="000000"/>
                </a:solidFill>
                <a:latin typeface="Times New Roman" panose="02020603050405020304" pitchFamily="18" charset="0"/>
                <a:ea typeface="Times New Roman" panose="02020603050405020304" pitchFamily="18" charset="0"/>
              </a:rPr>
              <a:t>недоторканного</a:t>
            </a:r>
            <a:r>
              <a:rPr lang="ru-RU" dirty="0">
                <a:solidFill>
                  <a:srgbClr val="000000"/>
                </a:solidFill>
                <a:latin typeface="Times New Roman" panose="02020603050405020304" pitchFamily="18" charset="0"/>
                <a:ea typeface="Times New Roman" panose="02020603050405020304" pitchFamily="18" charset="0"/>
              </a:rPr>
              <a:t> фонду Державного </a:t>
            </a:r>
            <a:r>
              <a:rPr lang="ru-RU" dirty="0" err="1">
                <a:solidFill>
                  <a:srgbClr val="000000"/>
                </a:solidFill>
                <a:latin typeface="Times New Roman" panose="02020603050405020304" pitchFamily="18" charset="0"/>
                <a:ea typeface="Times New Roman" panose="02020603050405020304" pitchFamily="18" charset="0"/>
              </a:rPr>
              <a:t>архіву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друку</a:t>
            </a:r>
            <a:r>
              <a:rPr lang="ru-RU" dirty="0">
                <a:solidFill>
                  <a:srgbClr val="000000"/>
                </a:solidFill>
                <a:latin typeface="Times New Roman" panose="02020603050405020304" pitchFamily="18" charset="0"/>
                <a:ea typeface="Times New Roman" panose="02020603050405020304" pitchFamily="18" charset="0"/>
              </a:rPr>
              <a:t> – головного </a:t>
            </a:r>
            <a:r>
              <a:rPr lang="ru-RU" dirty="0" err="1">
                <a:solidFill>
                  <a:srgbClr val="000000"/>
                </a:solidFill>
                <a:latin typeface="Times New Roman" panose="02020603050405020304" pitchFamily="18" charset="0"/>
                <a:ea typeface="Times New Roman" panose="02020603050405020304" pitchFamily="18" charset="0"/>
              </a:rPr>
              <a:t>сховища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всіх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видів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видань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випущених</a:t>
            </a:r>
            <a:r>
              <a:rPr lang="ru-RU" dirty="0">
                <a:solidFill>
                  <a:srgbClr val="000000"/>
                </a:solidFill>
                <a:latin typeface="Times New Roman" panose="02020603050405020304" pitchFamily="18" charset="0"/>
                <a:ea typeface="Times New Roman" panose="02020603050405020304" pitchFamily="18" charset="0"/>
              </a:rPr>
              <a:t> в </a:t>
            </a:r>
            <a:r>
              <a:rPr lang="ru-RU" dirty="0" err="1">
                <a:solidFill>
                  <a:srgbClr val="000000"/>
                </a:solidFill>
                <a:latin typeface="Times New Roman" panose="02020603050405020304" pitchFamily="18" charset="0"/>
                <a:ea typeface="Times New Roman" panose="02020603050405020304" pitchFamily="18" charset="0"/>
              </a:rPr>
              <a:t>Україні</a:t>
            </a:r>
            <a:r>
              <a:rPr lang="ru-RU" dirty="0">
                <a:solidFill>
                  <a:srgbClr val="000000"/>
                </a:solidFill>
                <a:latin typeface="Times New Roman" panose="02020603050405020304" pitchFamily="18" charset="0"/>
                <a:ea typeface="Times New Roman" panose="02020603050405020304" pitchFamily="18" charset="0"/>
              </a:rPr>
              <a:t>. </a:t>
            </a:r>
            <a:endParaRPr lang="uk-UA" dirty="0"/>
          </a:p>
        </p:txBody>
      </p:sp>
      <p:sp>
        <p:nvSpPr>
          <p:cNvPr id="4" name="Текст 3"/>
          <p:cNvSpPr>
            <a:spLocks noGrp="1"/>
          </p:cNvSpPr>
          <p:nvPr>
            <p:ph type="body" sz="half" idx="2"/>
          </p:nvPr>
        </p:nvSpPr>
        <p:spPr/>
        <p:txBody>
          <a:bodyPr/>
          <a:lstStyle/>
          <a:p>
            <a:endParaRPr lang="uk-UA" dirty="0"/>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17004" t="4714" r="28830" b="12963"/>
          <a:stretch/>
        </p:blipFill>
        <p:spPr>
          <a:xfrm>
            <a:off x="8405447" y="1741336"/>
            <a:ext cx="2817838" cy="3211941"/>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477" y="3635896"/>
            <a:ext cx="3952142" cy="2634761"/>
          </a:xfrm>
          <a:prstGeom prst="rect">
            <a:avLst/>
          </a:prstGeom>
          <a:ln>
            <a:noFill/>
          </a:ln>
          <a:effectLst>
            <a:softEdge rad="112500"/>
          </a:effectLst>
        </p:spPr>
      </p:pic>
    </p:spTree>
    <p:extLst>
      <p:ext uri="{BB962C8B-B14F-4D97-AF65-F5344CB8AC3E}">
        <p14:creationId xmlns:p14="http://schemas.microsoft.com/office/powerpoint/2010/main" val="2097908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7208" y="1"/>
            <a:ext cx="9609991" cy="1238250"/>
          </a:xfrm>
          <a:effectLst>
            <a:outerShdw blurRad="50800" dist="38100" dir="2700000" algn="tl" rotWithShape="0">
              <a:prstClr val="black">
                <a:alpha val="40000"/>
              </a:prstClr>
            </a:outerShdw>
          </a:effectLst>
        </p:spPr>
        <p:txBody>
          <a:bodyPr>
            <a:normAutofit/>
          </a:bodyPr>
          <a:lstStyle/>
          <a:p>
            <a:r>
              <a:rPr lang="ru-RU" sz="2800" dirty="0"/>
              <a:t>4. </a:t>
            </a:r>
            <a:r>
              <a:rPr lang="ru-RU" sz="2800" dirty="0" err="1"/>
              <a:t>Інформаційна</a:t>
            </a:r>
            <a:r>
              <a:rPr lang="ru-RU" sz="2800" dirty="0"/>
              <a:t> база </a:t>
            </a:r>
            <a:r>
              <a:rPr lang="ru-RU" sz="2800" dirty="0" err="1"/>
              <a:t>досліджень</a:t>
            </a:r>
            <a:r>
              <a:rPr lang="ru-RU" sz="2800" dirty="0"/>
              <a:t> у </a:t>
            </a:r>
            <a:r>
              <a:rPr lang="ru-RU" sz="2800" dirty="0" err="1"/>
              <a:t>галузі</a:t>
            </a:r>
            <a:r>
              <a:rPr lang="ru-RU" sz="2800" dirty="0"/>
              <a:t> </a:t>
            </a:r>
            <a:r>
              <a:rPr lang="ru-RU" sz="2800" dirty="0" err="1" smtClean="0"/>
              <a:t>спеціальної</a:t>
            </a:r>
            <a:r>
              <a:rPr lang="ru-RU" sz="2800" dirty="0" smtClean="0"/>
              <a:t> </a:t>
            </a:r>
            <a:r>
              <a:rPr lang="ru-RU" sz="2800" dirty="0" err="1" smtClean="0"/>
              <a:t>освіти</a:t>
            </a:r>
            <a:endParaRPr lang="uk-UA" sz="2800" dirty="0"/>
          </a:p>
        </p:txBody>
      </p:sp>
      <p:sp>
        <p:nvSpPr>
          <p:cNvPr id="3" name="Текст 2"/>
          <p:cNvSpPr>
            <a:spLocks noGrp="1"/>
          </p:cNvSpPr>
          <p:nvPr>
            <p:ph type="body" idx="1"/>
          </p:nvPr>
        </p:nvSpPr>
        <p:spPr>
          <a:xfrm>
            <a:off x="2901460" y="1337896"/>
            <a:ext cx="8985739" cy="5520104"/>
          </a:xfrm>
          <a:effectLst>
            <a:outerShdw blurRad="50800" dist="38100" dir="16200000" rotWithShape="0">
              <a:prstClr val="black">
                <a:alpha val="40000"/>
              </a:prstClr>
            </a:outerShdw>
          </a:effectLst>
        </p:spPr>
        <p:txBody>
          <a:bodyPr>
            <a:normAutofit fontScale="70000" lnSpcReduction="20000"/>
          </a:bodyPr>
          <a:lstStyle/>
          <a:p>
            <a:pPr>
              <a:lnSpc>
                <a:spcPct val="120000"/>
              </a:lnSpc>
            </a:pPr>
            <a:r>
              <a:rPr lang="uk-UA" dirty="0">
                <a:solidFill>
                  <a:schemeClr val="accent1">
                    <a:lumMod val="40000"/>
                    <a:lumOff val="60000"/>
                  </a:schemeClr>
                </a:solidFill>
                <a:latin typeface="Times New Roman" panose="02020603050405020304" pitchFamily="18" charset="0"/>
                <a:cs typeface="Times New Roman" panose="02020603050405020304" pitchFamily="18" charset="0"/>
              </a:rPr>
              <a:t>Для користувача – дослідника </a:t>
            </a:r>
            <a:r>
              <a:rPr lang="uk-UA" dirty="0" smtClean="0">
                <a:solidFill>
                  <a:schemeClr val="accent1">
                    <a:lumMod val="40000"/>
                    <a:lumOff val="60000"/>
                  </a:schemeClr>
                </a:solidFill>
                <a:latin typeface="Times New Roman" panose="02020603050405020304" pitchFamily="18" charset="0"/>
                <a:cs typeface="Times New Roman" panose="02020603050405020304" pitchFamily="18" charset="0"/>
              </a:rPr>
              <a:t>проблем корекційної освіти </a:t>
            </a:r>
            <a:r>
              <a:rPr lang="uk-UA" dirty="0">
                <a:solidFill>
                  <a:schemeClr val="accent1">
                    <a:lumMod val="40000"/>
                    <a:lumOff val="60000"/>
                  </a:schemeClr>
                </a:solidFill>
                <a:latin typeface="Times New Roman" panose="02020603050405020304" pitchFamily="18" charset="0"/>
                <a:cs typeface="Times New Roman" panose="02020603050405020304" pitchFamily="18" charset="0"/>
              </a:rPr>
              <a:t>надто важливою є інформація, яка містить відомості фактичного характеру. </a:t>
            </a:r>
            <a:endParaRPr lang="uk-UA" dirty="0" smtClean="0">
              <a:solidFill>
                <a:schemeClr val="accent1">
                  <a:lumMod val="40000"/>
                  <a:lumOff val="60000"/>
                </a:schemeClr>
              </a:solidFill>
              <a:latin typeface="Times New Roman" panose="02020603050405020304" pitchFamily="18" charset="0"/>
              <a:cs typeface="Times New Roman" panose="02020603050405020304" pitchFamily="18" charset="0"/>
            </a:endParaRPr>
          </a:p>
          <a:p>
            <a:pPr>
              <a:lnSpc>
                <a:spcPct val="120000"/>
              </a:lnSpc>
            </a:pPr>
            <a:r>
              <a:rPr lang="uk-UA" u="sng" dirty="0" smtClean="0">
                <a:solidFill>
                  <a:schemeClr val="accent1">
                    <a:lumMod val="40000"/>
                    <a:lumOff val="60000"/>
                  </a:schemeClr>
                </a:solidFill>
                <a:latin typeface="Times New Roman" panose="02020603050405020304" pitchFamily="18" charset="0"/>
                <a:cs typeface="Times New Roman" panose="02020603050405020304" pitchFamily="18" charset="0"/>
              </a:rPr>
              <a:t>Джерела </a:t>
            </a:r>
            <a:r>
              <a:rPr lang="uk-UA" u="sng" dirty="0">
                <a:solidFill>
                  <a:schemeClr val="accent1">
                    <a:lumMod val="40000"/>
                    <a:lumOff val="60000"/>
                  </a:schemeClr>
                </a:solidFill>
                <a:latin typeface="Times New Roman" panose="02020603050405020304" pitchFamily="18" charset="0"/>
                <a:cs typeface="Times New Roman" panose="02020603050405020304" pitchFamily="18" charset="0"/>
              </a:rPr>
              <a:t>такої інформації різні: </a:t>
            </a:r>
          </a:p>
          <a:p>
            <a:pPr>
              <a:lnSpc>
                <a:spcPct val="120000"/>
              </a:lnSpc>
            </a:pPr>
            <a:r>
              <a:rPr lang="uk-UA" dirty="0" smtClean="0">
                <a:solidFill>
                  <a:schemeClr val="accent1">
                    <a:lumMod val="40000"/>
                    <a:lumOff val="60000"/>
                  </a:schemeClr>
                </a:solidFill>
                <a:latin typeface="Times New Roman" panose="02020603050405020304" pitchFamily="18" charset="0"/>
                <a:cs typeface="Times New Roman" panose="02020603050405020304" pitchFamily="18" charset="0"/>
              </a:rPr>
              <a:t>– офіційні </a:t>
            </a:r>
            <a:r>
              <a:rPr lang="uk-UA" dirty="0">
                <a:solidFill>
                  <a:schemeClr val="accent1">
                    <a:lumMod val="40000"/>
                    <a:lumOff val="60000"/>
                  </a:schemeClr>
                </a:solidFill>
                <a:latin typeface="Times New Roman" panose="02020603050405020304" pitchFamily="18" charset="0"/>
                <a:cs typeface="Times New Roman" panose="02020603050405020304" pitchFamily="18" charset="0"/>
              </a:rPr>
              <a:t>публікації державних органів влади: нормативно-правові акти, статистичні збірники, бюлетені, експрес-інформація та ін.; </a:t>
            </a:r>
          </a:p>
          <a:p>
            <a:pPr>
              <a:lnSpc>
                <a:spcPct val="120000"/>
              </a:lnSpc>
            </a:pPr>
            <a:r>
              <a:rPr lang="uk-UA" dirty="0" smtClean="0">
                <a:solidFill>
                  <a:schemeClr val="accent1">
                    <a:lumMod val="40000"/>
                    <a:lumOff val="60000"/>
                  </a:schemeClr>
                </a:solidFill>
                <a:latin typeface="Times New Roman" panose="02020603050405020304" pitchFamily="18" charset="0"/>
                <a:cs typeface="Times New Roman" panose="02020603050405020304" pitchFamily="18" charset="0"/>
              </a:rPr>
              <a:t>– література </a:t>
            </a:r>
            <a:r>
              <a:rPr lang="uk-UA" dirty="0">
                <a:solidFill>
                  <a:schemeClr val="accent1">
                    <a:lumMod val="40000"/>
                    <a:lumOff val="60000"/>
                  </a:schemeClr>
                </a:solidFill>
                <a:latin typeface="Times New Roman" panose="02020603050405020304" pitchFamily="18" charset="0"/>
                <a:cs typeface="Times New Roman" panose="02020603050405020304" pitchFamily="18" charset="0"/>
              </a:rPr>
              <a:t>ділового характеру, призначена для використання фахівцями у практичній діяльності: управлінська, фінансова, маркетингова, статистична, правова та ін. </a:t>
            </a:r>
          </a:p>
          <a:p>
            <a:pPr>
              <a:lnSpc>
                <a:spcPct val="120000"/>
              </a:lnSpc>
            </a:pPr>
            <a:r>
              <a:rPr lang="uk-UA" dirty="0" smtClean="0">
                <a:solidFill>
                  <a:schemeClr val="accent1">
                    <a:lumMod val="40000"/>
                    <a:lumOff val="60000"/>
                  </a:schemeClr>
                </a:solidFill>
                <a:latin typeface="Times New Roman" panose="02020603050405020304" pitchFamily="18" charset="0"/>
                <a:cs typeface="Times New Roman" panose="02020603050405020304" pitchFamily="18" charset="0"/>
              </a:rPr>
              <a:t>– спеціальна </a:t>
            </a:r>
            <a:r>
              <a:rPr lang="uk-UA" dirty="0">
                <a:solidFill>
                  <a:schemeClr val="accent1">
                    <a:lumMod val="40000"/>
                    <a:lumOff val="60000"/>
                  </a:schemeClr>
                </a:solidFill>
                <a:latin typeface="Times New Roman" panose="02020603050405020304" pitchFamily="18" charset="0"/>
                <a:cs typeface="Times New Roman" panose="02020603050405020304" pitchFamily="18" charset="0"/>
              </a:rPr>
              <a:t>література: науково-технічна, технологічна, нормативна, довідкова, реєстрова та ін.; </a:t>
            </a:r>
          </a:p>
          <a:p>
            <a:pPr>
              <a:lnSpc>
                <a:spcPct val="120000"/>
              </a:lnSpc>
            </a:pPr>
            <a:r>
              <a:rPr lang="uk-UA" dirty="0" smtClean="0">
                <a:solidFill>
                  <a:schemeClr val="accent1">
                    <a:lumMod val="40000"/>
                    <a:lumOff val="60000"/>
                  </a:schemeClr>
                </a:solidFill>
                <a:latin typeface="Times New Roman" panose="02020603050405020304" pitchFamily="18" charset="0"/>
                <a:cs typeface="Times New Roman" panose="02020603050405020304" pitchFamily="18" charset="0"/>
              </a:rPr>
              <a:t>– наукова </a:t>
            </a:r>
            <a:r>
              <a:rPr lang="uk-UA" dirty="0">
                <a:solidFill>
                  <a:schemeClr val="accent1">
                    <a:lumMod val="40000"/>
                    <a:lumOff val="60000"/>
                  </a:schemeClr>
                </a:solidFill>
                <a:latin typeface="Times New Roman" panose="02020603050405020304" pitchFamily="18" charset="0"/>
                <a:cs typeface="Times New Roman" panose="02020603050405020304" pitchFamily="18" charset="0"/>
              </a:rPr>
              <a:t>і навчально-методична література з різних напрямків </a:t>
            </a:r>
            <a:r>
              <a:rPr lang="uk-UA" dirty="0" smtClean="0">
                <a:solidFill>
                  <a:schemeClr val="accent1">
                    <a:lumMod val="40000"/>
                    <a:lumOff val="60000"/>
                  </a:schemeClr>
                </a:solidFill>
                <a:latin typeface="Times New Roman" panose="02020603050405020304" pitchFamily="18" charset="0"/>
                <a:cs typeface="Times New Roman" panose="02020603050405020304" pitchFamily="18" charset="0"/>
              </a:rPr>
              <a:t>спеціальної освіти, </a:t>
            </a:r>
            <a:r>
              <a:rPr lang="uk-UA" dirty="0">
                <a:solidFill>
                  <a:schemeClr val="accent1">
                    <a:lumMod val="40000"/>
                    <a:lumOff val="60000"/>
                  </a:schemeClr>
                </a:solidFill>
                <a:latin typeface="Times New Roman" panose="02020603050405020304" pitchFamily="18" charset="0"/>
                <a:cs typeface="Times New Roman" panose="02020603050405020304" pitchFamily="18" charset="0"/>
              </a:rPr>
              <a:t>окремих питань, словники, енциклопедії, бібліографічні видання, аналітичні видання, первинна облікова і технічна документація, видання бухгалтерської і статистичної звітності; </a:t>
            </a:r>
          </a:p>
          <a:p>
            <a:pPr>
              <a:lnSpc>
                <a:spcPct val="120000"/>
              </a:lnSpc>
            </a:pPr>
            <a:r>
              <a:rPr lang="uk-UA" dirty="0" smtClean="0">
                <a:solidFill>
                  <a:schemeClr val="accent1">
                    <a:lumMod val="40000"/>
                    <a:lumOff val="60000"/>
                  </a:schemeClr>
                </a:solidFill>
                <a:latin typeface="Times New Roman" panose="02020603050405020304" pitchFamily="18" charset="0"/>
                <a:cs typeface="Times New Roman" panose="02020603050405020304" pitchFamily="18" charset="0"/>
              </a:rPr>
              <a:t>– бази </a:t>
            </a:r>
            <a:r>
              <a:rPr lang="uk-UA" dirty="0">
                <a:solidFill>
                  <a:schemeClr val="accent1">
                    <a:lumMod val="40000"/>
                    <a:lumOff val="60000"/>
                  </a:schemeClr>
                </a:solidFill>
                <a:latin typeface="Times New Roman" panose="02020603050405020304" pitchFamily="18" charset="0"/>
                <a:cs typeface="Times New Roman" panose="02020603050405020304" pitchFamily="18" charset="0"/>
              </a:rPr>
              <a:t>даних мережі Інтернет. </a:t>
            </a:r>
          </a:p>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901" y="1337896"/>
            <a:ext cx="1504841" cy="1028700"/>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23" y="2866292"/>
            <a:ext cx="1330651" cy="998987"/>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901" y="4520935"/>
            <a:ext cx="1322456" cy="991842"/>
          </a:xfrm>
          <a:prstGeom prst="rect">
            <a:avLst/>
          </a:prstGeom>
          <a:ln>
            <a:noFill/>
          </a:ln>
          <a:effectLst>
            <a:softEdge rad="112500"/>
          </a:effectLst>
        </p:spPr>
      </p:pic>
    </p:spTree>
    <p:extLst>
      <p:ext uri="{BB962C8B-B14F-4D97-AF65-F5344CB8AC3E}">
        <p14:creationId xmlns:p14="http://schemas.microsoft.com/office/powerpoint/2010/main" val="3764053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158263"/>
            <a:ext cx="10178322" cy="879230"/>
          </a:xfrm>
        </p:spPr>
        <p:txBody>
          <a:bodyPr>
            <a:normAutofit/>
          </a:bodyPr>
          <a:lstStyle/>
          <a:p>
            <a:pPr algn="ctr"/>
            <a:r>
              <a:rPr lang="uk-UA" sz="2000" dirty="0"/>
              <a:t>У розпорядженні українських дослідників сьогодні світові бібліографічні та повнотекстові бази даних, такі як: </a:t>
            </a:r>
            <a:r>
              <a:rPr lang="uk-UA" sz="1600" dirty="0"/>
              <a:t/>
            </a:r>
            <a:br>
              <a:rPr lang="uk-UA" sz="1600" dirty="0"/>
            </a:br>
            <a:endParaRPr lang="uk-UA" sz="1600" dirty="0"/>
          </a:p>
        </p:txBody>
      </p:sp>
      <p:sp>
        <p:nvSpPr>
          <p:cNvPr id="3" name="Прямоугольник 2"/>
          <p:cNvSpPr/>
          <p:nvPr/>
        </p:nvSpPr>
        <p:spPr>
          <a:xfrm>
            <a:off x="975947" y="818846"/>
            <a:ext cx="10867291" cy="5863144"/>
          </a:xfrm>
          <a:prstGeom prst="rect">
            <a:avLst/>
          </a:prstGeom>
        </p:spPr>
        <p:txBody>
          <a:bodyPr wrap="square">
            <a:spAutoFit/>
          </a:bodyPr>
          <a:lstStyle/>
          <a:p>
            <a:r>
              <a:rPr lang="uk-UA" sz="1500" dirty="0" smtClean="0"/>
              <a:t>1) </a:t>
            </a:r>
            <a:r>
              <a:rPr lang="en-US" sz="1500" dirty="0" smtClean="0">
                <a:solidFill>
                  <a:srgbClr val="00B0F0"/>
                </a:solidFill>
              </a:rPr>
              <a:t>Springer,</a:t>
            </a:r>
            <a:r>
              <a:rPr lang="en-US" sz="1500" dirty="0" smtClean="0"/>
              <a:t> </a:t>
            </a:r>
            <a:r>
              <a:rPr lang="uk-UA" sz="1500" dirty="0" smtClean="0"/>
              <a:t>що забезпечує доступ до 30 часописів з гуманітарних наук та 470 журналів з медицини, фізики, хімії, біології (</a:t>
            </a:r>
            <a:r>
              <a:rPr lang="en-US" sz="1500" dirty="0" smtClean="0"/>
              <a:t>http://www.springerlink.com); </a:t>
            </a:r>
          </a:p>
          <a:p>
            <a:r>
              <a:rPr lang="en-US" sz="1500" dirty="0" smtClean="0"/>
              <a:t>2)</a:t>
            </a:r>
            <a:r>
              <a:rPr lang="uk-UA" sz="1500" dirty="0" smtClean="0"/>
              <a:t> </a:t>
            </a:r>
            <a:r>
              <a:rPr lang="en-US" sz="1500" dirty="0" smtClean="0">
                <a:solidFill>
                  <a:srgbClr val="00B0F0"/>
                </a:solidFill>
              </a:rPr>
              <a:t>EBSCO </a:t>
            </a:r>
            <a:r>
              <a:rPr lang="en-US" sz="1500" dirty="0" smtClean="0"/>
              <a:t>– </a:t>
            </a:r>
            <a:r>
              <a:rPr lang="uk-UA" sz="1500" dirty="0" smtClean="0"/>
              <a:t>найбільша всесвітня академічна </a:t>
            </a:r>
            <a:r>
              <a:rPr lang="uk-UA" sz="1500" dirty="0" err="1" smtClean="0"/>
              <a:t>мультидисциплінарна</a:t>
            </a:r>
            <a:r>
              <a:rPr lang="uk-UA" sz="1500" dirty="0" smtClean="0"/>
              <a:t> база даних. Вміщує наступні БД: </a:t>
            </a:r>
          </a:p>
          <a:p>
            <a:r>
              <a:rPr lang="uk-UA" sz="1500" dirty="0" smtClean="0"/>
              <a:t>– </a:t>
            </a:r>
            <a:r>
              <a:rPr lang="en-US" sz="1500" dirty="0" smtClean="0">
                <a:solidFill>
                  <a:srgbClr val="00B0F0"/>
                </a:solidFill>
              </a:rPr>
              <a:t>Academic Search Premier</a:t>
            </a:r>
            <a:r>
              <a:rPr lang="en-US" sz="1500" dirty="0" smtClean="0"/>
              <a:t>: </a:t>
            </a:r>
            <a:r>
              <a:rPr lang="uk-UA" sz="1500" dirty="0" smtClean="0"/>
              <a:t>одна з найбільших у світі збірок наукових журналів із гуманітарних та суспільних дисциплін. Складається з більш ніж 2330 наукових публікацій з академічних галузей знань, включаючи історію, освіту, екологію, міжнародні відносини, фізику, юридичні науки, політику, психологію, соціологію, комп’ютерні технології, техніку. </a:t>
            </a:r>
          </a:p>
          <a:p>
            <a:r>
              <a:rPr lang="uk-UA" sz="1500" dirty="0" smtClean="0"/>
              <a:t>– </a:t>
            </a:r>
            <a:r>
              <a:rPr lang="en-US" sz="1500" dirty="0" smtClean="0">
                <a:solidFill>
                  <a:srgbClr val="00B0F0"/>
                </a:solidFill>
              </a:rPr>
              <a:t>Business Source Premier</a:t>
            </a:r>
            <a:r>
              <a:rPr lang="en-US" sz="1500" dirty="0" smtClean="0"/>
              <a:t>: </a:t>
            </a:r>
            <a:r>
              <a:rPr lang="uk-UA" sz="1500" dirty="0" smtClean="0"/>
              <a:t>економіка, бухгалтерська справа, фінанси, страхування, менеджмент, маркетинг, право, банківська справа, міжнародний бізнес та ін. </a:t>
            </a:r>
          </a:p>
          <a:p>
            <a:r>
              <a:rPr lang="uk-UA" sz="1500" dirty="0" smtClean="0"/>
              <a:t>– </a:t>
            </a:r>
            <a:r>
              <a:rPr lang="en-US" sz="1500" dirty="0" err="1" smtClean="0">
                <a:solidFill>
                  <a:srgbClr val="00B0F0"/>
                </a:solidFill>
              </a:rPr>
              <a:t>MasterFILE</a:t>
            </a:r>
            <a:r>
              <a:rPr lang="en-US" sz="1500" dirty="0" smtClean="0">
                <a:solidFill>
                  <a:srgbClr val="00B0F0"/>
                </a:solidFill>
              </a:rPr>
              <a:t> Premier</a:t>
            </a:r>
            <a:r>
              <a:rPr lang="en-US" sz="1500" dirty="0" smtClean="0"/>
              <a:t>: </a:t>
            </a:r>
            <a:r>
              <a:rPr lang="uk-UA" sz="1500" dirty="0" smtClean="0"/>
              <a:t>включає найбільшу в світі повнотекстову базу даних популярних періодичних видань. База даних створена спеціально для публічних бібліотек. Містить журнали масового попиту, а також популярну періодику з питань бізнесу, здоров’я, культури: тексти понад 1810 періодичних видань, зокрема, що побачили світ з січня 1990 року; стислі виклади і покажчики більше 2780 журналів з 1984 року; </a:t>
            </a:r>
          </a:p>
          <a:p>
            <a:r>
              <a:rPr lang="uk-UA" sz="1500" dirty="0" smtClean="0"/>
              <a:t>– </a:t>
            </a:r>
            <a:r>
              <a:rPr lang="en-US" sz="1500" dirty="0" smtClean="0">
                <a:solidFill>
                  <a:srgbClr val="00B0F0"/>
                </a:solidFill>
              </a:rPr>
              <a:t>Master FILE Premier </a:t>
            </a:r>
            <a:r>
              <a:rPr lang="en-US" sz="1500" dirty="0" smtClean="0"/>
              <a:t>– Newspaper Source: </a:t>
            </a:r>
            <a:r>
              <a:rPr lang="uk-UA" sz="1500" dirty="0" smtClean="0"/>
              <a:t>включає повні тексти більш ніж 150 відомих щоденних газет, містить понад півмільйона статей з більш ніж 100 англомовних газет багатьох країн світу, включаючи повний текст </a:t>
            </a:r>
            <a:r>
              <a:rPr lang="en-US" sz="1500" dirty="0" smtClean="0"/>
              <a:t>The Moscow Times, The St. Petersburg Times </a:t>
            </a:r>
            <a:r>
              <a:rPr lang="uk-UA" sz="1500" dirty="0" smtClean="0"/>
              <a:t>і т. д. Повний текст 6 великих агентств новин, включаючи АР </a:t>
            </a:r>
            <a:r>
              <a:rPr lang="en-US" sz="1500" dirty="0" smtClean="0"/>
              <a:t>online </a:t>
            </a:r>
            <a:r>
              <a:rPr lang="uk-UA" sz="1500" dirty="0" smtClean="0"/>
              <a:t>і </a:t>
            </a:r>
            <a:r>
              <a:rPr lang="en-US" sz="1500" dirty="0" smtClean="0"/>
              <a:t>World Stream </a:t>
            </a:r>
            <a:r>
              <a:rPr lang="uk-UA" sz="1500" dirty="0" smtClean="0"/>
              <a:t>від Ассошіейтед Пресс. Витримки з </a:t>
            </a:r>
            <a:r>
              <a:rPr lang="en-US" sz="1500" dirty="0" smtClean="0"/>
              <a:t>The New York Times, USA Today, The New York Times Magazine; </a:t>
            </a:r>
          </a:p>
          <a:p>
            <a:r>
              <a:rPr lang="en-US" sz="1500" dirty="0" smtClean="0"/>
              <a:t>–</a:t>
            </a:r>
            <a:r>
              <a:rPr lang="uk-UA" sz="1500" dirty="0" smtClean="0"/>
              <a:t> </a:t>
            </a:r>
            <a:r>
              <a:rPr lang="en-US" sz="1500" dirty="0" smtClean="0">
                <a:solidFill>
                  <a:srgbClr val="00B0F0"/>
                </a:solidFill>
              </a:rPr>
              <a:t>Academic Search Premier </a:t>
            </a:r>
            <a:r>
              <a:rPr lang="en-US" sz="1500" dirty="0" smtClean="0"/>
              <a:t>– </a:t>
            </a:r>
            <a:r>
              <a:rPr lang="uk-UA" sz="1500" dirty="0" smtClean="0"/>
              <a:t>суспільні, гуманітарні, технічні науки, обчислювальна техніка, мовознавство і лінгвістика, мистецтво і література, медицина й етнографія; </a:t>
            </a:r>
          </a:p>
          <a:p>
            <a:r>
              <a:rPr lang="uk-UA" sz="1500" dirty="0" smtClean="0"/>
              <a:t>3) </a:t>
            </a:r>
            <a:r>
              <a:rPr lang="en-US" sz="1500" dirty="0" smtClean="0">
                <a:solidFill>
                  <a:srgbClr val="00B0F0"/>
                </a:solidFill>
              </a:rPr>
              <a:t>Public Library </a:t>
            </a:r>
            <a:r>
              <a:rPr lang="en-US" sz="1500" dirty="0" err="1" smtClean="0">
                <a:solidFill>
                  <a:srgbClr val="00B0F0"/>
                </a:solidFill>
              </a:rPr>
              <a:t>FullTEXT</a:t>
            </a:r>
            <a:r>
              <a:rPr lang="en-US" sz="1500" dirty="0" smtClean="0">
                <a:solidFill>
                  <a:srgbClr val="00B0F0"/>
                </a:solidFill>
              </a:rPr>
              <a:t> </a:t>
            </a:r>
            <a:r>
              <a:rPr lang="en-US" sz="1500" dirty="0" smtClean="0"/>
              <a:t>– </a:t>
            </a:r>
            <a:r>
              <a:rPr lang="uk-UA" sz="1500" dirty="0" smtClean="0"/>
              <a:t>база даних, створена для публічних бібліотек. </a:t>
            </a:r>
          </a:p>
          <a:p>
            <a:r>
              <a:rPr lang="uk-UA" sz="1500" dirty="0" smtClean="0"/>
              <a:t>Реферативна інформація відображає публікації 850 популярних журналів із широким колом питань, включаючи гуманітарні і суспільні науки, бізнес, культуру, здоров’я, дозвілля, новини науки та громадського життя тощо. Подано повні тексти зі 140 періодичних видань; </a:t>
            </a:r>
          </a:p>
          <a:p>
            <a:r>
              <a:rPr lang="uk-UA" sz="1500" dirty="0" smtClean="0"/>
              <a:t>4</a:t>
            </a:r>
            <a:r>
              <a:rPr lang="uk-UA" sz="1500" dirty="0" smtClean="0">
                <a:solidFill>
                  <a:srgbClr val="00B0F0"/>
                </a:solidFill>
              </a:rPr>
              <a:t>) Бази даних </a:t>
            </a:r>
            <a:r>
              <a:rPr lang="en-US" sz="1500" dirty="0" smtClean="0">
                <a:solidFill>
                  <a:srgbClr val="00B0F0"/>
                </a:solidFill>
              </a:rPr>
              <a:t>EBSCO </a:t>
            </a:r>
            <a:r>
              <a:rPr lang="uk-UA" sz="1500" dirty="0" smtClean="0"/>
              <a:t>реалізовані також на </a:t>
            </a:r>
            <a:r>
              <a:rPr lang="en-US" sz="1500" dirty="0" smtClean="0"/>
              <a:t>CD: Academic Search </a:t>
            </a:r>
            <a:r>
              <a:rPr lang="en-US" sz="1500" dirty="0" err="1" smtClean="0"/>
              <a:t>FullTEXT</a:t>
            </a:r>
            <a:r>
              <a:rPr lang="en-US" sz="1500" dirty="0" smtClean="0"/>
              <a:t> International. </a:t>
            </a:r>
            <a:r>
              <a:rPr lang="uk-UA" sz="1500" dirty="0" smtClean="0"/>
              <a:t>Вона являє собою бібліографічну інформацію з рефератами і відображає матеріали 3100 періодичних видань з гуманітарних та соціальних наук з 1984 </a:t>
            </a:r>
            <a:r>
              <a:rPr lang="en-US" sz="1500" dirty="0" smtClean="0"/>
              <a:t>p. </a:t>
            </a:r>
            <a:r>
              <a:rPr lang="uk-UA" sz="1500" dirty="0" smtClean="0"/>
              <a:t>Повні тексти публікацій з понад 550 наукових журналів подано з 1990 </a:t>
            </a:r>
            <a:r>
              <a:rPr lang="en-US" sz="1500" dirty="0" smtClean="0"/>
              <a:t>p. </a:t>
            </a:r>
            <a:endParaRPr lang="en-US" sz="1500" dirty="0"/>
          </a:p>
        </p:txBody>
      </p:sp>
    </p:spTree>
    <p:extLst>
      <p:ext uri="{BB962C8B-B14F-4D97-AF65-F5344CB8AC3E}">
        <p14:creationId xmlns:p14="http://schemas.microsoft.com/office/powerpoint/2010/main" val="3384331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5946" y="382385"/>
            <a:ext cx="9135208" cy="628730"/>
          </a:xfrm>
        </p:spPr>
        <p:txBody>
          <a:bodyPr>
            <a:normAutofit fontScale="90000"/>
          </a:bodyPr>
          <a:lstStyle/>
          <a:p>
            <a:r>
              <a:rPr lang="ru-RU" sz="3600" dirty="0"/>
              <a:t>5. </a:t>
            </a:r>
            <a:r>
              <a:rPr lang="ru-RU" sz="3600" dirty="0" err="1"/>
              <a:t>Бібліографічний</a:t>
            </a:r>
            <a:r>
              <a:rPr lang="ru-RU" sz="3600" dirty="0"/>
              <a:t> </a:t>
            </a:r>
            <a:r>
              <a:rPr lang="ru-RU" sz="3600" dirty="0" err="1"/>
              <a:t>пошук</a:t>
            </a:r>
            <a:r>
              <a:rPr lang="ru-RU" sz="3600" dirty="0"/>
              <a:t> у </a:t>
            </a:r>
            <a:r>
              <a:rPr lang="ru-RU" sz="3600" dirty="0" err="1"/>
              <a:t>бібліотеках</a:t>
            </a:r>
            <a:r>
              <a:rPr lang="ru-RU" sz="3600" dirty="0"/>
              <a:t> </a:t>
            </a:r>
            <a:endParaRPr lang="uk-UA" sz="3600" dirty="0"/>
          </a:p>
        </p:txBody>
      </p:sp>
      <p:sp>
        <p:nvSpPr>
          <p:cNvPr id="3" name="Объект 2"/>
          <p:cNvSpPr>
            <a:spLocks noGrp="1"/>
          </p:cNvSpPr>
          <p:nvPr>
            <p:ph idx="1"/>
          </p:nvPr>
        </p:nvSpPr>
        <p:spPr>
          <a:xfrm>
            <a:off x="1251677" y="1011115"/>
            <a:ext cx="9026531" cy="3508131"/>
          </a:xfrm>
        </p:spPr>
        <p:txBody>
          <a:bodyPr>
            <a:normAutofit fontScale="85000" lnSpcReduction="10000"/>
          </a:bodyPr>
          <a:lstStyle/>
          <a:p>
            <a:pPr marL="0" indent="0">
              <a:buNone/>
            </a:pPr>
            <a:r>
              <a:rPr lang="ru-RU" b="1" dirty="0" err="1">
                <a:solidFill>
                  <a:srgbClr val="000000"/>
                </a:solidFill>
                <a:latin typeface="Times New Roman" panose="02020603050405020304" pitchFamily="18" charset="0"/>
                <a:ea typeface="Times New Roman" panose="02020603050405020304" pitchFamily="18" charset="0"/>
              </a:rPr>
              <a:t>Протягом</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століть</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інформаційне</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забезпечення</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здійснювали</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бібліотеки</a:t>
            </a:r>
            <a:r>
              <a:rPr lang="ru-RU" dirty="0">
                <a:solidFill>
                  <a:srgbClr val="000000"/>
                </a:solidFill>
                <a:latin typeface="Times New Roman" panose="02020603050405020304" pitchFamily="18" charset="0"/>
                <a:ea typeface="Times New Roman" panose="02020603050405020304" pitchFamily="18" charset="0"/>
              </a:rPr>
              <a:t>, а </a:t>
            </a:r>
            <a:r>
              <a:rPr lang="ru-RU" dirty="0" err="1">
                <a:solidFill>
                  <a:srgbClr val="000000"/>
                </a:solidFill>
                <a:latin typeface="Times New Roman" panose="02020603050405020304" pitchFamily="18" charset="0"/>
                <a:ea typeface="Times New Roman" panose="02020603050405020304" pitchFamily="18" charset="0"/>
              </a:rPr>
              <a:t>основним</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інструментом</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що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забезпечував</a:t>
            </a:r>
            <a:r>
              <a:rPr lang="ru-RU" dirty="0">
                <a:solidFill>
                  <a:srgbClr val="000000"/>
                </a:solidFill>
                <a:latin typeface="Times New Roman" panose="02020603050405020304" pitchFamily="18" charset="0"/>
                <a:ea typeface="Times New Roman" panose="02020603050405020304" pitchFamily="18" charset="0"/>
              </a:rPr>
              <a:t> доступ до інформаційних </a:t>
            </a:r>
            <a:r>
              <a:rPr lang="ru-RU" dirty="0" err="1">
                <a:solidFill>
                  <a:srgbClr val="000000"/>
                </a:solidFill>
                <a:latin typeface="Times New Roman" panose="02020603050405020304" pitchFamily="18" charset="0"/>
                <a:ea typeface="Times New Roman" panose="02020603050405020304" pitchFamily="18" charset="0"/>
              </a:rPr>
              <a:t>ресурсів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була</a:t>
            </a:r>
            <a:r>
              <a:rPr lang="ru-RU"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бібліографія</a:t>
            </a:r>
            <a:r>
              <a:rPr lang="ru-RU" dirty="0">
                <a:solidFill>
                  <a:srgbClr val="000000"/>
                </a:solidFill>
                <a:latin typeface="Times New Roman" panose="02020603050405020304" pitchFamily="18" charset="0"/>
                <a:ea typeface="Times New Roman" panose="02020603050405020304" pitchFamily="18" charset="0"/>
              </a:rPr>
              <a:t>. Основа бібліографічного </a:t>
            </a:r>
            <a:r>
              <a:rPr lang="ru-RU" dirty="0" err="1">
                <a:solidFill>
                  <a:srgbClr val="000000"/>
                </a:solidFill>
                <a:latin typeface="Times New Roman" panose="02020603050405020304" pitchFamily="18" charset="0"/>
                <a:ea typeface="Times New Roman" panose="02020603050405020304" pitchFamily="18" charset="0"/>
              </a:rPr>
              <a:t>інформаційного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пошуку</a:t>
            </a:r>
            <a:r>
              <a:rPr lang="ru-RU" dirty="0">
                <a:solidFill>
                  <a:srgbClr val="000000"/>
                </a:solidFill>
                <a:latin typeface="Times New Roman" panose="02020603050405020304" pitchFamily="18" charset="0"/>
                <a:ea typeface="Times New Roman" panose="02020603050405020304" pitchFamily="18" charset="0"/>
              </a:rPr>
              <a:t> – бібліотечні каталоги та </a:t>
            </a:r>
            <a:r>
              <a:rPr lang="ru-RU" dirty="0">
                <a:solidFill>
                  <a:srgbClr val="0070C0"/>
                </a:solidFill>
                <a:latin typeface="Times New Roman" panose="02020603050405020304" pitchFamily="18" charset="0"/>
                <a:ea typeface="Times New Roman" panose="02020603050405020304" pitchFamily="18" charset="0"/>
              </a:rPr>
              <a:t>картотеки (</a:t>
            </a:r>
            <a:r>
              <a:rPr lang="ru-RU" dirty="0" err="1">
                <a:solidFill>
                  <a:srgbClr val="0070C0"/>
                </a:solidFill>
                <a:latin typeface="Times New Roman" panose="02020603050405020304" pitchFamily="18" charset="0"/>
                <a:ea typeface="Times New Roman" panose="02020603050405020304" pitchFamily="18" charset="0"/>
              </a:rPr>
              <a:t>основні</a:t>
            </a:r>
            <a:r>
              <a:rPr lang="ru-RU" dirty="0">
                <a:solidFill>
                  <a:srgbClr val="0070C0"/>
                </a:solidFill>
                <a:latin typeface="Times New Roman" panose="02020603050405020304" pitchFamily="18" charset="0"/>
                <a:ea typeface="Times New Roman" panose="02020603050405020304" pitchFamily="18" charset="0"/>
              </a:rPr>
              <a:t> й </a:t>
            </a:r>
            <a:r>
              <a:rPr lang="ru-RU" dirty="0" err="1">
                <a:solidFill>
                  <a:srgbClr val="0070C0"/>
                </a:solidFill>
                <a:latin typeface="Times New Roman" panose="02020603050405020304" pitchFamily="18" charset="0"/>
                <a:ea typeface="Times New Roman" panose="02020603050405020304" pitchFamily="18" charset="0"/>
              </a:rPr>
              <a:t>допоміжні</a:t>
            </a:r>
            <a:r>
              <a:rPr lang="ru-RU" dirty="0">
                <a:solidFill>
                  <a:srgbClr val="0070C0"/>
                </a:solidFill>
                <a:latin typeface="Times New Roman" panose="02020603050405020304" pitchFamily="18" charset="0"/>
                <a:ea typeface="Times New Roman" panose="02020603050405020304" pitchFamily="18" charset="0"/>
              </a:rPr>
              <a:t>).</a:t>
            </a:r>
            <a:r>
              <a:rPr lang="ru-RU" dirty="0">
                <a:solidFill>
                  <a:srgbClr val="00B0F0"/>
                </a:solidFill>
                <a:latin typeface="Times New Roman" panose="02020603050405020304" pitchFamily="18" charset="0"/>
                <a:ea typeface="Times New Roman" panose="02020603050405020304" pitchFamily="18" charset="0"/>
              </a:rPr>
              <a:t> </a:t>
            </a:r>
            <a:endParaRPr lang="ru-RU" dirty="0" smtClean="0">
              <a:solidFill>
                <a:srgbClr val="00B0F0"/>
              </a:solidFill>
              <a:latin typeface="Times New Roman" panose="02020603050405020304" pitchFamily="18" charset="0"/>
              <a:ea typeface="Times New Roman" panose="02020603050405020304" pitchFamily="18" charset="0"/>
            </a:endParaRPr>
          </a:p>
          <a:p>
            <a:pPr marL="0" indent="0">
              <a:buNone/>
            </a:pPr>
            <a:r>
              <a:rPr lang="ru-RU" dirty="0" smtClean="0">
                <a:solidFill>
                  <a:srgbClr val="000000"/>
                </a:solidFill>
                <a:latin typeface="Times New Roman" panose="02020603050405020304" pitchFamily="18" charset="0"/>
                <a:ea typeface="Times New Roman" panose="02020603050405020304" pitchFamily="18" charset="0"/>
              </a:rPr>
              <a:t>В </a:t>
            </a:r>
            <a:r>
              <a:rPr lang="ru-RU" dirty="0" err="1">
                <a:solidFill>
                  <a:srgbClr val="0070C0"/>
                </a:solidFill>
                <a:latin typeface="Times New Roman" panose="02020603050405020304" pitchFamily="18" charset="0"/>
                <a:ea typeface="Times New Roman" panose="02020603050405020304" pitchFamily="18" charset="0"/>
              </a:rPr>
              <a:t>основних</a:t>
            </a:r>
            <a:r>
              <a:rPr lang="ru-RU" dirty="0">
                <a:solidFill>
                  <a:srgbClr val="0070C0"/>
                </a:solidFill>
                <a:latin typeface="Times New Roman" panose="02020603050405020304" pitchFamily="18" charset="0"/>
                <a:ea typeface="Times New Roman" panose="02020603050405020304" pitchFamily="18" charset="0"/>
              </a:rPr>
              <a:t> каталогах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опис</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літературних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джерел</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формується</a:t>
            </a:r>
            <a:r>
              <a:rPr lang="ru-RU" dirty="0">
                <a:solidFill>
                  <a:srgbClr val="000000"/>
                </a:solidFill>
                <a:latin typeface="Times New Roman" panose="02020603050405020304" pitchFamily="18" charset="0"/>
                <a:ea typeface="Times New Roman" panose="02020603050405020304" pitchFamily="18" charset="0"/>
              </a:rPr>
              <a:t> за </a:t>
            </a:r>
            <a:r>
              <a:rPr lang="ru-RU" dirty="0" err="1">
                <a:solidFill>
                  <a:srgbClr val="000000"/>
                </a:solidFill>
                <a:latin typeface="Times New Roman" panose="02020603050405020304" pitchFamily="18" charset="0"/>
                <a:ea typeface="Times New Roman" panose="02020603050405020304" pitchFamily="18" charset="0"/>
              </a:rPr>
              <a:t>галузями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знань</a:t>
            </a:r>
            <a:r>
              <a:rPr lang="ru-RU" dirty="0">
                <a:solidFill>
                  <a:srgbClr val="000000"/>
                </a:solidFill>
                <a:latin typeface="Times New Roman" panose="02020603050405020304" pitchFamily="18" charset="0"/>
                <a:ea typeface="Times New Roman" panose="02020603050405020304" pitchFamily="18" charset="0"/>
              </a:rPr>
              <a:t> (так </a:t>
            </a:r>
            <a:r>
              <a:rPr lang="ru-RU" dirty="0" err="1">
                <a:solidFill>
                  <a:srgbClr val="000000"/>
                </a:solidFill>
                <a:latin typeface="Times New Roman" panose="02020603050405020304" pitchFamily="18" charset="0"/>
                <a:ea typeface="Times New Roman" panose="02020603050405020304" pitchFamily="18" charset="0"/>
              </a:rPr>
              <a:t>звані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систематичні</a:t>
            </a:r>
            <a:r>
              <a:rPr lang="ru-RU" dirty="0">
                <a:solidFill>
                  <a:srgbClr val="000000"/>
                </a:solidFill>
                <a:latin typeface="Times New Roman" panose="02020603050405020304" pitchFamily="18" charset="0"/>
                <a:ea typeface="Times New Roman" panose="02020603050405020304" pitchFamily="18" charset="0"/>
              </a:rPr>
              <a:t> каталоги) та за </a:t>
            </a:r>
            <a:r>
              <a:rPr lang="ru-RU" dirty="0" err="1">
                <a:solidFill>
                  <a:srgbClr val="000000"/>
                </a:solidFill>
                <a:latin typeface="Times New Roman" panose="02020603050405020304" pitchFamily="18" charset="0"/>
                <a:ea typeface="Times New Roman" panose="02020603050405020304" pitchFamily="18" charset="0"/>
              </a:rPr>
              <a:t>алфавітом</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прізвищ</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авторів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або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назв</a:t>
            </a:r>
            <a:r>
              <a:rPr lang="ru-RU" dirty="0">
                <a:solidFill>
                  <a:srgbClr val="000000"/>
                </a:solidFill>
                <a:latin typeface="Times New Roman" panose="02020603050405020304" pitchFamily="18" charset="0"/>
                <a:ea typeface="Times New Roman" panose="02020603050405020304" pitchFamily="18" charset="0"/>
              </a:rPr>
              <a:t> книг – </a:t>
            </a:r>
            <a:r>
              <a:rPr lang="ru-RU" dirty="0" err="1">
                <a:solidFill>
                  <a:srgbClr val="000000"/>
                </a:solidFill>
                <a:latin typeface="Times New Roman" panose="02020603050405020304" pitchFamily="18" charset="0"/>
                <a:ea typeface="Times New Roman" panose="02020603050405020304" pitchFamily="18" charset="0"/>
              </a:rPr>
              <a:t>алфавітні</a:t>
            </a:r>
            <a:r>
              <a:rPr lang="ru-RU" dirty="0">
                <a:solidFill>
                  <a:srgbClr val="000000"/>
                </a:solidFill>
                <a:latin typeface="Times New Roman" panose="02020603050405020304" pitchFamily="18" charset="0"/>
                <a:ea typeface="Times New Roman" panose="02020603050405020304" pitchFamily="18" charset="0"/>
              </a:rPr>
              <a:t> каталоги). </a:t>
            </a:r>
            <a:r>
              <a:rPr lang="ru-RU" dirty="0" err="1">
                <a:solidFill>
                  <a:srgbClr val="0070C0"/>
                </a:solidFill>
                <a:latin typeface="Times New Roman" panose="02020603050405020304" pitchFamily="18" charset="0"/>
                <a:ea typeface="Times New Roman" panose="02020603050405020304" pitchFamily="18" charset="0"/>
              </a:rPr>
              <a:t>Допоміжні</a:t>
            </a:r>
            <a:r>
              <a:rPr lang="ru-RU" dirty="0">
                <a:solidFill>
                  <a:srgbClr val="0070C0"/>
                </a:solidFill>
                <a:latin typeface="Times New Roman" panose="02020603050405020304" pitchFamily="18" charset="0"/>
                <a:ea typeface="Times New Roman" panose="02020603050405020304" pitchFamily="18" charset="0"/>
              </a:rPr>
              <a:t> каталоги </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це</a:t>
            </a:r>
            <a:r>
              <a:rPr lang="ru-RU" dirty="0">
                <a:solidFill>
                  <a:srgbClr val="000000"/>
                </a:solidFill>
                <a:latin typeface="Times New Roman" panose="02020603050405020304" pitchFamily="18" charset="0"/>
                <a:ea typeface="Times New Roman" panose="02020603050405020304" pitchFamily="18" charset="0"/>
              </a:rPr>
              <a:t> каталоги </a:t>
            </a:r>
            <a:r>
              <a:rPr lang="ru-RU" dirty="0" err="1">
                <a:solidFill>
                  <a:srgbClr val="000000"/>
                </a:solidFill>
                <a:latin typeface="Times New Roman" panose="02020603050405020304" pitchFamily="18" charset="0"/>
                <a:ea typeface="Times New Roman" panose="02020603050405020304" pitchFamily="18" charset="0"/>
              </a:rPr>
              <a:t>періодичних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видань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назв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творів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художньої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літератури</a:t>
            </a:r>
            <a:r>
              <a:rPr lang="ru-RU" dirty="0">
                <a:solidFill>
                  <a:srgbClr val="000000"/>
                </a:solidFill>
                <a:latin typeface="Times New Roman" panose="02020603050405020304" pitchFamily="18" charset="0"/>
                <a:ea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rPr>
              <a:t>ін</a:t>
            </a:r>
            <a:r>
              <a:rPr lang="ru-RU" dirty="0">
                <a:solidFill>
                  <a:srgbClr val="000000"/>
                </a:solidFill>
                <a:latin typeface="Times New Roman" panose="02020603050405020304" pitchFamily="18" charset="0"/>
                <a:ea typeface="Times New Roman" panose="02020603050405020304" pitchFamily="18" charset="0"/>
              </a:rPr>
              <a:t>. </a:t>
            </a:r>
            <a:endParaRPr lang="ru-RU" dirty="0" smtClean="0">
              <a:solidFill>
                <a:srgbClr val="000000"/>
              </a:solidFill>
              <a:latin typeface="Times New Roman" panose="02020603050405020304" pitchFamily="18" charset="0"/>
              <a:ea typeface="Times New Roman" panose="02020603050405020304" pitchFamily="18" charset="0"/>
            </a:endParaRPr>
          </a:p>
          <a:p>
            <a:pPr marL="0" indent="0">
              <a:buNone/>
            </a:pPr>
            <a:r>
              <a:rPr lang="ru-RU" dirty="0" err="1" smtClean="0">
                <a:solidFill>
                  <a:srgbClr val="000000"/>
                </a:solidFill>
                <a:latin typeface="Times New Roman" panose="02020603050405020304" pitchFamily="18" charset="0"/>
                <a:ea typeface="Times New Roman" panose="02020603050405020304" pitchFamily="18" charset="0"/>
              </a:rPr>
              <a:t>Окрім</a:t>
            </a:r>
            <a:r>
              <a:rPr lang="ru-RU" dirty="0" smtClean="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каталогів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значний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обсяг</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інформації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містять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різноманітні</a:t>
            </a:r>
            <a:r>
              <a:rPr lang="ru-RU" dirty="0">
                <a:solidFill>
                  <a:srgbClr val="000000"/>
                </a:solidFill>
                <a:latin typeface="Times New Roman" panose="02020603050405020304" pitchFamily="18" charset="0"/>
                <a:ea typeface="Times New Roman" panose="02020603050405020304" pitchFamily="18" charset="0"/>
              </a:rPr>
              <a:t> картотеки, головною </a:t>
            </a:r>
            <a:r>
              <a:rPr lang="ru-RU" dirty="0" err="1">
                <a:solidFill>
                  <a:srgbClr val="000000"/>
                </a:solidFill>
                <a:latin typeface="Times New Roman" panose="02020603050405020304" pitchFamily="18" charset="0"/>
                <a:ea typeface="Times New Roman" panose="02020603050405020304" pitchFamily="18" charset="0"/>
              </a:rPr>
              <a:t>серед</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яких</a:t>
            </a:r>
            <a:r>
              <a:rPr lang="ru-RU" dirty="0">
                <a:solidFill>
                  <a:srgbClr val="000000"/>
                </a:solidFill>
                <a:latin typeface="Times New Roman" panose="02020603050405020304" pitchFamily="18" charset="0"/>
                <a:ea typeface="Times New Roman" panose="02020603050405020304" pitchFamily="18" charset="0"/>
              </a:rPr>
              <a:t> є систематична картотека статей. У </a:t>
            </a:r>
            <a:r>
              <a:rPr lang="ru-RU" dirty="0" err="1">
                <a:solidFill>
                  <a:srgbClr val="000000"/>
                </a:solidFill>
                <a:latin typeface="Times New Roman" panose="02020603050405020304" pitchFamily="18" charset="0"/>
                <a:ea typeface="Times New Roman" panose="02020603050405020304" pitchFamily="18" charset="0"/>
              </a:rPr>
              <a:t>нагоді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дослідникові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можуть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також</a:t>
            </a:r>
            <a:r>
              <a:rPr lang="ru-RU" dirty="0">
                <a:solidFill>
                  <a:srgbClr val="000000"/>
                </a:solidFill>
                <a:latin typeface="Times New Roman" panose="02020603050405020304" pitchFamily="18" charset="0"/>
                <a:ea typeface="Times New Roman" panose="02020603050405020304" pitchFamily="18" charset="0"/>
              </a:rPr>
              <a:t> бути й </a:t>
            </a:r>
            <a:r>
              <a:rPr lang="ru-RU" dirty="0" err="1">
                <a:solidFill>
                  <a:srgbClr val="000000"/>
                </a:solidFill>
                <a:latin typeface="Times New Roman" panose="02020603050405020304" pitchFamily="18" charset="0"/>
                <a:ea typeface="Times New Roman" panose="02020603050405020304" pitchFamily="18" charset="0"/>
              </a:rPr>
              <a:t>інші</a:t>
            </a:r>
            <a:r>
              <a:rPr lang="ru-RU" dirty="0">
                <a:solidFill>
                  <a:srgbClr val="000000"/>
                </a:solidFill>
                <a:latin typeface="Times New Roman" panose="02020603050405020304" pitchFamily="18" charset="0"/>
                <a:ea typeface="Times New Roman" panose="02020603050405020304" pitchFamily="18" charset="0"/>
              </a:rPr>
              <a:t> картотеки, </a:t>
            </a:r>
            <a:r>
              <a:rPr lang="ru-RU" dirty="0" err="1">
                <a:solidFill>
                  <a:srgbClr val="000000"/>
                </a:solidFill>
                <a:latin typeface="Times New Roman" panose="02020603050405020304" pitchFamily="18" charset="0"/>
                <a:ea typeface="Times New Roman" panose="02020603050405020304" pitchFamily="18" charset="0"/>
              </a:rPr>
              <a:t>такі</a:t>
            </a:r>
            <a:r>
              <a:rPr lang="ru-RU" dirty="0">
                <a:solidFill>
                  <a:srgbClr val="000000"/>
                </a:solidFill>
                <a:latin typeface="Times New Roman" panose="02020603050405020304" pitchFamily="18" charset="0"/>
                <a:ea typeface="Times New Roman" panose="02020603050405020304" pitchFamily="18" charset="0"/>
              </a:rPr>
              <a:t>, як картотека </a:t>
            </a:r>
            <a:r>
              <a:rPr lang="ru-RU" dirty="0" err="1">
                <a:solidFill>
                  <a:srgbClr val="000000"/>
                </a:solidFill>
                <a:latin typeface="Times New Roman" panose="02020603050405020304" pitchFamily="18" charset="0"/>
                <a:ea typeface="Times New Roman" panose="02020603050405020304" pitchFamily="18" charset="0"/>
              </a:rPr>
              <a:t>рецензій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краєзнавча</a:t>
            </a:r>
            <a:r>
              <a:rPr lang="ru-RU" dirty="0">
                <a:solidFill>
                  <a:srgbClr val="000000"/>
                </a:solidFill>
                <a:latin typeface="Times New Roman" panose="02020603050405020304" pitchFamily="18" charset="0"/>
                <a:ea typeface="Times New Roman" panose="02020603050405020304" pitchFamily="18" charset="0"/>
              </a:rPr>
              <a:t> картотека, </a:t>
            </a:r>
            <a:r>
              <a:rPr lang="ru-RU" dirty="0" err="1">
                <a:solidFill>
                  <a:srgbClr val="000000"/>
                </a:solidFill>
                <a:latin typeface="Times New Roman" panose="02020603050405020304" pitchFamily="18" charset="0"/>
                <a:ea typeface="Times New Roman" panose="02020603050405020304" pitchFamily="18" charset="0"/>
              </a:rPr>
              <a:t>різноманітні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тематичні</a:t>
            </a:r>
            <a:r>
              <a:rPr lang="ru-RU" dirty="0">
                <a:solidFill>
                  <a:srgbClr val="000000"/>
                </a:solidFill>
                <a:latin typeface="Times New Roman" panose="02020603050405020304" pitchFamily="18" charset="0"/>
                <a:ea typeface="Times New Roman" panose="02020603050405020304" pitchFamily="18" charset="0"/>
              </a:rPr>
              <a:t> картотеки</a:t>
            </a:r>
            <a:r>
              <a:rPr lang="ru-RU" dirty="0" smtClean="0">
                <a:solidFill>
                  <a:srgbClr val="000000"/>
                </a:solidFill>
                <a:latin typeface="Times New Roman" panose="02020603050405020304" pitchFamily="18" charset="0"/>
                <a:ea typeface="Times New Roman" panose="02020603050405020304" pitchFamily="18" charset="0"/>
              </a:rPr>
              <a:t>.</a:t>
            </a:r>
          </a:p>
          <a:p>
            <a:pPr marL="0" indent="0">
              <a:buNone/>
            </a:pPr>
            <a:r>
              <a:rPr lang="ru-RU" dirty="0">
                <a:solidFill>
                  <a:srgbClr val="000000"/>
                </a:solidFill>
                <a:latin typeface="Times New Roman" panose="02020603050405020304" pitchFamily="18" charset="0"/>
                <a:ea typeface="Times New Roman" panose="02020603050405020304" pitchFamily="18" charset="0"/>
              </a:rPr>
              <a:t> </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8208" y="214135"/>
            <a:ext cx="1274147" cy="1790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10577"/>
          <a:stretch/>
        </p:blipFill>
        <p:spPr>
          <a:xfrm>
            <a:off x="8087032" y="4396155"/>
            <a:ext cx="3342968" cy="2242038"/>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1086" y="4396155"/>
            <a:ext cx="2989384" cy="2242038"/>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9059" y="4396155"/>
            <a:ext cx="2989384" cy="22420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5300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251678" y="382385"/>
            <a:ext cx="10178322" cy="602353"/>
          </a:xfrm>
        </p:spPr>
        <p:txBody>
          <a:bodyPr>
            <a:normAutofit/>
          </a:bodyPr>
          <a:lstStyle/>
          <a:p>
            <a:pPr algn="ctr"/>
            <a:r>
              <a:rPr lang="ru-RU" sz="3600" dirty="0"/>
              <a:t>6. </a:t>
            </a:r>
            <a:r>
              <a:rPr lang="ru-RU" sz="3600" dirty="0" err="1"/>
              <a:t>Пошук</a:t>
            </a:r>
            <a:r>
              <a:rPr lang="ru-RU" sz="3600" dirty="0"/>
              <a:t> </a:t>
            </a:r>
            <a:r>
              <a:rPr lang="ru-RU" sz="3600" dirty="0" err="1"/>
              <a:t>інформації</a:t>
            </a:r>
            <a:r>
              <a:rPr lang="ru-RU" sz="3600" dirty="0"/>
              <a:t> у </a:t>
            </a:r>
            <a:r>
              <a:rPr lang="ru-RU" sz="3600" dirty="0" err="1"/>
              <a:t>мережі</a:t>
            </a:r>
            <a:r>
              <a:rPr lang="ru-RU" sz="3600" dirty="0"/>
              <a:t> </a:t>
            </a:r>
            <a:r>
              <a:rPr lang="ru-RU" sz="3600" dirty="0" err="1"/>
              <a:t>Інтернет</a:t>
            </a:r>
            <a:r>
              <a:rPr lang="ru-RU" sz="3600" dirty="0"/>
              <a:t> </a:t>
            </a:r>
            <a:endParaRPr lang="uk-UA" sz="3600" dirty="0"/>
          </a:p>
        </p:txBody>
      </p:sp>
      <p:sp>
        <p:nvSpPr>
          <p:cNvPr id="4" name="Объект 3"/>
          <p:cNvSpPr>
            <a:spLocks noGrp="1"/>
          </p:cNvSpPr>
          <p:nvPr>
            <p:ph idx="1"/>
          </p:nvPr>
        </p:nvSpPr>
        <p:spPr>
          <a:xfrm>
            <a:off x="990600" y="984739"/>
            <a:ext cx="10858500" cy="5701812"/>
          </a:xfrm>
        </p:spPr>
        <p:txBody>
          <a:bodyPr>
            <a:normAutofit fontScale="85000" lnSpcReduction="20000"/>
          </a:bodyPr>
          <a:lstStyle/>
          <a:p>
            <a:r>
              <a:rPr lang="uk-UA" dirty="0">
                <a:solidFill>
                  <a:srgbClr val="0070C0"/>
                </a:solidFill>
                <a:latin typeface="Times New Roman" panose="02020603050405020304" pitchFamily="18" charset="0"/>
                <a:cs typeface="Times New Roman" panose="02020603050405020304" pitchFamily="18" charset="0"/>
              </a:rPr>
              <a:t>Інтернет</a:t>
            </a:r>
            <a:r>
              <a:rPr lang="uk-UA" dirty="0">
                <a:solidFill>
                  <a:schemeClr val="tx1"/>
                </a:solidFill>
                <a:latin typeface="Times New Roman" panose="02020603050405020304" pitchFamily="18" charset="0"/>
                <a:cs typeface="Times New Roman" panose="02020603050405020304" pitchFamily="18" charset="0"/>
              </a:rPr>
              <a:t> – всесвітня (глобальна) інформаційна мережа, яка з’єднує мільйони комп’ютерів (серверів) із метою спільного використання інформаційних ресурсів. </a:t>
            </a:r>
            <a:endParaRPr lang="uk-UA" dirty="0" smtClean="0">
              <a:solidFill>
                <a:schemeClr val="tx1"/>
              </a:solidFill>
              <a:latin typeface="Times New Roman" panose="02020603050405020304" pitchFamily="18" charset="0"/>
              <a:cs typeface="Times New Roman" panose="02020603050405020304" pitchFamily="18" charset="0"/>
            </a:endParaRPr>
          </a:p>
          <a:p>
            <a:pPr indent="0" algn="just">
              <a:lnSpc>
                <a:spcPct val="107000"/>
              </a:lnSpc>
              <a:spcAft>
                <a:spcPts val="0"/>
              </a:spcAft>
              <a:buNone/>
            </a:pP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ea typeface="Times New Roman" panose="02020603050405020304" pitchFamily="18" charset="0"/>
                <a:cs typeface="Times New Roman" panose="02020603050405020304" pitchFamily="18" charset="0"/>
              </a:rPr>
              <a:t>Основні</a:t>
            </a: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способи</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пошуку</a:t>
            </a:r>
            <a:r>
              <a:rPr lang="ru-RU" b="1" dirty="0">
                <a:latin typeface="Times New Roman" panose="02020603050405020304" pitchFamily="18" charset="0"/>
                <a:ea typeface="Times New Roman" panose="02020603050405020304" pitchFamily="18" charset="0"/>
                <a:cs typeface="Times New Roman" panose="02020603050405020304" pitchFamily="18" charset="0"/>
              </a:rPr>
              <a:t> у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глобальній</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мережі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такі</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tabLst>
                <a:tab pos="457200" algn="l"/>
              </a:tabLst>
            </a:pPr>
            <a:r>
              <a:rPr lang="ru-RU" b="1" dirty="0" err="1">
                <a:latin typeface="Times New Roman" panose="02020603050405020304" pitchFamily="18" charset="0"/>
                <a:ea typeface="Times New Roman" panose="02020603050405020304" pitchFamily="18" charset="0"/>
                <a:cs typeface="Times New Roman" panose="02020603050405020304" pitchFamily="18" charset="0"/>
              </a:rPr>
              <a:t>Вказання</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адреси</a:t>
            </a:r>
            <a:r>
              <a:rPr lang="ru-RU" b="1" dirty="0">
                <a:latin typeface="Times New Roman" panose="02020603050405020304" pitchFamily="18" charset="0"/>
                <a:ea typeface="Times New Roman" panose="02020603050405020304" pitchFamily="18" charset="0"/>
                <a:cs typeface="Times New Roman" panose="02020603050405020304" pitchFamily="18" charset="0"/>
              </a:rPr>
              <a:t> веб-</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сторінки</a:t>
            </a:r>
            <a:r>
              <a:rPr lang="ru-RU" b="1" dirty="0">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Це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найшвидший</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спосіб</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використовують</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ea typeface="Times New Roman" panose="02020603050405020304" pitchFamily="18" charset="0"/>
                <a:cs typeface="Times New Roman" panose="02020603050405020304" pitchFamily="18" charset="0"/>
              </a:rPr>
              <a:t> точно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відома</a:t>
            </a:r>
            <a:r>
              <a:rPr lang="ru-RU" dirty="0">
                <a:latin typeface="Times New Roman" panose="02020603050405020304" pitchFamily="18" charset="0"/>
                <a:ea typeface="Times New Roman" panose="02020603050405020304" pitchFamily="18" charset="0"/>
                <a:cs typeface="Times New Roman" panose="02020603050405020304" pitchFamily="18" charset="0"/>
              </a:rPr>
              <a:t> адреса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сторінки</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tabLst>
                <a:tab pos="457200" algn="l"/>
              </a:tabLst>
            </a:pPr>
            <a:r>
              <a:rPr lang="ru-RU" b="1" dirty="0" err="1">
                <a:latin typeface="Times New Roman" panose="02020603050405020304" pitchFamily="18" charset="0"/>
                <a:ea typeface="Times New Roman" panose="02020603050405020304" pitchFamily="18" charset="0"/>
                <a:cs typeface="Times New Roman" panose="02020603050405020304" pitchFamily="18" charset="0"/>
              </a:rPr>
              <a:t>Переміщення</a:t>
            </a:r>
            <a:r>
              <a:rPr lang="ru-RU" b="1" dirty="0">
                <a:latin typeface="Times New Roman" panose="02020603050405020304" pitchFamily="18" charset="0"/>
                <a:ea typeface="Times New Roman" panose="02020603050405020304" pitchFamily="18" charset="0"/>
                <a:cs typeface="Times New Roman" panose="02020603050405020304" pitchFamily="18" charset="0"/>
              </a:rPr>
              <a:t> за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допомогою</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гіперпосилань</a:t>
            </a:r>
            <a:r>
              <a:rPr lang="ru-RU" b="1" dirty="0">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переходити</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зі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сторінки</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сторінку</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шукаючи</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потрібну</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інформацію</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Недолік</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очевидний</a:t>
            </a:r>
            <a:r>
              <a:rPr lang="ru-RU" dirty="0">
                <a:latin typeface="Times New Roman" panose="02020603050405020304" pitchFamily="18" charset="0"/>
                <a:ea typeface="Times New Roman" panose="02020603050405020304" pitchFamily="18" charset="0"/>
                <a:cs typeface="Times New Roman" panose="02020603050405020304" pitchFamily="18" charset="0"/>
              </a:rPr>
              <a:t>: так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довго</a:t>
            </a:r>
            <a:r>
              <a:rPr lang="ru-RU" dirty="0">
                <a:latin typeface="Times New Roman" panose="02020603050405020304" pitchFamily="18" charset="0"/>
                <a:ea typeface="Times New Roman" panose="02020603050405020304" pitchFamily="18" charset="0"/>
                <a:cs typeface="Times New Roman" panose="02020603050405020304" pitchFamily="18" charset="0"/>
              </a:rPr>
              <a:t> і безрезультатно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подорожувати</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мільйонами</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сторінок</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Інтернету</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tabLst>
                <a:tab pos="457200" algn="l"/>
              </a:tabLst>
            </a:pPr>
            <a:r>
              <a:rPr lang="ru-RU" b="1" dirty="0" err="1">
                <a:latin typeface="Times New Roman" panose="02020603050405020304" pitchFamily="18" charset="0"/>
                <a:ea typeface="Times New Roman" panose="02020603050405020304" pitchFamily="18" charset="0"/>
                <a:cs typeface="Times New Roman" panose="02020603050405020304" pitchFamily="18" charset="0"/>
              </a:rPr>
              <a:t>Використання</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спеціальних</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інструментів</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пошуку</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добірок</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посилань</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пошукових</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каталогів</a:t>
            </a:r>
            <a:r>
              <a:rPr lang="ru-RU" b="1" dirty="0">
                <a:latin typeface="Times New Roman" panose="02020603050405020304" pitchFamily="18" charset="0"/>
                <a:ea typeface="Times New Roman" panose="02020603050405020304" pitchFamily="18" charset="0"/>
                <a:cs typeface="Times New Roman" panose="02020603050405020304" pitchFamily="18" charset="0"/>
              </a:rPr>
              <a:t> та систем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метапошуку</a:t>
            </a:r>
            <a:r>
              <a:rPr lang="ru-RU" b="1" dirty="0">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Ці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інструменти</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мають</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спеціальні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засоби</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організації</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що</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забезпечує</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ефективний</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пошук</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потрібної</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інформації</a:t>
            </a:r>
            <a:r>
              <a:rPr lang="ru-RU" dirty="0">
                <a:latin typeface="Times New Roman" panose="02020603050405020304" pitchFamily="18" charset="0"/>
                <a:ea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Інтернеті</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uk-UA"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ea typeface="Times New Roman" panose="02020603050405020304" pitchFamily="18" charset="0"/>
                <a:cs typeface="Times New Roman" panose="02020603050405020304" pitchFamily="18" charset="0"/>
              </a:rPr>
              <a:t>Знайдену</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в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результаті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інформацію</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обов'язково</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потрібно</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проаналізувати</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Публікації</a:t>
            </a:r>
            <a:r>
              <a:rPr lang="ru-RU" dirty="0">
                <a:latin typeface="Times New Roman" panose="02020603050405020304" pitchFamily="18" charset="0"/>
                <a:ea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глобальній</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мережі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можуть</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містити</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застарілу</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інформацію</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або</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навіть</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помилки</a:t>
            </a:r>
            <a:r>
              <a:rPr lang="ru-RU" dirty="0">
                <a:latin typeface="Times New Roman" panose="02020603050405020304" pitchFamily="18" charset="0"/>
                <a:ea typeface="Times New Roman" panose="02020603050405020304" pitchFamily="18" charset="0"/>
                <a:cs typeface="Times New Roman" panose="02020603050405020304" pitchFamily="18" charset="0"/>
              </a:rPr>
              <a:t>. Тому </a:t>
            </a:r>
            <a:r>
              <a:rPr lang="ru-RU" i="1" dirty="0">
                <a:latin typeface="Times New Roman" panose="02020603050405020304" pitchFamily="18" charset="0"/>
                <a:ea typeface="Times New Roman" panose="02020603050405020304" pitchFamily="18" charset="0"/>
                <a:cs typeface="Times New Roman" panose="02020603050405020304" pitchFamily="18" charset="0"/>
              </a:rPr>
              <a:t>до</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використання</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знайденої</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інформації</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потрібно</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з'ясувати</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коли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було</a:t>
            </a:r>
            <a:r>
              <a:rPr lang="ru-RU" dirty="0">
                <a:latin typeface="Times New Roman" panose="02020603050405020304" pitchFamily="18" charset="0"/>
                <a:ea typeface="Times New Roman" panose="02020603050405020304" pitchFamily="18" charset="0"/>
                <a:cs typeface="Times New Roman" panose="02020603050405020304" pitchFamily="18" charset="0"/>
              </a:rPr>
              <a:t> створено сайт і як часто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поновлюють</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повідомлення</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ньому</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кому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належить</a:t>
            </a:r>
            <a:r>
              <a:rPr lang="ru-RU" dirty="0">
                <a:latin typeface="Times New Roman" panose="02020603050405020304" pitchFamily="18" charset="0"/>
                <a:ea typeface="Times New Roman" panose="02020603050405020304" pitchFamily="18" charset="0"/>
                <a:cs typeface="Times New Roman" panose="02020603050405020304" pitchFamily="18" charset="0"/>
              </a:rPr>
              <a:t> сайт —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приватній</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особі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чи</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організації</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dirty="0" err="1">
                <a:latin typeface="Times New Roman" panose="02020603050405020304" pitchFamily="18" charset="0"/>
                <a:ea typeface="Times New Roman" panose="02020603050405020304" pitchFamily="18" charset="0"/>
                <a:cs typeface="Times New Roman" panose="02020603050405020304" pitchFamily="18" charset="0"/>
              </a:rPr>
              <a:t>чи</a:t>
            </a:r>
            <a:r>
              <a:rPr lang="ru-RU" dirty="0">
                <a:latin typeface="Times New Roman" panose="02020603050405020304" pitchFamily="18" charset="0"/>
                <a:ea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посилання</a:t>
            </a:r>
            <a:r>
              <a:rPr lang="ru-RU"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джерела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інформації</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dirty="0" err="1">
                <a:latin typeface="Times New Roman" panose="02020603050405020304" pitchFamily="18" charset="0"/>
                <a:ea typeface="Times New Roman" panose="02020603050405020304" pitchFamily="18" charset="0"/>
                <a:cs typeface="Times New Roman" panose="02020603050405020304" pitchFamily="18" charset="0"/>
              </a:rPr>
              <a:t>чи</a:t>
            </a:r>
            <a:r>
              <a:rPr lang="ru-RU" dirty="0">
                <a:latin typeface="Times New Roman" panose="02020603050405020304" pitchFamily="18" charset="0"/>
                <a:ea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зворотній</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зв'язок</a:t>
            </a:r>
            <a:r>
              <a:rPr lang="ru-RU" dirty="0">
                <a:latin typeface="Times New Roman" panose="02020603050405020304" pitchFamily="18" charset="0"/>
                <a:ea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адміністратором</a:t>
            </a:r>
            <a:r>
              <a:rPr lang="ru-RU" dirty="0">
                <a:latin typeface="Times New Roman" panose="02020603050405020304" pitchFamily="18" charset="0"/>
                <a:ea typeface="Times New Roman" panose="02020603050405020304" pitchFamily="18" charset="0"/>
                <a:cs typeface="Times New Roman" panose="02020603050405020304" pitchFamily="18" charset="0"/>
              </a:rPr>
              <a:t> сайту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або</a:t>
            </a:r>
            <a:r>
              <a:rPr lang="ru-RU" dirty="0">
                <a:latin typeface="Times New Roman" panose="02020603050405020304" pitchFamily="18" charset="0"/>
                <a:ea typeface="Times New Roman" panose="02020603050405020304" pitchFamily="18" charset="0"/>
                <a:cs typeface="Times New Roman" panose="02020603050405020304" pitchFamily="18" charset="0"/>
              </a:rPr>
              <a:t> авторами статей.</a:t>
            </a:r>
            <a:endParaRPr lang="uk-UA"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При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використанні</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матеріалів</a:t>
            </a:r>
            <a:r>
              <a:rPr lang="ru-RU" dirty="0">
                <a:latin typeface="Times New Roman" panose="02020603050405020304" pitchFamily="18" charset="0"/>
                <a:ea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Інтернету</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потрібно</a:t>
            </a:r>
            <a:r>
              <a:rPr lang="ru-RU" i="1"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дотримуватися</a:t>
            </a:r>
            <a:r>
              <a:rPr lang="ru-RU" i="1"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вимог</a:t>
            </a:r>
            <a:r>
              <a:rPr lang="ru-RU" i="1"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авторського</a:t>
            </a:r>
            <a:r>
              <a:rPr lang="ru-RU" i="1" dirty="0">
                <a:latin typeface="Times New Roman" panose="02020603050405020304" pitchFamily="18" charset="0"/>
                <a:ea typeface="Times New Roman" panose="02020603050405020304" pitchFamily="18" charset="0"/>
                <a:cs typeface="Times New Roman" panose="02020603050405020304" pitchFamily="18" charset="0"/>
              </a:rPr>
              <a:t> права: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вказувати</a:t>
            </a:r>
            <a:r>
              <a:rPr lang="ru-RU" i="1"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персональні</a:t>
            </a:r>
            <a:r>
              <a:rPr lang="ru-RU" i="1"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дані</a:t>
            </a:r>
            <a:r>
              <a:rPr lang="ru-RU" i="1" dirty="0">
                <a:latin typeface="Times New Roman" panose="02020603050405020304" pitchFamily="18" charset="0"/>
                <a:ea typeface="Times New Roman" panose="02020603050405020304" pitchFamily="18" charset="0"/>
                <a:cs typeface="Times New Roman" panose="02020603050405020304" pitchFamily="18" charset="0"/>
              </a:rPr>
              <a:t> автора,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повну</a:t>
            </a:r>
            <a:r>
              <a:rPr lang="ru-RU" i="1"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назву</a:t>
            </a:r>
            <a:r>
              <a:rPr lang="ru-RU" i="1" dirty="0">
                <a:latin typeface="Times New Roman" panose="02020603050405020304" pitchFamily="18" charset="0"/>
                <a:ea typeface="Times New Roman" panose="02020603050405020304" pitchFamily="18" charset="0"/>
                <a:cs typeface="Times New Roman" panose="02020603050405020304" pitchFamily="18" charset="0"/>
              </a:rPr>
              <a:t> й адресу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публікації</a:t>
            </a:r>
            <a:r>
              <a:rPr lang="ru-RU" i="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uk-UA" dirty="0">
              <a:latin typeface="Calibri" panose="020F0502020204030204" pitchFamily="34" charset="0"/>
              <a:ea typeface="Calibri" panose="020F0502020204030204" pitchFamily="34" charset="0"/>
              <a:cs typeface="Times New Roman" panose="02020603050405020304" pitchFamily="18" charset="0"/>
            </a:endParaRPr>
          </a:p>
          <a:p>
            <a:endParaRPr lang="uk-UA" dirty="0" smtClean="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3101"/>
          <a:stretch/>
        </p:blipFill>
        <p:spPr>
          <a:xfrm>
            <a:off x="8941776" y="4659925"/>
            <a:ext cx="1652953" cy="1158550"/>
          </a:xfrm>
          <a:prstGeom prst="rect">
            <a:avLst/>
          </a:prstGeom>
          <a:ln>
            <a:noFill/>
          </a:ln>
          <a:effectLst>
            <a:softEdge rad="112500"/>
          </a:effectLst>
        </p:spPr>
      </p:pic>
    </p:spTree>
    <p:extLst>
      <p:ext uri="{BB962C8B-B14F-4D97-AF65-F5344CB8AC3E}">
        <p14:creationId xmlns:p14="http://schemas.microsoft.com/office/powerpoint/2010/main" val="1351885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765051" y="457198"/>
            <a:ext cx="6158418" cy="6110655"/>
          </a:xfrm>
        </p:spPr>
        <p:txBody>
          <a:bodyPr>
            <a:normAutofit fontScale="62500" lnSpcReduction="20000"/>
          </a:bodyPr>
          <a:lstStyle/>
          <a:p>
            <a:pPr indent="0" algn="ctr">
              <a:spcAft>
                <a:spcPts val="0"/>
              </a:spcAft>
              <a:buNone/>
            </a:pPr>
            <a:r>
              <a:rPr lang="ru-RU" b="1" dirty="0" err="1">
                <a:latin typeface="Times New Roman" panose="02020603050405020304" pitchFamily="18" charset="0"/>
                <a:ea typeface="Times New Roman" panose="02020603050405020304" pitchFamily="18" charset="0"/>
              </a:rPr>
              <a:t>Етапи</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організації</a:t>
            </a:r>
            <a:r>
              <a:rPr lang="ru-RU" b="1" dirty="0">
                <a:latin typeface="Times New Roman" panose="02020603050405020304" pitchFamily="18" charset="0"/>
                <a:ea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rPr>
              <a:t>пошуку</a:t>
            </a:r>
            <a:endParaRPr lang="uk-UA" dirty="0">
              <a:latin typeface="Times New Roman" panose="02020603050405020304" pitchFamily="18" charset="0"/>
              <a:ea typeface="Times New Roman" panose="02020603050405020304" pitchFamily="18" charset="0"/>
            </a:endParaRPr>
          </a:p>
          <a:p>
            <a:pPr indent="0" algn="ctr">
              <a:spcAft>
                <a:spcPts val="0"/>
              </a:spcAft>
              <a:buNone/>
            </a:pPr>
            <a:r>
              <a:rPr lang="ru-RU" dirty="0" err="1">
                <a:latin typeface="Times New Roman" panose="02020603050405020304" pitchFamily="18" charset="0"/>
                <a:ea typeface="Times New Roman" panose="02020603050405020304" pitchFamily="18" charset="0"/>
              </a:rPr>
              <a:t>Пошук</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потрібної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інформації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здійснюють</a:t>
            </a:r>
            <a:r>
              <a:rPr lang="ru-RU" dirty="0">
                <a:latin typeface="Times New Roman" panose="02020603050405020304" pitchFamily="18" charset="0"/>
                <a:ea typeface="Times New Roman" panose="02020603050405020304" pitchFamily="18" charset="0"/>
              </a:rPr>
              <a:t> у 3 </a:t>
            </a:r>
            <a:r>
              <a:rPr lang="ru-RU" dirty="0" err="1" smtClean="0">
                <a:latin typeface="Times New Roman" panose="02020603050405020304" pitchFamily="18" charset="0"/>
                <a:ea typeface="Times New Roman" panose="02020603050405020304" pitchFamily="18" charset="0"/>
              </a:rPr>
              <a:t>етапи</a:t>
            </a:r>
            <a:r>
              <a:rPr lang="ru-RU" dirty="0">
                <a:latin typeface="Times New Roman" panose="02020603050405020304" pitchFamily="18" charset="0"/>
                <a:ea typeface="Times New Roman" panose="02020603050405020304" pitchFamily="18" charset="0"/>
              </a:rPr>
              <a:t>:</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tabLst>
                <a:tab pos="457200" algn="l"/>
              </a:tabLst>
            </a:pPr>
            <a:r>
              <a:rPr lang="ru-RU" dirty="0" err="1">
                <a:solidFill>
                  <a:srgbClr val="0070C0"/>
                </a:solidFill>
                <a:latin typeface="Times New Roman" panose="02020603050405020304" pitchFamily="18" charset="0"/>
                <a:ea typeface="Times New Roman" panose="02020603050405020304" pitchFamily="18" charset="0"/>
              </a:rPr>
              <a:t>Спочатку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необхідно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продумати</a:t>
            </a:r>
            <a:r>
              <a:rPr lang="ru-RU" dirty="0">
                <a:latin typeface="Times New Roman" panose="02020603050405020304" pitchFamily="18" charset="0"/>
                <a:ea typeface="Times New Roman" panose="02020603050405020304" pitchFamily="18" charset="0"/>
              </a:rPr>
              <a:t> тему </a:t>
            </a:r>
            <a:r>
              <a:rPr lang="ru-RU" dirty="0" err="1">
                <a:latin typeface="Times New Roman" panose="02020603050405020304" pitchFamily="18" charset="0"/>
                <a:ea typeface="Times New Roman" panose="02020603050405020304" pitchFamily="18" charset="0"/>
              </a:rPr>
              <a:t>запиту</a:t>
            </a:r>
            <a:r>
              <a:rPr lang="ru-RU" dirty="0">
                <a:latin typeface="Times New Roman" panose="02020603050405020304" pitchFamily="18" charset="0"/>
                <a:ea typeface="Times New Roman" panose="02020603050405020304" pitchFamily="18" charset="0"/>
              </a:rPr>
              <a:t> та </a:t>
            </a:r>
            <a:r>
              <a:rPr lang="ru-RU" dirty="0" err="1">
                <a:latin typeface="Times New Roman" panose="02020603050405020304" pitchFamily="18" charset="0"/>
                <a:ea typeface="Times New Roman" panose="02020603050405020304" pitchFamily="18" charset="0"/>
              </a:rPr>
              <a:t>проаналізувати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що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хочете</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отримати</a:t>
            </a:r>
            <a:r>
              <a:rPr lang="ru-RU" dirty="0">
                <a:latin typeface="Times New Roman" panose="02020603050405020304" pitchFamily="18" charset="0"/>
                <a:ea typeface="Times New Roman" panose="02020603050405020304" pitchFamily="18" charset="0"/>
              </a:rPr>
              <a:t> в </a:t>
            </a:r>
            <a:r>
              <a:rPr lang="ru-RU" dirty="0" err="1">
                <a:latin typeface="Times New Roman" panose="02020603050405020304" pitchFamily="18" charset="0"/>
                <a:ea typeface="Times New Roman" panose="02020603050405020304" pitchFamily="18" charset="0"/>
              </a:rPr>
              <a:t>результаті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пошуку</a:t>
            </a:r>
            <a:r>
              <a:rPr lang="ru-RU" dirty="0">
                <a:latin typeface="Times New Roman" panose="02020603050405020304" pitchFamily="18" charset="0"/>
                <a:ea typeface="Times New Roman" panose="02020603050405020304" pitchFamily="18" charset="0"/>
              </a:rPr>
              <a:t>. Правильно </a:t>
            </a:r>
            <a:r>
              <a:rPr lang="ru-RU" dirty="0" err="1">
                <a:latin typeface="Times New Roman" panose="02020603050405020304" pitchFamily="18" charset="0"/>
                <a:ea typeface="Times New Roman" panose="02020603050405020304" pitchFamily="18" charset="0"/>
              </a:rPr>
              <a:t>визначена</a:t>
            </a:r>
            <a:r>
              <a:rPr lang="ru-RU" dirty="0">
                <a:latin typeface="Times New Roman" panose="02020603050405020304" pitchFamily="18" charset="0"/>
                <a:ea typeface="Times New Roman" panose="02020603050405020304" pitchFamily="18" charset="0"/>
              </a:rPr>
              <a:t> тема </a:t>
            </a:r>
            <a:r>
              <a:rPr lang="ru-RU" dirty="0" err="1">
                <a:latin typeface="Times New Roman" panose="02020603050405020304" pitchFamily="18" charset="0"/>
                <a:ea typeface="Times New Roman" panose="02020603050405020304" pitchFamily="18" charset="0"/>
              </a:rPr>
              <a:t>пошуку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допоможе</a:t>
            </a:r>
            <a:r>
              <a:rPr lang="ru-RU" dirty="0">
                <a:latin typeface="Times New Roman" panose="02020603050405020304" pitchFamily="18" charset="0"/>
                <a:ea typeface="Times New Roman" panose="02020603050405020304" pitchFamily="18" charset="0"/>
              </a:rPr>
              <a:t> вам при </a:t>
            </a:r>
            <a:r>
              <a:rPr lang="ru-RU" dirty="0" err="1">
                <a:latin typeface="Times New Roman" panose="02020603050405020304" pitchFamily="18" charset="0"/>
                <a:ea typeface="Times New Roman" panose="02020603050405020304" pitchFamily="18" charset="0"/>
              </a:rPr>
              <a:t>доборі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ключових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слів</a:t>
            </a:r>
            <a:r>
              <a:rPr lang="ru-RU" dirty="0">
                <a:latin typeface="Times New Roman" panose="02020603050405020304" pitchFamily="18" charset="0"/>
                <a:ea typeface="Times New Roman" panose="02020603050405020304" pitchFamily="18" charset="0"/>
              </a:rPr>
              <a:t>.</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tabLst>
                <a:tab pos="457200" algn="l"/>
              </a:tabLst>
            </a:pPr>
            <a:r>
              <a:rPr lang="ru-RU" dirty="0" err="1">
                <a:solidFill>
                  <a:srgbClr val="0070C0"/>
                </a:solidFill>
                <a:latin typeface="Times New Roman" panose="02020603050405020304" pitchFamily="18" charset="0"/>
                <a:ea typeface="Times New Roman" panose="02020603050405020304" pitchFamily="18" charset="0"/>
              </a:rPr>
              <a:t>Другий</a:t>
            </a:r>
            <a:r>
              <a:rPr lang="ru-RU" dirty="0">
                <a:solidFill>
                  <a:srgbClr val="0070C0"/>
                </a:solidFill>
                <a:latin typeface="Times New Roman" panose="02020603050405020304" pitchFamily="18" charset="0"/>
                <a:ea typeface="Times New Roman" panose="02020603050405020304" pitchFamily="18" charset="0"/>
              </a:rPr>
              <a:t> </a:t>
            </a:r>
            <a:r>
              <a:rPr lang="ru-RU" dirty="0" err="1">
                <a:solidFill>
                  <a:srgbClr val="0070C0"/>
                </a:solidFill>
                <a:latin typeface="Times New Roman" panose="02020603050405020304" pitchFamily="18" charset="0"/>
                <a:ea typeface="Times New Roman" panose="02020603050405020304" pitchFamily="18" charset="0"/>
              </a:rPr>
              <a:t>етап</a:t>
            </a:r>
            <a:r>
              <a:rPr lang="ru-RU" dirty="0">
                <a:solidFill>
                  <a:srgbClr val="0070C0"/>
                </a:solidFill>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вибір</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пошукової</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системи</a:t>
            </a:r>
            <a:r>
              <a:rPr lang="ru-RU" dirty="0">
                <a:latin typeface="Times New Roman" panose="02020603050405020304" pitchFamily="18" charset="0"/>
                <a:ea typeface="Times New Roman" panose="02020603050405020304" pitchFamily="18" charset="0"/>
              </a:rPr>
              <a:t> — </a:t>
            </a:r>
            <a:r>
              <a:rPr lang="ru-RU" dirty="0" err="1">
                <a:latin typeface="Times New Roman" panose="02020603050405020304" pitchFamily="18" charset="0"/>
                <a:ea typeface="Times New Roman" panose="02020603050405020304" pitchFamily="18" charset="0"/>
              </a:rPr>
              <a:t>залежить</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переважно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від</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уподобань</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користувача</a:t>
            </a:r>
            <a:r>
              <a:rPr lang="ru-RU" dirty="0">
                <a:latin typeface="Times New Roman" panose="02020603050405020304" pitchFamily="18" charset="0"/>
                <a:ea typeface="Times New Roman" panose="02020603050405020304" pitchFamily="18" charset="0"/>
              </a:rPr>
              <a:t>. Перед </a:t>
            </a:r>
            <a:r>
              <a:rPr lang="ru-RU" dirty="0" err="1">
                <a:latin typeface="Times New Roman" panose="02020603050405020304" pitchFamily="18" charset="0"/>
                <a:ea typeface="Times New Roman" panose="02020603050405020304" pitchFamily="18" charset="0"/>
              </a:rPr>
              <a:t>тим</a:t>
            </a:r>
            <a:r>
              <a:rPr lang="ru-RU" dirty="0">
                <a:latin typeface="Times New Roman" panose="02020603050405020304" pitchFamily="18" charset="0"/>
                <a:ea typeface="Times New Roman" panose="02020603050405020304" pitchFamily="18" charset="0"/>
              </a:rPr>
              <a:t>, як </a:t>
            </a:r>
            <a:r>
              <a:rPr lang="ru-RU" dirty="0" err="1">
                <a:latin typeface="Times New Roman" panose="02020603050405020304" pitchFamily="18" charset="0"/>
                <a:ea typeface="Times New Roman" panose="02020603050405020304" pitchFamily="18" charset="0"/>
              </a:rPr>
              <a:t>вибрати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конкретну</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пошукову</a:t>
            </a:r>
            <a:r>
              <a:rPr lang="ru-RU" dirty="0">
                <a:latin typeface="Times New Roman" panose="02020603050405020304" pitchFamily="18" charset="0"/>
                <a:ea typeface="Times New Roman" panose="02020603050405020304" pitchFamily="18" charset="0"/>
              </a:rPr>
              <a:t> систему, </a:t>
            </a:r>
            <a:r>
              <a:rPr lang="ru-RU" dirty="0" err="1">
                <a:latin typeface="Times New Roman" panose="02020603050405020304" pitchFamily="18" charset="0"/>
                <a:ea typeface="Times New Roman" panose="02020603050405020304" pitchFamily="18" charset="0"/>
              </a:rPr>
              <a:t>потрібно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ознайомитися</a:t>
            </a:r>
            <a:r>
              <a:rPr lang="ru-RU" dirty="0">
                <a:latin typeface="Times New Roman" panose="02020603050405020304" pitchFamily="18" charset="0"/>
                <a:ea typeface="Times New Roman" panose="02020603050405020304" pitchFamily="18" charset="0"/>
              </a:rPr>
              <a:t> з </a:t>
            </a:r>
            <a:r>
              <a:rPr lang="ru-RU" dirty="0" err="1">
                <a:latin typeface="Times New Roman" panose="02020603050405020304" pitchFamily="18" charset="0"/>
                <a:ea typeface="Times New Roman" panose="02020603050405020304" pitchFamily="18" charset="0"/>
              </a:rPr>
              <a:t>можливостями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кожної</a:t>
            </a:r>
            <a:r>
              <a:rPr lang="ru-RU" dirty="0">
                <a:latin typeface="Times New Roman" panose="02020603050405020304" pitchFamily="18" charset="0"/>
                <a:ea typeface="Times New Roman" panose="02020603050405020304" pitchFamily="18" charset="0"/>
              </a:rPr>
              <a:t> з них. </a:t>
            </a:r>
            <a:r>
              <a:rPr lang="ru-RU" dirty="0" err="1">
                <a:latin typeface="Times New Roman" panose="02020603050405020304" pitchFamily="18" charset="0"/>
                <a:ea typeface="Times New Roman" panose="02020603050405020304" pitchFamily="18" charset="0"/>
              </a:rPr>
              <a:t>Вікна</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всіх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пошукових</a:t>
            </a:r>
            <a:r>
              <a:rPr lang="ru-RU" dirty="0">
                <a:latin typeface="Times New Roman" panose="02020603050405020304" pitchFamily="18" charset="0"/>
                <a:ea typeface="Times New Roman" panose="02020603050405020304" pitchFamily="18" charset="0"/>
              </a:rPr>
              <a:t> систем </a:t>
            </a:r>
            <a:r>
              <a:rPr lang="ru-RU" dirty="0" err="1">
                <a:latin typeface="Times New Roman" panose="02020603050405020304" pitchFamily="18" charset="0"/>
                <a:ea typeface="Times New Roman" panose="02020603050405020304" pitchFamily="18" charset="0"/>
              </a:rPr>
              <a:t>виглядають</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по-різному</a:t>
            </a:r>
            <a:r>
              <a:rPr lang="ru-RU" dirty="0">
                <a:latin typeface="Times New Roman" panose="02020603050405020304" pitchFamily="18" charset="0"/>
                <a:ea typeface="Times New Roman" panose="02020603050405020304" pitchFamily="18" charset="0"/>
              </a:rPr>
              <a:t>,  але </a:t>
            </a:r>
            <a:r>
              <a:rPr lang="ru-RU" dirty="0" err="1">
                <a:latin typeface="Times New Roman" panose="02020603050405020304" pitchFamily="18" charset="0"/>
                <a:ea typeface="Times New Roman" panose="02020603050405020304" pitchFamily="18" charset="0"/>
              </a:rPr>
              <a:t>містять</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однакові</a:t>
            </a:r>
            <a:r>
              <a:rPr lang="ru-RU" dirty="0">
                <a:latin typeface="Times New Roman" panose="02020603050405020304" pitchFamily="18" charset="0"/>
                <a:ea typeface="Times New Roman" panose="02020603050405020304" pitchFamily="18" charset="0"/>
              </a:rPr>
              <a:t> за </a:t>
            </a:r>
            <a:r>
              <a:rPr lang="ru-RU" dirty="0" err="1">
                <a:latin typeface="Times New Roman" panose="02020603050405020304" pitchFamily="18" charset="0"/>
                <a:ea typeface="Times New Roman" panose="02020603050405020304" pitchFamily="18" charset="0"/>
              </a:rPr>
              <a:t>призначенням</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об'єкти</a:t>
            </a:r>
            <a:r>
              <a:rPr lang="ru-RU" dirty="0">
                <a:latin typeface="Times New Roman" panose="02020603050405020304" pitchFamily="18" charset="0"/>
                <a:ea typeface="Times New Roman" panose="02020603050405020304" pitchFamily="18" charset="0"/>
              </a:rPr>
              <a:t>.</a:t>
            </a:r>
            <a:endParaRPr lang="uk-UA" dirty="0">
              <a:latin typeface="Times New Roman" panose="02020603050405020304" pitchFamily="18" charset="0"/>
              <a:ea typeface="Times New Roman" panose="02020603050405020304" pitchFamily="18" charset="0"/>
            </a:endParaRPr>
          </a:p>
          <a:p>
            <a:pPr marL="342900" lvl="0" indent="-342900" algn="just">
              <a:spcAft>
                <a:spcPts val="0"/>
              </a:spcAft>
              <a:tabLst>
                <a:tab pos="457200" algn="l"/>
              </a:tabLst>
            </a:pPr>
            <a:r>
              <a:rPr lang="ru-RU" dirty="0">
                <a:solidFill>
                  <a:srgbClr val="0070C0"/>
                </a:solidFill>
                <a:latin typeface="Times New Roman" panose="02020603050405020304" pitchFamily="18" charset="0"/>
                <a:ea typeface="Times New Roman" panose="02020603050405020304" pitchFamily="18" charset="0"/>
              </a:rPr>
              <a:t>На </a:t>
            </a:r>
            <a:r>
              <a:rPr lang="ru-RU" dirty="0" err="1">
                <a:solidFill>
                  <a:srgbClr val="0070C0"/>
                </a:solidFill>
                <a:latin typeface="Times New Roman" panose="02020603050405020304" pitchFamily="18" charset="0"/>
                <a:ea typeface="Times New Roman" panose="02020603050405020304" pitchFamily="18" charset="0"/>
              </a:rPr>
              <a:t>третьому</a:t>
            </a:r>
            <a:r>
              <a:rPr lang="ru-RU" dirty="0">
                <a:solidFill>
                  <a:srgbClr val="0070C0"/>
                </a:solidFill>
                <a:latin typeface="Times New Roman" panose="02020603050405020304" pitchFamily="18" charset="0"/>
                <a:ea typeface="Times New Roman" panose="02020603050405020304" pitchFamily="18" charset="0"/>
              </a:rPr>
              <a:t> </a:t>
            </a:r>
            <a:r>
              <a:rPr lang="ru-RU" dirty="0" err="1">
                <a:solidFill>
                  <a:srgbClr val="0070C0"/>
                </a:solidFill>
                <a:latin typeface="Times New Roman" panose="02020603050405020304" pitchFamily="18" charset="0"/>
                <a:ea typeface="Times New Roman" panose="02020603050405020304" pitchFamily="18" charset="0"/>
              </a:rPr>
              <a:t>етапі</a:t>
            </a:r>
            <a:r>
              <a:rPr lang="ru-RU" dirty="0">
                <a:solidFill>
                  <a:srgbClr val="0070C0"/>
                </a:solidFill>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треба </a:t>
            </a:r>
            <a:r>
              <a:rPr lang="ru-RU" dirty="0" err="1">
                <a:latin typeface="Times New Roman" panose="02020603050405020304" pitchFamily="18" charset="0"/>
                <a:ea typeface="Times New Roman" panose="02020603050405020304" pitchFamily="18" charset="0"/>
              </a:rPr>
              <a:t>визначити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які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саме</a:t>
            </a:r>
            <a:r>
              <a:rPr lang="ru-RU" dirty="0">
                <a:latin typeface="Times New Roman" panose="02020603050405020304" pitchFamily="18" charset="0"/>
                <a:ea typeface="Times New Roman" panose="02020603050405020304" pitchFamily="18" charset="0"/>
              </a:rPr>
              <a:t> слова є </a:t>
            </a:r>
            <a:r>
              <a:rPr lang="ru-RU" dirty="0" err="1">
                <a:latin typeface="Times New Roman" panose="02020603050405020304" pitchFamily="18" charset="0"/>
                <a:ea typeface="Times New Roman" panose="02020603050405020304" pitchFamily="18" charset="0"/>
              </a:rPr>
              <a:t>характерними</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ключовими</a:t>
            </a:r>
            <a:r>
              <a:rPr lang="ru-RU" dirty="0">
                <a:latin typeface="Times New Roman" panose="02020603050405020304" pitchFamily="18" charset="0"/>
                <a:ea typeface="Times New Roman" panose="02020603050405020304" pitchFamily="18" charset="0"/>
              </a:rPr>
              <a:t>) для </a:t>
            </a:r>
            <a:r>
              <a:rPr lang="ru-RU" dirty="0" err="1">
                <a:latin typeface="Times New Roman" panose="02020603050405020304" pitchFamily="18" charset="0"/>
                <a:ea typeface="Times New Roman" panose="02020603050405020304" pitchFamily="18" charset="0"/>
              </a:rPr>
              <a:t>шуканого</a:t>
            </a:r>
            <a:r>
              <a:rPr lang="ru-RU" dirty="0">
                <a:latin typeface="Times New Roman" panose="02020603050405020304" pitchFamily="18" charset="0"/>
                <a:ea typeface="Times New Roman" panose="02020603050405020304" pitchFamily="18" charset="0"/>
              </a:rPr>
              <a:t> документа. Правильно </a:t>
            </a:r>
            <a:r>
              <a:rPr lang="ru-RU" dirty="0" err="1">
                <a:latin typeface="Times New Roman" panose="02020603050405020304" pitchFamily="18" charset="0"/>
                <a:ea typeface="Times New Roman" panose="02020603050405020304" pitchFamily="18" charset="0"/>
              </a:rPr>
              <a:t>підібрані</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ключові</a:t>
            </a:r>
            <a:r>
              <a:rPr lang="ru-RU" dirty="0">
                <a:latin typeface="Times New Roman" panose="02020603050405020304" pitchFamily="18" charset="0"/>
                <a:ea typeface="Times New Roman" panose="02020603050405020304" pitchFamily="18" charset="0"/>
              </a:rPr>
              <a:t> слова і правильно </a:t>
            </a:r>
            <a:r>
              <a:rPr lang="ru-RU" dirty="0" err="1">
                <a:latin typeface="Times New Roman" panose="02020603050405020304" pitchFamily="18" charset="0"/>
                <a:ea typeface="Times New Roman" panose="02020603050405020304" pitchFamily="18" charset="0"/>
              </a:rPr>
              <a:t>сформульований</a:t>
            </a:r>
            <a:r>
              <a:rPr lang="ru-RU" dirty="0">
                <a:latin typeface="Times New Roman" panose="02020603050405020304" pitchFamily="18" charset="0"/>
                <a:ea typeface="Times New Roman" panose="02020603050405020304" pitchFamily="18" charset="0"/>
              </a:rPr>
              <a:t> запит </a:t>
            </a:r>
            <a:r>
              <a:rPr lang="ru-RU" dirty="0" err="1">
                <a:latin typeface="Times New Roman" panose="02020603050405020304" pitchFamily="18" charset="0"/>
                <a:ea typeface="Times New Roman" panose="02020603050405020304" pitchFamily="18" charset="0"/>
              </a:rPr>
              <a:t>значно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розширять</a:t>
            </a:r>
            <a:r>
              <a:rPr lang="ru-RU" dirty="0">
                <a:latin typeface="Times New Roman" panose="02020603050405020304" pitchFamily="18" charset="0"/>
                <a:ea typeface="Times New Roman" panose="02020603050405020304" pitchFamily="18" charset="0"/>
              </a:rPr>
              <a:t> область </a:t>
            </a:r>
            <a:r>
              <a:rPr lang="ru-RU" dirty="0" err="1">
                <a:latin typeface="Times New Roman" panose="02020603050405020304" pitchFamily="18" charset="0"/>
                <a:ea typeface="Times New Roman" panose="02020603050405020304" pitchFamily="18" charset="0"/>
              </a:rPr>
              <a:t>пошуку</a:t>
            </a:r>
            <a:r>
              <a:rPr lang="ru-RU" dirty="0">
                <a:latin typeface="Times New Roman" panose="02020603050405020304" pitchFamily="18" charset="0"/>
                <a:ea typeface="Times New Roman" panose="02020603050405020304" pitchFamily="18" charset="0"/>
              </a:rPr>
              <a:t> й </a:t>
            </a:r>
            <a:r>
              <a:rPr lang="ru-RU" dirty="0" err="1">
                <a:latin typeface="Times New Roman" panose="02020603050405020304" pitchFamily="18" charset="0"/>
                <a:ea typeface="Times New Roman" panose="02020603050405020304" pitchFamily="18" charset="0"/>
              </a:rPr>
              <a:t>підвищать</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його</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ефективність</a:t>
            </a:r>
            <a:r>
              <a:rPr lang="ru-RU" dirty="0">
                <a:latin typeface="Times New Roman" panose="02020603050405020304" pitchFamily="18" charset="0"/>
                <a:ea typeface="Times New Roman" panose="02020603050405020304" pitchFamily="18" charset="0"/>
              </a:rPr>
              <a:t>.</a:t>
            </a:r>
            <a:endParaRPr lang="uk-UA" dirty="0">
              <a:latin typeface="Times New Roman" panose="02020603050405020304" pitchFamily="18" charset="0"/>
              <a:ea typeface="Times New Roman" panose="02020603050405020304" pitchFamily="18" charset="0"/>
            </a:endParaRPr>
          </a:p>
          <a:p>
            <a:endParaRPr lang="uk-UA" dirty="0"/>
          </a:p>
        </p:txBody>
      </p:sp>
      <p:sp>
        <p:nvSpPr>
          <p:cNvPr id="4" name="Текст 3"/>
          <p:cNvSpPr>
            <a:spLocks noGrp="1"/>
          </p:cNvSpPr>
          <p:nvPr>
            <p:ph type="body" sz="half" idx="2"/>
          </p:nvPr>
        </p:nvSpPr>
        <p:spPr/>
        <p:txBody>
          <a:bodyPr/>
          <a:lstStyle/>
          <a:p>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0258" y="296006"/>
            <a:ext cx="2699238" cy="2699238"/>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884" y="3082710"/>
            <a:ext cx="3027575" cy="1630607"/>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9931" y="4820428"/>
            <a:ext cx="2431111" cy="1681163"/>
          </a:xfrm>
          <a:prstGeom prst="rect">
            <a:avLst/>
          </a:prstGeom>
          <a:ln>
            <a:noFill/>
          </a:ln>
          <a:effectLst>
            <a:softEdge rad="112500"/>
          </a:effectLst>
        </p:spPr>
      </p:pic>
    </p:spTree>
    <p:extLst>
      <p:ext uri="{BB962C8B-B14F-4D97-AF65-F5344CB8AC3E}">
        <p14:creationId xmlns:p14="http://schemas.microsoft.com/office/powerpoint/2010/main" val="2865841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448409" y="457199"/>
            <a:ext cx="6805246" cy="6189786"/>
          </a:xfrm>
        </p:spPr>
        <p:txBody>
          <a:bodyPr>
            <a:normAutofit fontScale="32500" lnSpcReduction="20000"/>
          </a:bodyPr>
          <a:lstStyle/>
          <a:p>
            <a:pPr marL="0" indent="0" algn="ctr">
              <a:buNone/>
            </a:pPr>
            <a:r>
              <a:rPr lang="ru-RU" sz="8600" u="sng" dirty="0" err="1">
                <a:solidFill>
                  <a:srgbClr val="0070C0"/>
                </a:solidFill>
              </a:rPr>
              <a:t>Незалежно</a:t>
            </a:r>
            <a:r>
              <a:rPr lang="ru-RU" sz="8600" u="sng" dirty="0">
                <a:solidFill>
                  <a:srgbClr val="0070C0"/>
                </a:solidFill>
              </a:rPr>
              <a:t> </a:t>
            </a:r>
            <a:r>
              <a:rPr lang="ru-RU" sz="8600" u="sng" dirty="0" err="1">
                <a:solidFill>
                  <a:srgbClr val="0070C0"/>
                </a:solidFill>
              </a:rPr>
              <a:t>від</a:t>
            </a:r>
            <a:r>
              <a:rPr lang="ru-RU" sz="8600" u="sng" dirty="0">
                <a:solidFill>
                  <a:srgbClr val="0070C0"/>
                </a:solidFill>
              </a:rPr>
              <a:t> </a:t>
            </a:r>
            <a:r>
              <a:rPr lang="ru-RU" sz="8600" u="sng" dirty="0" err="1">
                <a:solidFill>
                  <a:srgbClr val="0070C0"/>
                </a:solidFill>
              </a:rPr>
              <a:t>використаного</a:t>
            </a:r>
            <a:r>
              <a:rPr lang="ru-RU" sz="8600" u="sng" dirty="0">
                <a:solidFill>
                  <a:srgbClr val="0070C0"/>
                </a:solidFill>
              </a:rPr>
              <a:t> сервера, </a:t>
            </a:r>
            <a:r>
              <a:rPr lang="ru-RU" sz="8600" u="sng" dirty="0" err="1">
                <a:solidFill>
                  <a:srgbClr val="0070C0"/>
                </a:solidFill>
              </a:rPr>
              <a:t>керуйтеся</a:t>
            </a:r>
            <a:r>
              <a:rPr lang="ru-RU" sz="8600" u="sng" dirty="0">
                <a:solidFill>
                  <a:srgbClr val="0070C0"/>
                </a:solidFill>
              </a:rPr>
              <a:t> такими </a:t>
            </a:r>
            <a:r>
              <a:rPr lang="ru-RU" sz="8600" u="sng" dirty="0" err="1" smtClean="0">
                <a:solidFill>
                  <a:srgbClr val="0070C0"/>
                </a:solidFill>
              </a:rPr>
              <a:t>настановами</a:t>
            </a:r>
            <a:r>
              <a:rPr lang="ru-RU" sz="8600" u="sng" dirty="0">
                <a:solidFill>
                  <a:srgbClr val="0070C0"/>
                </a:solidFill>
              </a:rPr>
              <a:t>:</a:t>
            </a:r>
          </a:p>
          <a:p>
            <a:pPr>
              <a:buFont typeface="Wingdings" panose="05000000000000000000" pitchFamily="2" charset="2"/>
              <a:buChar char="q"/>
            </a:pPr>
            <a:r>
              <a:rPr lang="ru-RU" sz="6400" dirty="0"/>
              <a:t> </a:t>
            </a:r>
            <a:r>
              <a:rPr lang="ru-RU" sz="6400" dirty="0" smtClean="0"/>
              <a:t> Перед </a:t>
            </a:r>
            <a:r>
              <a:rPr lang="ru-RU" sz="6400" dirty="0"/>
              <a:t>початком </a:t>
            </a:r>
            <a:r>
              <a:rPr lang="ru-RU" sz="6400" dirty="0" err="1"/>
              <a:t>роботи</a:t>
            </a:r>
            <a:r>
              <a:rPr lang="ru-RU" sz="6400" dirty="0"/>
              <a:t> </a:t>
            </a:r>
            <a:r>
              <a:rPr lang="ru-RU" sz="6400" dirty="0" err="1"/>
              <a:t>уважно</a:t>
            </a:r>
            <a:r>
              <a:rPr lang="ru-RU" sz="6400" dirty="0"/>
              <a:t> </a:t>
            </a:r>
            <a:r>
              <a:rPr lang="ru-RU" sz="6400" dirty="0" err="1"/>
              <a:t>ознайомтеся</a:t>
            </a:r>
            <a:r>
              <a:rPr lang="ru-RU" sz="6400" dirty="0"/>
              <a:t> з </a:t>
            </a:r>
            <a:r>
              <a:rPr lang="ru-RU" sz="6400" dirty="0" err="1"/>
              <a:t>довідковим</a:t>
            </a:r>
            <a:r>
              <a:rPr lang="ru-RU" sz="6400" dirty="0"/>
              <a:t> </a:t>
            </a:r>
            <a:r>
              <a:rPr lang="ru-RU" sz="6400" dirty="0" err="1"/>
              <a:t>розділом</a:t>
            </a:r>
            <a:r>
              <a:rPr lang="ru-RU" sz="6400" dirty="0"/>
              <a:t> </a:t>
            </a:r>
            <a:r>
              <a:rPr lang="ru-RU" sz="6400" dirty="0" err="1"/>
              <a:t>пошукової</a:t>
            </a:r>
            <a:r>
              <a:rPr lang="ru-RU" sz="6400" dirty="0"/>
              <a:t> </a:t>
            </a:r>
            <a:r>
              <a:rPr lang="ru-RU" sz="6400" dirty="0" err="1"/>
              <a:t>системи</a:t>
            </a:r>
            <a:r>
              <a:rPr lang="ru-RU" sz="6400" dirty="0"/>
              <a:t> </a:t>
            </a:r>
            <a:r>
              <a:rPr lang="ru-RU" sz="6400" dirty="0" err="1"/>
              <a:t>щодо</a:t>
            </a:r>
            <a:r>
              <a:rPr lang="ru-RU" sz="6400" dirty="0"/>
              <a:t> того, як </a:t>
            </a:r>
            <a:r>
              <a:rPr lang="ru-RU" sz="6400" dirty="0" err="1"/>
              <a:t>краще</a:t>
            </a:r>
            <a:r>
              <a:rPr lang="ru-RU" sz="6400" dirty="0"/>
              <a:t> </a:t>
            </a:r>
            <a:r>
              <a:rPr lang="ru-RU" sz="6400" dirty="0" err="1"/>
              <a:t>скласти</a:t>
            </a:r>
            <a:r>
              <a:rPr lang="ru-RU" sz="6400" dirty="0"/>
              <a:t> запит.</a:t>
            </a:r>
          </a:p>
          <a:p>
            <a:pPr>
              <a:buFont typeface="Wingdings" panose="05000000000000000000" pitchFamily="2" charset="2"/>
              <a:buChar char="q"/>
            </a:pPr>
            <a:r>
              <a:rPr lang="ru-RU" sz="6400" dirty="0"/>
              <a:t> </a:t>
            </a:r>
            <a:r>
              <a:rPr lang="ru-RU" sz="6400" dirty="0" smtClean="0"/>
              <a:t> </a:t>
            </a:r>
            <a:r>
              <a:rPr lang="ru-RU" sz="6400" dirty="0" err="1" smtClean="0"/>
              <a:t>Шукайте</a:t>
            </a:r>
            <a:r>
              <a:rPr lang="ru-RU" sz="6400" dirty="0" smtClean="0"/>
              <a:t> </a:t>
            </a:r>
            <a:r>
              <a:rPr lang="ru-RU" sz="6400" dirty="0" err="1"/>
              <a:t>більше</a:t>
            </a:r>
            <a:r>
              <a:rPr lang="ru-RU" sz="6400" dirty="0"/>
              <a:t>, </a:t>
            </a:r>
            <a:r>
              <a:rPr lang="ru-RU" sz="6400" dirty="0" err="1"/>
              <a:t>ніж</a:t>
            </a:r>
            <a:r>
              <a:rPr lang="ru-RU" sz="6400" dirty="0"/>
              <a:t> за одним </a:t>
            </a:r>
            <a:r>
              <a:rPr lang="ru-RU" sz="6400" dirty="0" smtClean="0"/>
              <a:t>словом</a:t>
            </a:r>
            <a:r>
              <a:rPr lang="ru-RU" sz="6400" dirty="0"/>
              <a:t>.</a:t>
            </a:r>
            <a:endParaRPr lang="ru-RU" sz="6400" dirty="0" smtClean="0"/>
          </a:p>
          <a:p>
            <a:pPr>
              <a:buFont typeface="Wingdings" panose="05000000000000000000" pitchFamily="2" charset="2"/>
              <a:buChar char="q"/>
            </a:pPr>
            <a:r>
              <a:rPr lang="ru-RU" sz="6400" dirty="0"/>
              <a:t> </a:t>
            </a:r>
            <a:r>
              <a:rPr lang="ru-RU" sz="6400" dirty="0" smtClean="0"/>
              <a:t> </a:t>
            </a:r>
            <a:r>
              <a:rPr lang="ru-RU" sz="6400" dirty="0" err="1" smtClean="0"/>
              <a:t>Суворо</a:t>
            </a:r>
            <a:r>
              <a:rPr lang="ru-RU" sz="6400" dirty="0" smtClean="0"/>
              <a:t> </a:t>
            </a:r>
            <a:r>
              <a:rPr lang="ru-RU" sz="6400" dirty="0" err="1"/>
              <a:t>дотримуйтеся</a:t>
            </a:r>
            <a:r>
              <a:rPr lang="ru-RU" sz="6400" dirty="0"/>
              <a:t> правил </a:t>
            </a:r>
            <a:r>
              <a:rPr lang="ru-RU" sz="6400" dirty="0" err="1"/>
              <a:t>орфографії</a:t>
            </a:r>
            <a:r>
              <a:rPr lang="ru-RU" sz="6400" dirty="0"/>
              <a:t>. </a:t>
            </a:r>
            <a:endParaRPr lang="ru-RU" sz="6400" dirty="0" smtClean="0"/>
          </a:p>
          <a:p>
            <a:pPr>
              <a:buFont typeface="Wingdings" panose="05000000000000000000" pitchFamily="2" charset="2"/>
              <a:buChar char="q"/>
            </a:pPr>
            <a:r>
              <a:rPr lang="ru-RU" sz="6400" dirty="0"/>
              <a:t> </a:t>
            </a:r>
            <a:r>
              <a:rPr lang="ru-RU" sz="6400" dirty="0" smtClean="0"/>
              <a:t> </a:t>
            </a:r>
            <a:r>
              <a:rPr lang="ru-RU" sz="6400" dirty="0" err="1" smtClean="0"/>
              <a:t>Використовуйте</a:t>
            </a:r>
            <a:r>
              <a:rPr lang="ru-RU" sz="6400" dirty="0" smtClean="0"/>
              <a:t> </a:t>
            </a:r>
            <a:r>
              <a:rPr lang="ru-RU" sz="6400" dirty="0" err="1"/>
              <a:t>малі</a:t>
            </a:r>
            <a:r>
              <a:rPr lang="ru-RU" sz="6400" dirty="0"/>
              <a:t> </a:t>
            </a:r>
            <a:r>
              <a:rPr lang="ru-RU" sz="6400" dirty="0" err="1"/>
              <a:t>літери</a:t>
            </a:r>
            <a:r>
              <a:rPr lang="ru-RU" sz="6400" dirty="0"/>
              <a:t>. </a:t>
            </a:r>
            <a:endParaRPr lang="ru-RU" sz="6400" dirty="0" smtClean="0"/>
          </a:p>
          <a:p>
            <a:pPr>
              <a:buFont typeface="Wingdings" panose="05000000000000000000" pitchFamily="2" charset="2"/>
              <a:buChar char="q"/>
            </a:pPr>
            <a:r>
              <a:rPr lang="ru-RU" sz="6400" dirty="0"/>
              <a:t> </a:t>
            </a:r>
            <a:r>
              <a:rPr lang="ru-RU" sz="6400" dirty="0" smtClean="0"/>
              <a:t> </a:t>
            </a:r>
            <a:r>
              <a:rPr lang="ru-RU" sz="6400" dirty="0" err="1" smtClean="0"/>
              <a:t>Використовуйте</a:t>
            </a:r>
            <a:r>
              <a:rPr lang="ru-RU" sz="6400" dirty="0" smtClean="0"/>
              <a:t> </a:t>
            </a:r>
            <a:r>
              <a:rPr lang="ru-RU" sz="6400" dirty="0" err="1"/>
              <a:t>подвійні</a:t>
            </a:r>
            <a:r>
              <a:rPr lang="ru-RU" sz="6400" dirty="0"/>
              <a:t> лапки (" "). </a:t>
            </a:r>
            <a:endParaRPr lang="ru-RU" sz="6400" dirty="0" smtClean="0"/>
          </a:p>
          <a:p>
            <a:pPr>
              <a:buFont typeface="Wingdings" panose="05000000000000000000" pitchFamily="2" charset="2"/>
              <a:buChar char="q"/>
            </a:pPr>
            <a:r>
              <a:rPr lang="ru-RU" sz="6400" dirty="0"/>
              <a:t> </a:t>
            </a:r>
            <a:r>
              <a:rPr lang="ru-RU" sz="6400" dirty="0" smtClean="0"/>
              <a:t> </a:t>
            </a:r>
            <a:r>
              <a:rPr lang="ru-RU" sz="6400" dirty="0" err="1" smtClean="0"/>
              <a:t>Використовуйте</a:t>
            </a:r>
            <a:r>
              <a:rPr lang="ru-RU" sz="6400" dirty="0" smtClean="0"/>
              <a:t> </a:t>
            </a:r>
            <a:r>
              <a:rPr lang="ru-RU" sz="6400" dirty="0"/>
              <a:t>знаки  «+» та «–». </a:t>
            </a:r>
            <a:endParaRPr lang="ru-RU" sz="6400" dirty="0" smtClean="0"/>
          </a:p>
          <a:p>
            <a:pPr>
              <a:buFont typeface="Wingdings" panose="05000000000000000000" pitchFamily="2" charset="2"/>
              <a:buChar char="q"/>
            </a:pPr>
            <a:r>
              <a:rPr lang="ru-RU" sz="6400" dirty="0"/>
              <a:t> </a:t>
            </a:r>
            <a:r>
              <a:rPr lang="ru-RU" sz="6400" dirty="0" smtClean="0"/>
              <a:t> </a:t>
            </a:r>
            <a:r>
              <a:rPr lang="ru-RU" sz="6400" dirty="0" err="1" smtClean="0"/>
              <a:t>Користуйтеся</a:t>
            </a:r>
            <a:r>
              <a:rPr lang="ru-RU" sz="6400" dirty="0" smtClean="0"/>
              <a:t> </a:t>
            </a:r>
            <a:r>
              <a:rPr lang="ru-RU" sz="6400" dirty="0" err="1"/>
              <a:t>чіткими</a:t>
            </a:r>
            <a:r>
              <a:rPr lang="ru-RU" sz="6400" dirty="0"/>
              <a:t> і </a:t>
            </a:r>
            <a:r>
              <a:rPr lang="ru-RU" sz="6400" dirty="0" err="1"/>
              <a:t>ясними</a:t>
            </a:r>
            <a:r>
              <a:rPr lang="ru-RU" sz="6400" dirty="0"/>
              <a:t> </a:t>
            </a:r>
            <a:r>
              <a:rPr lang="ru-RU" sz="6400" dirty="0" err="1"/>
              <a:t>ключовими</a:t>
            </a:r>
            <a:r>
              <a:rPr lang="ru-RU" sz="6400" dirty="0"/>
              <a:t> словами, </a:t>
            </a:r>
            <a:r>
              <a:rPr lang="ru-RU" sz="6400" dirty="0" err="1"/>
              <a:t>що</a:t>
            </a:r>
            <a:r>
              <a:rPr lang="ru-RU" sz="6400" dirty="0"/>
              <a:t> </a:t>
            </a:r>
            <a:r>
              <a:rPr lang="ru-RU" sz="6400" dirty="0" err="1"/>
              <a:t>найбільше</a:t>
            </a:r>
            <a:r>
              <a:rPr lang="ru-RU" sz="6400" dirty="0"/>
              <a:t> </a:t>
            </a:r>
            <a:r>
              <a:rPr lang="ru-RU" sz="6400" dirty="0" err="1"/>
              <a:t>повно</a:t>
            </a:r>
            <a:r>
              <a:rPr lang="ru-RU" sz="6400" dirty="0"/>
              <a:t> </a:t>
            </a:r>
            <a:r>
              <a:rPr lang="ru-RU" sz="6400" dirty="0" err="1"/>
              <a:t>характеризують</a:t>
            </a:r>
            <a:r>
              <a:rPr lang="ru-RU" sz="6400" dirty="0"/>
              <a:t> предмет </a:t>
            </a:r>
            <a:r>
              <a:rPr lang="ru-RU" sz="6400" dirty="0" err="1"/>
              <a:t>вашого</a:t>
            </a:r>
            <a:r>
              <a:rPr lang="ru-RU" sz="6400" dirty="0"/>
              <a:t> </a:t>
            </a:r>
            <a:r>
              <a:rPr lang="ru-RU" sz="6400" dirty="0" err="1"/>
              <a:t>пошуку</a:t>
            </a:r>
            <a:r>
              <a:rPr lang="ru-RU" sz="6400" dirty="0"/>
              <a:t>. </a:t>
            </a:r>
            <a:endParaRPr lang="ru-RU" sz="6400" dirty="0" smtClean="0"/>
          </a:p>
          <a:p>
            <a:pPr>
              <a:buFont typeface="Wingdings" panose="05000000000000000000" pitchFamily="2" charset="2"/>
              <a:buChar char="q"/>
            </a:pPr>
            <a:r>
              <a:rPr lang="ru-RU" sz="6400" dirty="0" smtClean="0"/>
              <a:t> </a:t>
            </a:r>
            <a:r>
              <a:rPr lang="ru-RU" sz="6400" dirty="0" err="1" smtClean="0"/>
              <a:t>Використовуйте</a:t>
            </a:r>
            <a:r>
              <a:rPr lang="ru-RU" sz="6400" dirty="0" smtClean="0"/>
              <a:t> </a:t>
            </a:r>
            <a:r>
              <a:rPr lang="ru-RU" sz="6400" dirty="0" err="1"/>
              <a:t>синоніми</a:t>
            </a:r>
            <a:r>
              <a:rPr lang="ru-RU" sz="6400" dirty="0"/>
              <a:t>. </a:t>
            </a:r>
            <a:endParaRPr lang="ru-RU" sz="6400" dirty="0" smtClean="0"/>
          </a:p>
          <a:p>
            <a:pPr>
              <a:buFont typeface="Wingdings" panose="05000000000000000000" pitchFamily="2" charset="2"/>
              <a:buChar char="q"/>
            </a:pPr>
            <a:r>
              <a:rPr lang="ru-RU" sz="6400" dirty="0" smtClean="0"/>
              <a:t> </a:t>
            </a:r>
            <a:r>
              <a:rPr lang="ru-RU" sz="6400" dirty="0" err="1" smtClean="0"/>
              <a:t>Використовуйте</a:t>
            </a:r>
            <a:r>
              <a:rPr lang="ru-RU" sz="6400" dirty="0" smtClean="0"/>
              <a:t> </a:t>
            </a:r>
            <a:r>
              <a:rPr lang="ru-RU" sz="6400" dirty="0" err="1"/>
              <a:t>розширений</a:t>
            </a:r>
            <a:r>
              <a:rPr lang="ru-RU" sz="6400" dirty="0"/>
              <a:t> </a:t>
            </a:r>
            <a:r>
              <a:rPr lang="ru-RU" sz="6400" dirty="0" err="1"/>
              <a:t>пошук</a:t>
            </a:r>
            <a:r>
              <a:rPr lang="ru-RU" sz="6400" dirty="0"/>
              <a:t> (</a:t>
            </a:r>
            <a:r>
              <a:rPr lang="ru-RU" sz="6400" dirty="0" err="1"/>
              <a:t>Advanced</a:t>
            </a:r>
            <a:r>
              <a:rPr lang="ru-RU" sz="6400" dirty="0"/>
              <a:t> </a:t>
            </a:r>
            <a:r>
              <a:rPr lang="ru-RU" sz="6400" dirty="0" err="1" smtClean="0"/>
              <a:t>Search</a:t>
            </a:r>
            <a:r>
              <a:rPr lang="ru-RU" sz="6400" dirty="0" smtClean="0"/>
              <a:t>)</a:t>
            </a:r>
          </a:p>
          <a:p>
            <a:pPr>
              <a:buFont typeface="Wingdings" panose="05000000000000000000" pitchFamily="2" charset="2"/>
              <a:buChar char="q"/>
            </a:pPr>
            <a:r>
              <a:rPr lang="ru-RU" sz="6400" dirty="0" smtClean="0"/>
              <a:t> </a:t>
            </a:r>
            <a:r>
              <a:rPr lang="ru-RU" sz="6400" dirty="0" err="1" smtClean="0"/>
              <a:t>Локалізуйте</a:t>
            </a:r>
            <a:r>
              <a:rPr lang="ru-RU" sz="6400" dirty="0" smtClean="0"/>
              <a:t> </a:t>
            </a:r>
            <a:r>
              <a:rPr lang="ru-RU" sz="6400" dirty="0" err="1"/>
              <a:t>пошук</a:t>
            </a:r>
            <a:r>
              <a:rPr lang="ru-RU" sz="6400" dirty="0"/>
              <a:t>. </a:t>
            </a:r>
            <a:endParaRPr lang="ru-RU" dirty="0"/>
          </a:p>
          <a:p>
            <a:pPr>
              <a:buFont typeface="Wingdings" panose="05000000000000000000" pitchFamily="2" charset="2"/>
              <a:buChar char="q"/>
            </a:pPr>
            <a:endParaRPr lang="uk-UA" dirty="0"/>
          </a:p>
        </p:txBody>
      </p:sp>
      <p:sp>
        <p:nvSpPr>
          <p:cNvPr id="4" name="Текст 3"/>
          <p:cNvSpPr>
            <a:spLocks noGrp="1"/>
          </p:cNvSpPr>
          <p:nvPr>
            <p:ph type="body" sz="half" idx="2"/>
          </p:nvPr>
        </p:nvSpPr>
        <p:spPr/>
        <p:txBody>
          <a:bodyPr/>
          <a:lstStyle/>
          <a:p>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523" y="517464"/>
            <a:ext cx="2595125" cy="22728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7884" y="3473900"/>
            <a:ext cx="3213139" cy="240671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849138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1646" y="382386"/>
            <a:ext cx="11016762" cy="505638"/>
          </a:xfrm>
        </p:spPr>
        <p:txBody>
          <a:bodyPr>
            <a:noAutofit/>
          </a:bodyPr>
          <a:lstStyle/>
          <a:p>
            <a:r>
              <a:rPr lang="ru-RU" sz="2400" dirty="0"/>
              <a:t>7. </a:t>
            </a:r>
            <a:r>
              <a:rPr lang="ru-RU" sz="2400" dirty="0" err="1"/>
              <a:t>Відбір</a:t>
            </a:r>
            <a:r>
              <a:rPr lang="ru-RU" sz="2400" dirty="0"/>
              <a:t> </a:t>
            </a:r>
            <a:r>
              <a:rPr lang="ru-RU" sz="2400" dirty="0" err="1"/>
              <a:t>виявлених</a:t>
            </a:r>
            <a:r>
              <a:rPr lang="ru-RU" sz="2400" dirty="0"/>
              <a:t> </a:t>
            </a:r>
            <a:r>
              <a:rPr lang="ru-RU" sz="2400" dirty="0" err="1"/>
              <a:t>джерел</a:t>
            </a:r>
            <a:r>
              <a:rPr lang="ru-RU" sz="2400" dirty="0"/>
              <a:t>, </a:t>
            </a:r>
            <a:r>
              <a:rPr lang="ru-RU" sz="2400" dirty="0" err="1"/>
              <a:t>побудова</a:t>
            </a:r>
            <a:r>
              <a:rPr lang="ru-RU" sz="2400" dirty="0"/>
              <a:t> картотеки </a:t>
            </a:r>
            <a:r>
              <a:rPr lang="ru-RU" sz="2400" dirty="0" err="1"/>
              <a:t>дослідження</a:t>
            </a:r>
            <a:r>
              <a:rPr lang="ru-RU" sz="2400" dirty="0"/>
              <a:t> </a:t>
            </a:r>
            <a:endParaRPr lang="uk-UA" sz="2400" dirty="0"/>
          </a:p>
        </p:txBody>
      </p:sp>
      <p:sp>
        <p:nvSpPr>
          <p:cNvPr id="3" name="Объект 2"/>
          <p:cNvSpPr>
            <a:spLocks noGrp="1"/>
          </p:cNvSpPr>
          <p:nvPr>
            <p:ph idx="1"/>
          </p:nvPr>
        </p:nvSpPr>
        <p:spPr>
          <a:xfrm>
            <a:off x="931985" y="888024"/>
            <a:ext cx="9530861" cy="5899638"/>
          </a:xfrm>
        </p:spPr>
        <p:txBody>
          <a:bodyPr>
            <a:normAutofit fontScale="77500" lnSpcReduction="20000"/>
          </a:bodyPr>
          <a:lstStyle/>
          <a:p>
            <a:pPr marL="29210" indent="450215" algn="just">
              <a:lnSpc>
                <a:spcPct val="111000"/>
              </a:lnSpc>
              <a:spcAft>
                <a:spcPts val="0"/>
              </a:spcAft>
            </a:pPr>
            <a:r>
              <a:rPr lang="ru-RU" sz="2200" dirty="0" err="1">
                <a:solidFill>
                  <a:srgbClr val="000000"/>
                </a:solidFill>
                <a:latin typeface="Times New Roman" panose="02020603050405020304" pitchFamily="18" charset="0"/>
                <a:ea typeface="Times New Roman" panose="02020603050405020304" pitchFamily="18" charset="0"/>
              </a:rPr>
              <a:t>Працюючи</a:t>
            </a:r>
            <a:r>
              <a:rPr lang="ru-RU" sz="2200" dirty="0">
                <a:solidFill>
                  <a:srgbClr val="000000"/>
                </a:solidFill>
                <a:latin typeface="Times New Roman" panose="02020603050405020304" pitchFamily="18" charset="0"/>
                <a:ea typeface="Times New Roman" panose="02020603050405020304" pitchFamily="18" charset="0"/>
              </a:rPr>
              <a:t> з каталогами та картотеками </a:t>
            </a:r>
            <a:r>
              <a:rPr lang="ru-RU" sz="2200" dirty="0" err="1">
                <a:solidFill>
                  <a:srgbClr val="000000"/>
                </a:solidFill>
                <a:latin typeface="Times New Roman" panose="02020603050405020304" pitchFamily="18" charset="0"/>
                <a:ea typeface="Times New Roman" panose="02020603050405020304" pitchFamily="18" charset="0"/>
              </a:rPr>
              <a:t>бібліотек</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необхідно</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скласти</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власну</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робочу</a:t>
            </a:r>
            <a:r>
              <a:rPr lang="ru-RU" sz="2200" dirty="0">
                <a:solidFill>
                  <a:srgbClr val="000000"/>
                </a:solidFill>
                <a:latin typeface="Times New Roman" panose="02020603050405020304" pitchFamily="18" charset="0"/>
                <a:ea typeface="Times New Roman" panose="02020603050405020304" pitchFamily="18" charset="0"/>
              </a:rPr>
              <a:t> картотеку, до </a:t>
            </a:r>
            <a:r>
              <a:rPr lang="ru-RU" sz="2200" dirty="0" err="1">
                <a:solidFill>
                  <a:srgbClr val="000000"/>
                </a:solidFill>
                <a:latin typeface="Times New Roman" panose="02020603050405020304" pitchFamily="18" charset="0"/>
                <a:ea typeface="Times New Roman" panose="02020603050405020304" pitchFamily="18" charset="0"/>
              </a:rPr>
              <a:t>якої</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увійдуть</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картки</a:t>
            </a:r>
            <a:r>
              <a:rPr lang="ru-RU" sz="2200" dirty="0">
                <a:solidFill>
                  <a:srgbClr val="000000"/>
                </a:solidFill>
                <a:latin typeface="Times New Roman" panose="02020603050405020304" pitchFamily="18" charset="0"/>
                <a:ea typeface="Times New Roman" panose="02020603050405020304" pitchFamily="18" charset="0"/>
              </a:rPr>
              <a:t> з </a:t>
            </a:r>
            <a:r>
              <a:rPr lang="ru-RU" sz="2200" dirty="0" err="1">
                <a:solidFill>
                  <a:srgbClr val="000000"/>
                </a:solidFill>
                <a:latin typeface="Times New Roman" panose="02020603050405020304" pitchFamily="18" charset="0"/>
                <a:ea typeface="Times New Roman" panose="02020603050405020304" pitchFamily="18" charset="0"/>
              </a:rPr>
              <a:t>описом</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усіх</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видань</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що</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містять</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інформацію</a:t>
            </a:r>
            <a:r>
              <a:rPr lang="ru-RU" sz="2200" dirty="0">
                <a:solidFill>
                  <a:srgbClr val="000000"/>
                </a:solidFill>
                <a:latin typeface="Times New Roman" panose="02020603050405020304" pitchFamily="18" charset="0"/>
                <a:ea typeface="Times New Roman" panose="02020603050405020304" pitchFamily="18" charset="0"/>
              </a:rPr>
              <a:t> з теми </a:t>
            </a:r>
            <a:r>
              <a:rPr lang="ru-RU" sz="2200" dirty="0" err="1">
                <a:solidFill>
                  <a:srgbClr val="000000"/>
                </a:solidFill>
                <a:latin typeface="Times New Roman" panose="02020603050405020304" pitchFamily="18" charset="0"/>
                <a:ea typeface="Times New Roman" panose="02020603050405020304" pitchFamily="18" charset="0"/>
              </a:rPr>
              <a:t>дослідження</a:t>
            </a:r>
            <a:r>
              <a:rPr lang="ru-RU" sz="2200" dirty="0">
                <a:solidFill>
                  <a:srgbClr val="000000"/>
                </a:solidFill>
                <a:latin typeface="Times New Roman" panose="02020603050405020304" pitchFamily="18" charset="0"/>
                <a:ea typeface="Times New Roman" panose="02020603050405020304" pitchFamily="18" charset="0"/>
              </a:rPr>
              <a:t>. </a:t>
            </a:r>
            <a:endParaRPr lang="ru-RU" sz="2200" dirty="0" smtClean="0">
              <a:solidFill>
                <a:srgbClr val="000000"/>
              </a:solidFill>
              <a:latin typeface="Times New Roman" panose="02020603050405020304" pitchFamily="18" charset="0"/>
              <a:ea typeface="Times New Roman" panose="02020603050405020304" pitchFamily="18" charset="0"/>
            </a:endParaRPr>
          </a:p>
          <a:p>
            <a:pPr marL="29210" indent="450215" algn="just">
              <a:lnSpc>
                <a:spcPct val="111000"/>
              </a:lnSpc>
              <a:spcAft>
                <a:spcPts val="0"/>
              </a:spcAft>
            </a:pPr>
            <a:r>
              <a:rPr lang="ru-RU" sz="2200" dirty="0" smtClean="0">
                <a:solidFill>
                  <a:srgbClr val="000000"/>
                </a:solidFill>
                <a:latin typeface="Times New Roman" panose="02020603050405020304" pitchFamily="18" charset="0"/>
                <a:ea typeface="Times New Roman" panose="02020603050405020304" pitchFamily="18" charset="0"/>
              </a:rPr>
              <a:t>Форма картотеки </a:t>
            </a:r>
            <a:r>
              <a:rPr lang="ru-RU" sz="2200" dirty="0" err="1" smtClean="0">
                <a:solidFill>
                  <a:srgbClr val="000000"/>
                </a:solidFill>
                <a:latin typeface="Times New Roman" panose="02020603050405020304" pitchFamily="18" charset="0"/>
                <a:ea typeface="Times New Roman" panose="02020603050405020304" pitchFamily="18" charset="0"/>
              </a:rPr>
              <a:t>зручніша</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Картки</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a:solidFill>
                  <a:srgbClr val="000000"/>
                </a:solidFill>
                <a:latin typeface="Times New Roman" panose="02020603050405020304" pitchFamily="18" charset="0"/>
                <a:ea typeface="Times New Roman" panose="02020603050405020304" pitchFamily="18" charset="0"/>
              </a:rPr>
              <a:t>у </a:t>
            </a:r>
            <a:r>
              <a:rPr lang="ru-RU" sz="2200" dirty="0" err="1">
                <a:solidFill>
                  <a:srgbClr val="000000"/>
                </a:solidFill>
                <a:latin typeface="Times New Roman" panose="02020603050405020304" pitchFamily="18" charset="0"/>
                <a:ea typeface="Times New Roman" panose="02020603050405020304" pitchFamily="18" charset="0"/>
              </a:rPr>
              <a:t>картотеці</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можна</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групувати</a:t>
            </a:r>
            <a:r>
              <a:rPr lang="ru-RU" sz="2200" dirty="0">
                <a:solidFill>
                  <a:srgbClr val="000000"/>
                </a:solidFill>
                <a:latin typeface="Times New Roman" panose="02020603050405020304" pitchFamily="18" charset="0"/>
                <a:ea typeface="Times New Roman" panose="02020603050405020304" pitchFamily="18" charset="0"/>
              </a:rPr>
              <a:t> у будь-</a:t>
            </a:r>
            <a:r>
              <a:rPr lang="ru-RU" sz="2200" dirty="0" err="1">
                <a:solidFill>
                  <a:srgbClr val="000000"/>
                </a:solidFill>
                <a:latin typeface="Times New Roman" panose="02020603050405020304" pitchFamily="18" charset="0"/>
                <a:ea typeface="Times New Roman" panose="02020603050405020304" pitchFamily="18" charset="0"/>
              </a:rPr>
              <a:t>якому</a:t>
            </a:r>
            <a:r>
              <a:rPr lang="ru-RU" sz="2200" dirty="0">
                <a:solidFill>
                  <a:srgbClr val="000000"/>
                </a:solidFill>
                <a:latin typeface="Times New Roman" panose="02020603050405020304" pitchFamily="18" charset="0"/>
                <a:ea typeface="Times New Roman" panose="02020603050405020304" pitchFamily="18" charset="0"/>
              </a:rPr>
              <a:t> порядку </a:t>
            </a:r>
            <a:r>
              <a:rPr lang="ru-RU" sz="2200" dirty="0" err="1">
                <a:solidFill>
                  <a:srgbClr val="000000"/>
                </a:solidFill>
                <a:latin typeface="Times New Roman" panose="02020603050405020304" pitchFamily="18" charset="0"/>
                <a:ea typeface="Times New Roman" panose="02020603050405020304" pitchFamily="18" charset="0"/>
              </a:rPr>
              <a:t>залежно</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від</a:t>
            </a:r>
            <a:r>
              <a:rPr lang="ru-RU" sz="2200" dirty="0">
                <a:solidFill>
                  <a:srgbClr val="000000"/>
                </a:solidFill>
                <a:latin typeface="Times New Roman" panose="02020603050405020304" pitchFamily="18" charset="0"/>
                <a:ea typeface="Times New Roman" panose="02020603050405020304" pitchFamily="18" charset="0"/>
              </a:rPr>
              <a:t> мети </a:t>
            </a:r>
            <a:r>
              <a:rPr lang="ru-RU" sz="2200" dirty="0" err="1">
                <a:solidFill>
                  <a:srgbClr val="000000"/>
                </a:solidFill>
                <a:latin typeface="Times New Roman" panose="02020603050405020304" pitchFamily="18" charset="0"/>
                <a:ea typeface="Times New Roman" panose="02020603050405020304" pitchFamily="18" charset="0"/>
              </a:rPr>
              <a:t>або</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періоду</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роботи</a:t>
            </a:r>
            <a:r>
              <a:rPr lang="ru-RU" sz="2200" dirty="0">
                <a:solidFill>
                  <a:srgbClr val="000000"/>
                </a:solidFill>
                <a:latin typeface="Times New Roman" panose="02020603050405020304" pitchFamily="18" charset="0"/>
                <a:ea typeface="Times New Roman" panose="02020603050405020304" pitchFamily="18" charset="0"/>
              </a:rPr>
              <a:t> над </a:t>
            </a:r>
            <a:r>
              <a:rPr lang="ru-RU" sz="2200" dirty="0" err="1">
                <a:solidFill>
                  <a:srgbClr val="000000"/>
                </a:solidFill>
                <a:latin typeface="Times New Roman" panose="02020603050405020304" pitchFamily="18" charset="0"/>
                <a:ea typeface="Times New Roman" panose="02020603050405020304" pitchFamily="18" charset="0"/>
              </a:rPr>
              <a:t>дослідженням</a:t>
            </a:r>
            <a:r>
              <a:rPr lang="ru-RU" sz="2200" dirty="0">
                <a:solidFill>
                  <a:srgbClr val="000000"/>
                </a:solidFill>
                <a:latin typeface="Times New Roman" panose="02020603050405020304" pitchFamily="18" charset="0"/>
                <a:ea typeface="Times New Roman" panose="02020603050405020304" pitchFamily="18" charset="0"/>
              </a:rPr>
              <a:t>. </a:t>
            </a:r>
            <a:endParaRPr lang="uk-UA" sz="2200" dirty="0">
              <a:solidFill>
                <a:srgbClr val="000000"/>
              </a:solidFill>
              <a:latin typeface="Times New Roman" panose="02020603050405020304" pitchFamily="18" charset="0"/>
              <a:ea typeface="Times New Roman" panose="02020603050405020304" pitchFamily="18" charset="0"/>
            </a:endParaRPr>
          </a:p>
          <a:p>
            <a:pPr marL="29210" indent="450215" algn="just">
              <a:lnSpc>
                <a:spcPct val="111000"/>
              </a:lnSpc>
              <a:spcAft>
                <a:spcPts val="0"/>
              </a:spcAft>
            </a:pPr>
            <a:r>
              <a:rPr lang="ru-RU" sz="2200" dirty="0">
                <a:solidFill>
                  <a:srgbClr val="000000"/>
                </a:solidFill>
                <a:latin typeface="Times New Roman" panose="02020603050405020304" pitchFamily="18" charset="0"/>
                <a:ea typeface="Times New Roman" panose="02020603050405020304" pitchFamily="18" charset="0"/>
              </a:rPr>
              <a:t>На початковому </a:t>
            </a:r>
            <a:r>
              <a:rPr lang="ru-RU" sz="2200" dirty="0" err="1">
                <a:solidFill>
                  <a:srgbClr val="000000"/>
                </a:solidFill>
                <a:latin typeface="Times New Roman" panose="02020603050405020304" pitchFamily="18" charset="0"/>
                <a:ea typeface="Times New Roman" panose="02020603050405020304" pitchFamily="18" charset="0"/>
              </a:rPr>
              <a:t>етапі</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роботи</a:t>
            </a:r>
            <a:r>
              <a:rPr lang="ru-RU" sz="2200" dirty="0">
                <a:solidFill>
                  <a:srgbClr val="000000"/>
                </a:solidFill>
                <a:latin typeface="Times New Roman" panose="02020603050405020304" pitchFamily="18" charset="0"/>
                <a:ea typeface="Times New Roman" panose="02020603050405020304" pitchFamily="18" charset="0"/>
              </a:rPr>
              <a:t> над темою </a:t>
            </a:r>
            <a:r>
              <a:rPr lang="ru-RU" sz="2200" dirty="0" err="1">
                <a:solidFill>
                  <a:srgbClr val="000000"/>
                </a:solidFill>
                <a:latin typeface="Times New Roman" panose="02020603050405020304" pitchFamily="18" charset="0"/>
                <a:ea typeface="Times New Roman" panose="02020603050405020304" pitchFamily="18" charset="0"/>
              </a:rPr>
              <a:t>найзручнішою</a:t>
            </a:r>
            <a:r>
              <a:rPr lang="ru-RU" sz="2200" dirty="0">
                <a:solidFill>
                  <a:srgbClr val="000000"/>
                </a:solidFill>
                <a:latin typeface="Times New Roman" panose="02020603050405020304" pitchFamily="18" charset="0"/>
                <a:ea typeface="Times New Roman" panose="02020603050405020304" pitchFamily="18" charset="0"/>
              </a:rPr>
              <a:t> є </a:t>
            </a:r>
            <a:r>
              <a:rPr lang="ru-RU" sz="2200" dirty="0" err="1">
                <a:solidFill>
                  <a:srgbClr val="000000"/>
                </a:solidFill>
                <a:latin typeface="Times New Roman" panose="02020603050405020304" pitchFamily="18" charset="0"/>
                <a:ea typeface="Times New Roman" panose="02020603050405020304" pitchFamily="18" charset="0"/>
              </a:rPr>
              <a:t>розстановка</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карток</a:t>
            </a:r>
            <a:r>
              <a:rPr lang="ru-RU" sz="2200" dirty="0">
                <a:solidFill>
                  <a:srgbClr val="000000"/>
                </a:solidFill>
                <a:latin typeface="Times New Roman" panose="02020603050405020304" pitchFamily="18" charset="0"/>
                <a:ea typeface="Times New Roman" panose="02020603050405020304" pitchFamily="18" charset="0"/>
              </a:rPr>
              <a:t> в </a:t>
            </a:r>
            <a:r>
              <a:rPr lang="ru-RU" sz="2200" dirty="0" err="1">
                <a:solidFill>
                  <a:srgbClr val="000000"/>
                </a:solidFill>
                <a:latin typeface="Times New Roman" panose="02020603050405020304" pitchFamily="18" charset="0"/>
                <a:ea typeface="Times New Roman" panose="02020603050405020304" pitchFamily="18" charset="0"/>
              </a:rPr>
              <a:t>єдиному</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алфавіті</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прізвищ</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авторів</a:t>
            </a:r>
            <a:r>
              <a:rPr lang="ru-RU" sz="2200" dirty="0">
                <a:solidFill>
                  <a:srgbClr val="000000"/>
                </a:solidFill>
                <a:latin typeface="Times New Roman" panose="02020603050405020304" pitchFamily="18" charset="0"/>
                <a:ea typeface="Times New Roman" panose="02020603050405020304" pitchFamily="18" charset="0"/>
              </a:rPr>
              <a:t> та </a:t>
            </a:r>
            <a:r>
              <a:rPr lang="ru-RU" sz="2200" dirty="0" err="1">
                <a:solidFill>
                  <a:srgbClr val="000000"/>
                </a:solidFill>
                <a:latin typeface="Times New Roman" panose="02020603050405020304" pitchFamily="18" charset="0"/>
                <a:ea typeface="Times New Roman" panose="02020603050405020304" pitchFamily="18" charset="0"/>
              </a:rPr>
              <a:t>назв</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видань</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Можна</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розташовувати</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картки</a:t>
            </a:r>
            <a:r>
              <a:rPr lang="ru-RU" sz="2200" dirty="0">
                <a:solidFill>
                  <a:srgbClr val="000000"/>
                </a:solidFill>
                <a:latin typeface="Times New Roman" panose="02020603050405020304" pitchFamily="18" charset="0"/>
                <a:ea typeface="Times New Roman" panose="02020603050405020304" pitchFamily="18" charset="0"/>
              </a:rPr>
              <a:t> за </a:t>
            </a:r>
            <a:r>
              <a:rPr lang="ru-RU" sz="2200" dirty="0" err="1">
                <a:solidFill>
                  <a:srgbClr val="000000"/>
                </a:solidFill>
                <a:latin typeface="Times New Roman" panose="02020603050405020304" pitchFamily="18" charset="0"/>
                <a:ea typeface="Times New Roman" panose="02020603050405020304" pitchFamily="18" charset="0"/>
              </a:rPr>
              <a:t>основними</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питаннями</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що</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висвітлюють</a:t>
            </a:r>
            <a:r>
              <a:rPr lang="ru-RU" sz="2200" dirty="0">
                <a:solidFill>
                  <a:srgbClr val="000000"/>
                </a:solidFill>
                <a:latin typeface="Times New Roman" panose="02020603050405020304" pitchFamily="18" charset="0"/>
                <a:ea typeface="Times New Roman" panose="02020603050405020304" pitchFamily="18" charset="0"/>
              </a:rPr>
              <a:t> тему </a:t>
            </a:r>
            <a:r>
              <a:rPr lang="ru-RU" sz="2200" dirty="0" err="1">
                <a:solidFill>
                  <a:srgbClr val="000000"/>
                </a:solidFill>
                <a:latin typeface="Times New Roman" panose="02020603050405020304" pitchFamily="18" charset="0"/>
                <a:ea typeface="Times New Roman" panose="02020603050405020304" pitchFamily="18" charset="0"/>
              </a:rPr>
              <a:t>роботи</a:t>
            </a:r>
            <a:r>
              <a:rPr lang="ru-RU" sz="2200" dirty="0">
                <a:solidFill>
                  <a:srgbClr val="000000"/>
                </a:solidFill>
                <a:latin typeface="Times New Roman" panose="02020603050405020304" pitchFamily="18" charset="0"/>
                <a:ea typeface="Times New Roman" panose="02020603050405020304" pitchFamily="18" charset="0"/>
              </a:rPr>
              <a:t>, за </a:t>
            </a:r>
            <a:r>
              <a:rPr lang="ru-RU" sz="2200" dirty="0" err="1">
                <a:solidFill>
                  <a:srgbClr val="000000"/>
                </a:solidFill>
                <a:latin typeface="Times New Roman" panose="02020603050405020304" pitchFamily="18" charset="0"/>
                <a:ea typeface="Times New Roman" panose="02020603050405020304" pitchFamily="18" charset="0"/>
              </a:rPr>
              <a:t>розділами</a:t>
            </a:r>
            <a:r>
              <a:rPr lang="ru-RU" sz="2200" dirty="0">
                <a:solidFill>
                  <a:srgbClr val="000000"/>
                </a:solidFill>
                <a:latin typeface="Times New Roman" panose="02020603050405020304" pitchFamily="18" charset="0"/>
                <a:ea typeface="Times New Roman" panose="02020603050405020304" pitchFamily="18" charset="0"/>
              </a:rPr>
              <a:t> та </a:t>
            </a:r>
            <a:r>
              <a:rPr lang="ru-RU" sz="2200" dirty="0" err="1">
                <a:solidFill>
                  <a:srgbClr val="000000"/>
                </a:solidFill>
                <a:latin typeface="Times New Roman" panose="02020603050405020304" pitchFamily="18" charset="0"/>
                <a:ea typeface="Times New Roman" panose="02020603050405020304" pitchFamily="18" charset="0"/>
              </a:rPr>
              <a:t>підрозділами</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що</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розкривають</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її</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зміст</a:t>
            </a:r>
            <a:r>
              <a:rPr lang="ru-RU" sz="2200" dirty="0" smtClean="0">
                <a:solidFill>
                  <a:srgbClr val="000000"/>
                </a:solidFill>
                <a:latin typeface="Times New Roman" panose="02020603050405020304" pitchFamily="18" charset="0"/>
                <a:ea typeface="Times New Roman" panose="02020603050405020304" pitchFamily="18" charset="0"/>
              </a:rPr>
              <a:t>.</a:t>
            </a:r>
          </a:p>
          <a:p>
            <a:pPr marL="29210" indent="450215" algn="just">
              <a:lnSpc>
                <a:spcPct val="111000"/>
              </a:lnSpc>
              <a:spcAft>
                <a:spcPts val="0"/>
              </a:spcAft>
            </a:pP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Дублювання</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карток</a:t>
            </a:r>
            <a:r>
              <a:rPr lang="ru-RU" sz="2200" dirty="0" smtClean="0">
                <a:solidFill>
                  <a:srgbClr val="000000"/>
                </a:solidFill>
                <a:latin typeface="Times New Roman" panose="02020603050405020304" pitchFamily="18" charset="0"/>
                <a:ea typeface="Times New Roman" panose="02020603050405020304" pitchFamily="18" charset="0"/>
              </a:rPr>
              <a:t> у </a:t>
            </a:r>
            <a:r>
              <a:rPr lang="ru-RU" sz="2200" dirty="0" err="1" smtClean="0">
                <a:solidFill>
                  <a:srgbClr val="000000"/>
                </a:solidFill>
                <a:latin typeface="Times New Roman" panose="02020603050405020304" pitchFamily="18" charset="0"/>
                <a:ea typeface="Times New Roman" panose="02020603050405020304" pitchFamily="18" charset="0"/>
              </a:rPr>
              <a:t>різних</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розділах</a:t>
            </a:r>
            <a:r>
              <a:rPr lang="ru-RU" sz="2200" dirty="0" smtClean="0">
                <a:solidFill>
                  <a:srgbClr val="000000"/>
                </a:solidFill>
                <a:latin typeface="Times New Roman" panose="02020603050405020304" pitchFamily="18" charset="0"/>
                <a:ea typeface="Times New Roman" panose="02020603050405020304" pitchFamily="18" charset="0"/>
              </a:rPr>
              <a:t> та </a:t>
            </a:r>
            <a:r>
              <a:rPr lang="ru-RU" sz="2200" dirty="0" err="1" smtClean="0">
                <a:solidFill>
                  <a:srgbClr val="000000"/>
                </a:solidFill>
                <a:latin typeface="Times New Roman" panose="02020603050405020304" pitchFamily="18" charset="0"/>
                <a:ea typeface="Times New Roman" panose="02020603050405020304" pitchFamily="18" charset="0"/>
              </a:rPr>
              <a:t>підрозділах</a:t>
            </a:r>
            <a:r>
              <a:rPr lang="ru-RU" sz="2200" dirty="0" smtClean="0">
                <a:solidFill>
                  <a:srgbClr val="000000"/>
                </a:solidFill>
                <a:latin typeface="Times New Roman" panose="02020603050405020304" pitchFamily="18" charset="0"/>
                <a:ea typeface="Times New Roman" panose="02020603050405020304" pitchFamily="18" charset="0"/>
              </a:rPr>
              <a:t> картотеки, </a:t>
            </a:r>
            <a:r>
              <a:rPr lang="ru-RU" sz="2200" dirty="0" err="1" smtClean="0">
                <a:solidFill>
                  <a:srgbClr val="000000"/>
                </a:solidFill>
                <a:latin typeface="Times New Roman" panose="02020603050405020304" pitchFamily="18" charset="0"/>
                <a:ea typeface="Times New Roman" panose="02020603050405020304" pitchFamily="18" charset="0"/>
              </a:rPr>
              <a:t>якщо</a:t>
            </a:r>
            <a:r>
              <a:rPr lang="ru-RU" sz="2200" dirty="0" smtClean="0">
                <a:solidFill>
                  <a:srgbClr val="000000"/>
                </a:solidFill>
                <a:latin typeface="Times New Roman" panose="02020603050405020304" pitchFamily="18" charset="0"/>
                <a:ea typeface="Times New Roman" panose="02020603050405020304" pitchFamily="18" charset="0"/>
              </a:rPr>
              <a:t> у </a:t>
            </a:r>
            <a:r>
              <a:rPr lang="ru-RU" sz="2200" dirty="0" err="1" smtClean="0">
                <a:solidFill>
                  <a:srgbClr val="000000"/>
                </a:solidFill>
                <a:latin typeface="Times New Roman" panose="02020603050405020304" pitchFamily="18" charset="0"/>
                <a:ea typeface="Times New Roman" panose="02020603050405020304" pitchFamily="18" charset="0"/>
              </a:rPr>
              <a:t>статті</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або</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монографії</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розкрито</a:t>
            </a:r>
            <a:r>
              <a:rPr lang="ru-RU" sz="2200" dirty="0" smtClean="0">
                <a:solidFill>
                  <a:srgbClr val="000000"/>
                </a:solidFill>
                <a:latin typeface="Times New Roman" panose="02020603050405020304" pitchFamily="18" charset="0"/>
                <a:ea typeface="Times New Roman" panose="02020603050405020304" pitchFamily="18" charset="0"/>
              </a:rPr>
              <a:t> комплекс </a:t>
            </a:r>
            <a:r>
              <a:rPr lang="ru-RU" sz="2200" dirty="0" err="1" smtClean="0">
                <a:solidFill>
                  <a:srgbClr val="000000"/>
                </a:solidFill>
                <a:latin typeface="Times New Roman" panose="02020603050405020304" pitchFamily="18" charset="0"/>
                <a:ea typeface="Times New Roman" panose="02020603050405020304" pitchFamily="18" charset="0"/>
              </a:rPr>
              <a:t>питань</a:t>
            </a:r>
            <a:r>
              <a:rPr lang="ru-RU" sz="2200" dirty="0" smtClean="0">
                <a:solidFill>
                  <a:srgbClr val="000000"/>
                </a:solidFill>
                <a:latin typeface="Times New Roman" panose="02020603050405020304" pitchFamily="18" charset="0"/>
                <a:ea typeface="Times New Roman" panose="02020603050405020304" pitchFamily="18" charset="0"/>
              </a:rPr>
              <a:t> з теми </a:t>
            </a:r>
            <a:r>
              <a:rPr lang="ru-RU" sz="2200" dirty="0" err="1" smtClean="0">
                <a:solidFill>
                  <a:srgbClr val="000000"/>
                </a:solidFill>
                <a:latin typeface="Times New Roman" panose="02020603050405020304" pitchFamily="18" charset="0"/>
                <a:ea typeface="Times New Roman" panose="02020603050405020304" pitchFamily="18" charset="0"/>
              </a:rPr>
              <a:t>дослідження</a:t>
            </a:r>
            <a:r>
              <a:rPr lang="ru-RU" sz="2200" dirty="0" smtClean="0">
                <a:solidFill>
                  <a:srgbClr val="000000"/>
                </a:solidFill>
                <a:latin typeface="Times New Roman" panose="02020603050405020304" pitchFamily="18" charset="0"/>
                <a:ea typeface="Times New Roman" panose="02020603050405020304" pitchFamily="18" charset="0"/>
              </a:rPr>
              <a:t>. </a:t>
            </a:r>
            <a:endParaRPr lang="uk-UA" sz="2200" dirty="0" smtClean="0">
              <a:solidFill>
                <a:srgbClr val="000000"/>
              </a:solidFill>
              <a:latin typeface="Times New Roman" panose="02020603050405020304" pitchFamily="18" charset="0"/>
              <a:ea typeface="Times New Roman" panose="02020603050405020304" pitchFamily="18" charset="0"/>
            </a:endParaRPr>
          </a:p>
          <a:p>
            <a:pPr marL="29210" indent="450215" algn="just">
              <a:lnSpc>
                <a:spcPct val="111000"/>
              </a:lnSpc>
              <a:spcAft>
                <a:spcPts val="0"/>
              </a:spcAft>
            </a:pPr>
            <a:r>
              <a:rPr lang="ru-RU" sz="2200" dirty="0" err="1" smtClean="0">
                <a:solidFill>
                  <a:srgbClr val="000000"/>
                </a:solidFill>
                <a:latin typeface="Times New Roman" panose="02020603050405020304" pitchFamily="18" charset="0"/>
                <a:ea typeface="Times New Roman" panose="02020603050405020304" pitchFamily="18" charset="0"/>
              </a:rPr>
              <a:t>Уважно</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переносьте</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відомості</a:t>
            </a:r>
            <a:r>
              <a:rPr lang="ru-RU" sz="2200" dirty="0" smtClean="0">
                <a:solidFill>
                  <a:srgbClr val="000000"/>
                </a:solidFill>
                <a:latin typeface="Times New Roman" panose="02020603050405020304" pitchFamily="18" charset="0"/>
                <a:ea typeface="Times New Roman" panose="02020603050405020304" pitchFamily="18" charset="0"/>
              </a:rPr>
              <a:t> з </a:t>
            </a:r>
            <a:r>
              <a:rPr lang="ru-RU" sz="2200" dirty="0" err="1" smtClean="0">
                <a:solidFill>
                  <a:srgbClr val="000000"/>
                </a:solidFill>
                <a:latin typeface="Times New Roman" panose="02020603050405020304" pitchFamily="18" charset="0"/>
                <a:ea typeface="Times New Roman" panose="02020603050405020304" pitchFamily="18" charset="0"/>
              </a:rPr>
              <a:t>бібліотечної</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каталожної</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картки</a:t>
            </a:r>
            <a:r>
              <a:rPr lang="ru-RU" sz="2200" dirty="0" smtClean="0">
                <a:solidFill>
                  <a:srgbClr val="000000"/>
                </a:solidFill>
                <a:latin typeface="Times New Roman" panose="02020603050405020304" pitchFamily="18" charset="0"/>
                <a:ea typeface="Times New Roman" panose="02020603050405020304" pitchFamily="18" charset="0"/>
              </a:rPr>
              <a:t> на </a:t>
            </a:r>
            <a:r>
              <a:rPr lang="ru-RU" sz="2200" dirty="0" err="1" smtClean="0">
                <a:solidFill>
                  <a:srgbClr val="000000"/>
                </a:solidFill>
                <a:latin typeface="Times New Roman" panose="02020603050405020304" pitchFamily="18" charset="0"/>
                <a:ea typeface="Times New Roman" panose="02020603050405020304" pitchFamily="18" charset="0"/>
              </a:rPr>
              <a:t>картку</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робочої</a:t>
            </a:r>
            <a:r>
              <a:rPr lang="ru-RU" sz="2200" dirty="0" smtClean="0">
                <a:solidFill>
                  <a:srgbClr val="000000"/>
                </a:solidFill>
                <a:latin typeface="Times New Roman" panose="02020603050405020304" pitchFamily="18" charset="0"/>
                <a:ea typeface="Times New Roman" panose="02020603050405020304" pitchFamily="18" charset="0"/>
              </a:rPr>
              <a:t> картотеки. </a:t>
            </a:r>
            <a:r>
              <a:rPr lang="ru-RU" sz="2200" dirty="0" err="1" smtClean="0">
                <a:solidFill>
                  <a:srgbClr val="000000"/>
                </a:solidFill>
                <a:latin typeface="Times New Roman" panose="02020603050405020304" pitchFamily="18" charset="0"/>
                <a:ea typeface="Times New Roman" panose="02020603050405020304" pitchFamily="18" charset="0"/>
              </a:rPr>
              <a:t>Під</a:t>
            </a:r>
            <a:r>
              <a:rPr lang="ru-RU" sz="2200" dirty="0" smtClean="0">
                <a:solidFill>
                  <a:srgbClr val="000000"/>
                </a:solidFill>
                <a:latin typeface="Times New Roman" panose="02020603050405020304" pitchFamily="18" charset="0"/>
                <a:ea typeface="Times New Roman" panose="02020603050405020304" pitchFamily="18" charset="0"/>
              </a:rPr>
              <a:t> час </a:t>
            </a:r>
            <a:r>
              <a:rPr lang="ru-RU" sz="2200" dirty="0" err="1" smtClean="0">
                <a:solidFill>
                  <a:srgbClr val="000000"/>
                </a:solidFill>
                <a:latin typeface="Times New Roman" panose="02020603050405020304" pitchFamily="18" charset="0"/>
                <a:ea typeface="Times New Roman" panose="02020603050405020304" pitchFamily="18" charset="0"/>
              </a:rPr>
              <a:t>користування</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різними</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бібліотеками</a:t>
            </a:r>
            <a:r>
              <a:rPr lang="ru-RU" sz="2200" dirty="0" smtClean="0">
                <a:solidFill>
                  <a:srgbClr val="000000"/>
                </a:solidFill>
                <a:latin typeface="Times New Roman" panose="02020603050405020304" pitchFamily="18" charset="0"/>
                <a:ea typeface="Times New Roman" panose="02020603050405020304" pitchFamily="18" charset="0"/>
              </a:rPr>
              <a:t> не </a:t>
            </a:r>
            <a:r>
              <a:rPr lang="ru-RU" sz="2200" dirty="0" err="1" smtClean="0">
                <a:solidFill>
                  <a:srgbClr val="000000"/>
                </a:solidFill>
                <a:latin typeface="Times New Roman" panose="02020603050405020304" pitchFamily="18" charset="0"/>
                <a:ea typeface="Times New Roman" panose="02020603050405020304" pitchFamily="18" charset="0"/>
              </a:rPr>
              <a:t>забувайте</a:t>
            </a:r>
            <a:r>
              <a:rPr lang="ru-RU" sz="2200" dirty="0" smtClean="0">
                <a:solidFill>
                  <a:srgbClr val="000000"/>
                </a:solidFill>
                <a:latin typeface="Times New Roman" panose="02020603050405020304" pitchFamily="18" charset="0"/>
                <a:ea typeface="Times New Roman" panose="02020603050405020304" pitchFamily="18" charset="0"/>
              </a:rPr>
              <a:t> на </a:t>
            </a:r>
            <a:r>
              <a:rPr lang="ru-RU" sz="2200" dirty="0" err="1" smtClean="0">
                <a:solidFill>
                  <a:srgbClr val="000000"/>
                </a:solidFill>
                <a:latin typeface="Times New Roman" panose="02020603050405020304" pitchFamily="18" charset="0"/>
                <a:ea typeface="Times New Roman" panose="02020603050405020304" pitchFamily="18" charset="0"/>
              </a:rPr>
              <a:t>картці</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робити</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помітку</a:t>
            </a:r>
            <a:r>
              <a:rPr lang="ru-RU" sz="2200" dirty="0" smtClean="0">
                <a:solidFill>
                  <a:srgbClr val="000000"/>
                </a:solidFill>
                <a:latin typeface="Times New Roman" panose="02020603050405020304" pitchFamily="18" charset="0"/>
                <a:ea typeface="Times New Roman" panose="02020603050405020304" pitchFamily="18" charset="0"/>
              </a:rPr>
              <a:t> з </a:t>
            </a:r>
            <a:r>
              <a:rPr lang="ru-RU" sz="2200" dirty="0" err="1" smtClean="0">
                <a:solidFill>
                  <a:srgbClr val="000000"/>
                </a:solidFill>
                <a:latin typeface="Times New Roman" panose="02020603050405020304" pitchFamily="18" charset="0"/>
                <a:ea typeface="Times New Roman" panose="02020603050405020304" pitchFamily="18" charset="0"/>
              </a:rPr>
              <a:t>назвою</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бібліотеки</a:t>
            </a:r>
            <a:r>
              <a:rPr lang="ru-RU" sz="2200" dirty="0" smtClean="0">
                <a:solidFill>
                  <a:srgbClr val="000000"/>
                </a:solidFill>
                <a:latin typeface="Times New Roman" panose="02020603050405020304" pitchFamily="18" charset="0"/>
                <a:ea typeface="Times New Roman" panose="02020603050405020304" pitchFamily="18" charset="0"/>
              </a:rPr>
              <a:t>. </a:t>
            </a:r>
            <a:endParaRPr lang="uk-UA" sz="2200" dirty="0" smtClean="0">
              <a:solidFill>
                <a:srgbClr val="000000"/>
              </a:solidFill>
              <a:latin typeface="Times New Roman" panose="02020603050405020304" pitchFamily="18" charset="0"/>
              <a:ea typeface="Times New Roman" panose="02020603050405020304" pitchFamily="18" charset="0"/>
            </a:endParaRPr>
          </a:p>
          <a:p>
            <a:pPr marL="29210" indent="450215" algn="just">
              <a:lnSpc>
                <a:spcPct val="111000"/>
              </a:lnSpc>
              <a:spcAft>
                <a:spcPts val="0"/>
              </a:spcAft>
            </a:pPr>
            <a:r>
              <a:rPr lang="ru-RU" sz="2200" dirty="0" err="1" smtClean="0">
                <a:solidFill>
                  <a:srgbClr val="000000"/>
                </a:solidFill>
                <a:latin typeface="Times New Roman" panose="02020603050405020304" pitchFamily="18" charset="0"/>
                <a:ea typeface="Times New Roman" panose="02020603050405020304" pitchFamily="18" charset="0"/>
              </a:rPr>
              <a:t>Якщо</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назва</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видання</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чи</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статті</a:t>
            </a:r>
            <a:r>
              <a:rPr lang="ru-RU" sz="2200" dirty="0" smtClean="0">
                <a:solidFill>
                  <a:srgbClr val="000000"/>
                </a:solidFill>
                <a:latin typeface="Times New Roman" panose="02020603050405020304" pitchFamily="18" charset="0"/>
                <a:ea typeface="Times New Roman" panose="02020603050405020304" pitchFamily="18" charset="0"/>
              </a:rPr>
              <a:t> не </a:t>
            </a:r>
            <a:r>
              <a:rPr lang="ru-RU" sz="2200" dirty="0" err="1" smtClean="0">
                <a:solidFill>
                  <a:srgbClr val="000000"/>
                </a:solidFill>
                <a:latin typeface="Times New Roman" panose="02020603050405020304" pitchFamily="18" charset="0"/>
                <a:ea typeface="Times New Roman" panose="02020603050405020304" pitchFamily="18" charset="0"/>
              </a:rPr>
              <a:t>дає</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повного</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уявлення</a:t>
            </a:r>
            <a:r>
              <a:rPr lang="ru-RU" sz="2200" dirty="0" smtClean="0">
                <a:solidFill>
                  <a:srgbClr val="000000"/>
                </a:solidFill>
                <a:latin typeface="Times New Roman" panose="02020603050405020304" pitchFamily="18" charset="0"/>
                <a:ea typeface="Times New Roman" panose="02020603050405020304" pitchFamily="18" charset="0"/>
              </a:rPr>
              <a:t> про </a:t>
            </a:r>
            <a:r>
              <a:rPr lang="ru-RU" sz="2200" dirty="0" err="1" smtClean="0">
                <a:solidFill>
                  <a:srgbClr val="000000"/>
                </a:solidFill>
                <a:latin typeface="Times New Roman" panose="02020603050405020304" pitchFamily="18" charset="0"/>
                <a:ea typeface="Times New Roman" panose="02020603050405020304" pitchFamily="18" charset="0"/>
              </a:rPr>
              <a:t>їхній</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зміст</a:t>
            </a:r>
            <a:r>
              <a:rPr lang="ru-RU" sz="2200" dirty="0" smtClean="0">
                <a:solidFill>
                  <a:srgbClr val="000000"/>
                </a:solidFill>
                <a:latin typeface="Times New Roman" panose="02020603050405020304" pitchFamily="18" charset="0"/>
                <a:ea typeface="Times New Roman" panose="02020603050405020304" pitchFamily="18" charset="0"/>
              </a:rPr>
              <a:t>, на </a:t>
            </a:r>
            <a:r>
              <a:rPr lang="ru-RU" sz="2200" dirty="0" err="1" smtClean="0">
                <a:solidFill>
                  <a:srgbClr val="000000"/>
                </a:solidFill>
                <a:latin typeface="Times New Roman" panose="02020603050405020304" pitchFamily="18" charset="0"/>
                <a:ea typeface="Times New Roman" panose="02020603050405020304" pitchFamily="18" charset="0"/>
              </a:rPr>
              <a:t>картці</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варто</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помістити</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коротеньку</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анотацію</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чи</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ключові</a:t>
            </a:r>
            <a:r>
              <a:rPr lang="ru-RU" sz="2200" dirty="0" smtClean="0">
                <a:solidFill>
                  <a:srgbClr val="000000"/>
                </a:solidFill>
                <a:latin typeface="Times New Roman" panose="02020603050405020304" pitchFamily="18" charset="0"/>
                <a:ea typeface="Times New Roman" panose="02020603050405020304" pitchFamily="18" charset="0"/>
              </a:rPr>
              <a:t> слова. </a:t>
            </a:r>
            <a:endParaRPr lang="uk-UA" sz="2200" dirty="0" smtClean="0">
              <a:solidFill>
                <a:srgbClr val="000000"/>
              </a:solidFill>
              <a:latin typeface="Times New Roman" panose="02020603050405020304" pitchFamily="18" charset="0"/>
              <a:ea typeface="Times New Roman" panose="02020603050405020304" pitchFamily="18" charset="0"/>
            </a:endParaRPr>
          </a:p>
          <a:p>
            <a:pPr marL="29210" indent="450215" algn="just">
              <a:lnSpc>
                <a:spcPct val="111000"/>
              </a:lnSpc>
              <a:spcAft>
                <a:spcPts val="0"/>
              </a:spcAft>
            </a:pPr>
            <a:r>
              <a:rPr lang="ru-RU" sz="2200" dirty="0" err="1" smtClean="0">
                <a:solidFill>
                  <a:srgbClr val="000000"/>
                </a:solidFill>
                <a:latin typeface="Times New Roman" panose="02020603050405020304" pitchFamily="18" charset="0"/>
                <a:ea typeface="Times New Roman" panose="02020603050405020304" pitchFamily="18" charset="0"/>
              </a:rPr>
              <a:t>Після</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роботи</a:t>
            </a:r>
            <a:r>
              <a:rPr lang="ru-RU" sz="2200" dirty="0">
                <a:solidFill>
                  <a:srgbClr val="000000"/>
                </a:solidFill>
                <a:latin typeface="Times New Roman" panose="02020603050405020304" pitchFamily="18" charset="0"/>
                <a:ea typeface="Times New Roman" panose="02020603050405020304" pitchFamily="18" charset="0"/>
              </a:rPr>
              <a:t> з </a:t>
            </a:r>
            <a:r>
              <a:rPr lang="ru-RU" sz="2200" dirty="0" err="1">
                <a:solidFill>
                  <a:srgbClr val="000000"/>
                </a:solidFill>
                <a:latin typeface="Times New Roman" panose="02020603050405020304" pitchFamily="18" charset="0"/>
                <a:ea typeface="Times New Roman" panose="02020603050405020304" pitchFamily="18" charset="0"/>
              </a:rPr>
              <a:t>традиційними</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джерелами</a:t>
            </a:r>
            <a:r>
              <a:rPr lang="ru-RU" sz="2200" dirty="0">
                <a:solidFill>
                  <a:srgbClr val="000000"/>
                </a:solidFill>
                <a:latin typeface="Times New Roman" panose="02020603050405020304" pitchFamily="18" charset="0"/>
                <a:ea typeface="Times New Roman" panose="02020603050405020304" pitchFamily="18" charset="0"/>
              </a:rPr>
              <a:t> (на </a:t>
            </a:r>
            <a:r>
              <a:rPr lang="ru-RU" sz="2200" dirty="0" err="1">
                <a:solidFill>
                  <a:srgbClr val="000000"/>
                </a:solidFill>
                <a:latin typeface="Times New Roman" panose="02020603050405020304" pitchFamily="18" charset="0"/>
                <a:ea typeface="Times New Roman" panose="02020603050405020304" pitchFamily="18" charset="0"/>
              </a:rPr>
              <a:t>паперових</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носіях</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слід</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звернутися</a:t>
            </a:r>
            <a:r>
              <a:rPr lang="ru-RU" sz="2200" dirty="0">
                <a:solidFill>
                  <a:srgbClr val="000000"/>
                </a:solidFill>
                <a:latin typeface="Times New Roman" panose="02020603050405020304" pitchFamily="18" charset="0"/>
                <a:ea typeface="Times New Roman" panose="02020603050405020304" pitchFamily="18" charset="0"/>
              </a:rPr>
              <a:t> до </a:t>
            </a:r>
            <a:r>
              <a:rPr lang="ru-RU" sz="2200" dirty="0" err="1">
                <a:solidFill>
                  <a:srgbClr val="000000"/>
                </a:solidFill>
                <a:latin typeface="Times New Roman" panose="02020603050405020304" pitchFamily="18" charset="0"/>
                <a:ea typeface="Times New Roman" panose="02020603050405020304" pitchFamily="18" charset="0"/>
              </a:rPr>
              <a:t>електронних</a:t>
            </a:r>
            <a:r>
              <a:rPr lang="ru-RU" sz="2200" dirty="0">
                <a:solidFill>
                  <a:srgbClr val="000000"/>
                </a:solidFill>
                <a:latin typeface="Times New Roman" panose="02020603050405020304" pitchFamily="18" charset="0"/>
                <a:ea typeface="Times New Roman" panose="02020603050405020304" pitchFamily="18" charset="0"/>
              </a:rPr>
              <a:t> інформаційних </a:t>
            </a:r>
            <a:r>
              <a:rPr lang="ru-RU" sz="2200" dirty="0" err="1" smtClean="0">
                <a:solidFill>
                  <a:srgbClr val="000000"/>
                </a:solidFill>
                <a:latin typeface="Times New Roman" panose="02020603050405020304" pitchFamily="18" charset="0"/>
                <a:ea typeface="Times New Roman" panose="02020603050405020304" pitchFamily="18" charset="0"/>
              </a:rPr>
              <a:t>ресурсів</a:t>
            </a:r>
            <a:r>
              <a:rPr lang="ru-RU" sz="2200" dirty="0" smtClean="0">
                <a:solidFill>
                  <a:srgbClr val="000000"/>
                </a:solidFill>
                <a:latin typeface="Times New Roman" panose="02020603050405020304" pitchFamily="18" charset="0"/>
                <a:ea typeface="Times New Roman" panose="02020603050405020304" pitchFamily="18" charset="0"/>
              </a:rPr>
              <a:t>.</a:t>
            </a:r>
          </a:p>
          <a:p>
            <a:pPr marL="29210" indent="450215" algn="just">
              <a:lnSpc>
                <a:spcPct val="111000"/>
              </a:lnSpc>
              <a:spcAft>
                <a:spcPts val="0"/>
              </a:spcAft>
            </a:pPr>
            <a:r>
              <a:rPr lang="ru-RU" sz="2200" dirty="0" err="1" smtClean="0">
                <a:solidFill>
                  <a:srgbClr val="000000"/>
                </a:solidFill>
                <a:latin typeface="Times New Roman" panose="02020603050405020304" pitchFamily="18" charset="0"/>
                <a:ea typeface="Times New Roman" panose="02020603050405020304" pitchFamily="18" charset="0"/>
              </a:rPr>
              <a:t>Користуючись</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електронними</a:t>
            </a:r>
            <a:r>
              <a:rPr lang="ru-RU" sz="2200" dirty="0">
                <a:solidFill>
                  <a:srgbClr val="000000"/>
                </a:solidFill>
                <a:latin typeface="Times New Roman" panose="02020603050405020304" pitchFamily="18" charset="0"/>
                <a:ea typeface="Times New Roman" panose="02020603050405020304" pitchFamily="18" charset="0"/>
              </a:rPr>
              <a:t> ресурсами </a:t>
            </a:r>
            <a:r>
              <a:rPr lang="ru-RU" sz="2200" dirty="0" err="1">
                <a:solidFill>
                  <a:srgbClr val="000000"/>
                </a:solidFill>
                <a:latin typeface="Times New Roman" panose="02020603050405020304" pitchFamily="18" charset="0"/>
                <a:ea typeface="Times New Roman" panose="02020603050405020304" pitchFamily="18" charset="0"/>
              </a:rPr>
              <a:t>слід</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пам’ятати</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що</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усі</a:t>
            </a:r>
            <a:r>
              <a:rPr lang="ru-RU" sz="2200" dirty="0">
                <a:solidFill>
                  <a:srgbClr val="000000"/>
                </a:solidFill>
                <a:latin typeface="Times New Roman" panose="02020603050405020304" pitchFamily="18" charset="0"/>
                <a:ea typeface="Times New Roman" panose="02020603050405020304" pitchFamily="18" charset="0"/>
              </a:rPr>
              <a:t> вони </a:t>
            </a:r>
            <a:r>
              <a:rPr lang="ru-RU" sz="2200" dirty="0" err="1">
                <a:solidFill>
                  <a:srgbClr val="000000"/>
                </a:solidFill>
                <a:latin typeface="Times New Roman" panose="02020603050405020304" pitchFamily="18" charset="0"/>
                <a:ea typeface="Times New Roman" panose="02020603050405020304" pitchFamily="18" charset="0"/>
              </a:rPr>
              <a:t>являють</a:t>
            </a:r>
            <a:r>
              <a:rPr lang="ru-RU" sz="2200" dirty="0">
                <a:solidFill>
                  <a:srgbClr val="000000"/>
                </a:solidFill>
                <a:latin typeface="Times New Roman" panose="02020603050405020304" pitchFamily="18" charset="0"/>
                <a:ea typeface="Times New Roman" panose="02020603050405020304" pitchFamily="18" charset="0"/>
              </a:rPr>
              <a:t> собою </a:t>
            </a:r>
            <a:r>
              <a:rPr lang="ru-RU" sz="2200" dirty="0" err="1">
                <a:solidFill>
                  <a:srgbClr val="000000"/>
                </a:solidFill>
                <a:latin typeface="Times New Roman" panose="02020603050405020304" pitchFamily="18" charset="0"/>
                <a:ea typeface="Times New Roman" panose="02020603050405020304" pitchFamily="18" charset="0"/>
              </a:rPr>
              <a:t>ті</a:t>
            </a:r>
            <a:r>
              <a:rPr lang="ru-RU" sz="2200" dirty="0">
                <a:solidFill>
                  <a:srgbClr val="000000"/>
                </a:solidFill>
                <a:latin typeface="Times New Roman" panose="02020603050405020304" pitchFamily="18" charset="0"/>
                <a:ea typeface="Times New Roman" panose="02020603050405020304" pitchFamily="18" charset="0"/>
              </a:rPr>
              <a:t> ж </a:t>
            </a:r>
            <a:r>
              <a:rPr lang="ru-RU" sz="2200" dirty="0" err="1">
                <a:solidFill>
                  <a:srgbClr val="000000"/>
                </a:solidFill>
                <a:latin typeface="Times New Roman" panose="02020603050405020304" pitchFamily="18" charset="0"/>
                <a:ea typeface="Times New Roman" panose="02020603050405020304" pitchFamily="18" charset="0"/>
              </a:rPr>
              <a:t>самі</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підручники</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монографії</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статті</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реферати</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лише</a:t>
            </a:r>
            <a:r>
              <a:rPr lang="ru-RU" sz="2200" dirty="0">
                <a:solidFill>
                  <a:srgbClr val="000000"/>
                </a:solidFill>
                <a:latin typeface="Times New Roman" panose="02020603050405020304" pitchFamily="18" charset="0"/>
                <a:ea typeface="Times New Roman" panose="02020603050405020304" pitchFamily="18" charset="0"/>
              </a:rPr>
              <a:t> в </a:t>
            </a:r>
            <a:r>
              <a:rPr lang="ru-RU" sz="2200" dirty="0" err="1">
                <a:solidFill>
                  <a:srgbClr val="000000"/>
                </a:solidFill>
                <a:latin typeface="Times New Roman" panose="02020603050405020304" pitchFamily="18" charset="0"/>
                <a:ea typeface="Times New Roman" panose="02020603050405020304" pitchFamily="18" charset="0"/>
              </a:rPr>
              <a:t>електронному</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вигляді</a:t>
            </a:r>
            <a:r>
              <a:rPr lang="ru-RU" sz="2200" dirty="0">
                <a:solidFill>
                  <a:srgbClr val="000000"/>
                </a:solidFill>
                <a:latin typeface="Times New Roman" panose="02020603050405020304" pitchFamily="18" charset="0"/>
                <a:ea typeface="Times New Roman" panose="02020603050405020304" pitchFamily="18" charset="0"/>
              </a:rPr>
              <a:t>. </a:t>
            </a:r>
            <a:endParaRPr lang="ru-RU" sz="2200" dirty="0" smtClean="0">
              <a:solidFill>
                <a:srgbClr val="000000"/>
              </a:solidFill>
              <a:latin typeface="Times New Roman" panose="02020603050405020304" pitchFamily="18" charset="0"/>
              <a:ea typeface="Times New Roman" panose="02020603050405020304" pitchFamily="18" charset="0"/>
            </a:endParaRPr>
          </a:p>
          <a:p>
            <a:pPr marL="29210" indent="450215" algn="just">
              <a:lnSpc>
                <a:spcPct val="111000"/>
              </a:lnSpc>
              <a:spcAft>
                <a:spcPts val="0"/>
              </a:spcAft>
            </a:pPr>
            <a:r>
              <a:rPr lang="ru-RU" sz="2200" dirty="0" err="1" smtClean="0">
                <a:solidFill>
                  <a:srgbClr val="000000"/>
                </a:solidFill>
                <a:latin typeface="Times New Roman" panose="02020603050405020304" pitchFamily="18" charset="0"/>
                <a:ea typeface="Times New Roman" panose="02020603050405020304" pitchFamily="18" charset="0"/>
              </a:rPr>
              <a:t>Необхідно</a:t>
            </a:r>
            <a:r>
              <a:rPr lang="ru-RU" sz="2200" dirty="0" smtClean="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прагнути</a:t>
            </a:r>
            <a:r>
              <a:rPr lang="ru-RU" sz="2200" dirty="0">
                <a:solidFill>
                  <a:srgbClr val="000000"/>
                </a:solidFill>
                <a:latin typeface="Times New Roman" panose="02020603050405020304" pitchFamily="18" charset="0"/>
                <a:ea typeface="Times New Roman" panose="02020603050405020304" pitchFamily="18" charset="0"/>
              </a:rPr>
              <a:t> до </a:t>
            </a:r>
            <a:r>
              <a:rPr lang="ru-RU" sz="2200" dirty="0" err="1">
                <a:solidFill>
                  <a:srgbClr val="000000"/>
                </a:solidFill>
                <a:latin typeface="Times New Roman" panose="02020603050405020304" pitchFamily="18" charset="0"/>
                <a:ea typeface="Times New Roman" panose="02020603050405020304" pitchFamily="18" charset="0"/>
              </a:rPr>
              <a:t>вичерпної</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повноти</a:t>
            </a:r>
            <a:r>
              <a:rPr lang="ru-RU" sz="2200" dirty="0">
                <a:solidFill>
                  <a:srgbClr val="000000"/>
                </a:solidFill>
                <a:latin typeface="Times New Roman" panose="02020603050405020304" pitchFamily="18" charset="0"/>
                <a:ea typeface="Times New Roman" panose="02020603050405020304" pitchFamily="18" charset="0"/>
              </a:rPr>
              <a:t> списку </a:t>
            </a:r>
            <a:r>
              <a:rPr lang="ru-RU" sz="2200" dirty="0" err="1">
                <a:solidFill>
                  <a:srgbClr val="000000"/>
                </a:solidFill>
                <a:latin typeface="Times New Roman" panose="02020603050405020304" pitchFamily="18" charset="0"/>
                <a:ea typeface="Times New Roman" panose="02020603050405020304" pitchFamily="18" charset="0"/>
              </a:rPr>
              <a:t>використаної</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літератури</a:t>
            </a:r>
            <a:r>
              <a:rPr lang="ru-RU" sz="2200" dirty="0" smtClean="0">
                <a:solidFill>
                  <a:srgbClr val="000000"/>
                </a:solidFill>
                <a:latin typeface="Times New Roman" panose="02020603050405020304" pitchFamily="18" charset="0"/>
                <a:ea typeface="Times New Roman" panose="02020603050405020304" pitchFamily="18" charset="0"/>
              </a:rPr>
              <a:t>.</a:t>
            </a:r>
            <a:endParaRPr lang="uk-UA" sz="2200" dirty="0">
              <a:solidFill>
                <a:srgbClr val="000000"/>
              </a:solidFill>
              <a:latin typeface="Times New Roman" panose="02020603050405020304" pitchFamily="18" charset="0"/>
              <a:ea typeface="Times New Roman" panose="02020603050405020304" pitchFamily="18" charset="0"/>
            </a:endParaRPr>
          </a:p>
          <a:p>
            <a:pPr marL="29210" indent="450215" algn="just">
              <a:lnSpc>
                <a:spcPct val="111000"/>
              </a:lnSpc>
              <a:spcAft>
                <a:spcPts val="0"/>
              </a:spcAft>
            </a:pPr>
            <a:r>
              <a:rPr lang="ru-RU" sz="2200" dirty="0" err="1">
                <a:solidFill>
                  <a:srgbClr val="000000"/>
                </a:solidFill>
                <a:latin typeface="Times New Roman" panose="02020603050405020304" pitchFamily="18" charset="0"/>
                <a:ea typeface="Times New Roman" panose="02020603050405020304" pitchFamily="18" charset="0"/>
              </a:rPr>
              <a:t>Складену</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робочу</a:t>
            </a:r>
            <a:r>
              <a:rPr lang="ru-RU" sz="2200" dirty="0">
                <a:solidFill>
                  <a:srgbClr val="000000"/>
                </a:solidFill>
                <a:latin typeface="Times New Roman" panose="02020603050405020304" pitchFamily="18" charset="0"/>
                <a:ea typeface="Times New Roman" panose="02020603050405020304" pitchFamily="18" charset="0"/>
              </a:rPr>
              <a:t> картотеку </a:t>
            </a:r>
            <a:r>
              <a:rPr lang="ru-RU" sz="2200" dirty="0" err="1">
                <a:solidFill>
                  <a:srgbClr val="000000"/>
                </a:solidFill>
                <a:latin typeface="Times New Roman" panose="02020603050405020304" pitchFamily="18" charset="0"/>
                <a:ea typeface="Times New Roman" panose="02020603050405020304" pitchFamily="18" charset="0"/>
              </a:rPr>
              <a:t>доречно</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показати</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науковому</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керівникові</a:t>
            </a:r>
            <a:r>
              <a:rPr lang="ru-RU" sz="2200" dirty="0">
                <a:solidFill>
                  <a:srgbClr val="000000"/>
                </a:solidFill>
                <a:latin typeface="Times New Roman" panose="02020603050405020304" pitchFamily="18" charset="0"/>
                <a:ea typeface="Times New Roman" panose="02020603050405020304" pitchFamily="18" charset="0"/>
              </a:rPr>
              <a:t> на предмет </a:t>
            </a:r>
            <a:r>
              <a:rPr lang="ru-RU" sz="2200" dirty="0" err="1">
                <a:solidFill>
                  <a:srgbClr val="000000"/>
                </a:solidFill>
                <a:latin typeface="Times New Roman" panose="02020603050405020304" pitchFamily="18" charset="0"/>
                <a:ea typeface="Times New Roman" panose="02020603050405020304" pitchFamily="18" charset="0"/>
              </a:rPr>
              <a:t>її</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повноти</a:t>
            </a:r>
            <a:r>
              <a:rPr lang="ru-RU" sz="2200" dirty="0">
                <a:solidFill>
                  <a:srgbClr val="000000"/>
                </a:solidFill>
                <a:latin typeface="Times New Roman" panose="02020603050405020304" pitchFamily="18" charset="0"/>
                <a:ea typeface="Times New Roman" panose="02020603050405020304" pitchFamily="18" charset="0"/>
              </a:rPr>
              <a:t>. За </a:t>
            </a:r>
            <a:r>
              <a:rPr lang="ru-RU" sz="2200" dirty="0" err="1">
                <a:solidFill>
                  <a:srgbClr val="000000"/>
                </a:solidFill>
                <a:latin typeface="Times New Roman" panose="02020603050405020304" pitchFamily="18" charset="0"/>
                <a:ea typeface="Times New Roman" panose="02020603050405020304" pitchFamily="18" charset="0"/>
              </a:rPr>
              <a:t>його</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рекомендацією</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необхідно</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додати</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видання</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що</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a:solidFill>
                  <a:srgbClr val="000000"/>
                </a:solidFill>
                <a:latin typeface="Times New Roman" panose="02020603050405020304" pitchFamily="18" charset="0"/>
                <a:ea typeface="Times New Roman" panose="02020603050405020304" pitchFamily="18" charset="0"/>
              </a:rPr>
              <a:t>залишились</a:t>
            </a:r>
            <a:r>
              <a:rPr lang="ru-RU" sz="2200" dirty="0">
                <a:solidFill>
                  <a:srgbClr val="000000"/>
                </a:solidFill>
                <a:latin typeface="Times New Roman" panose="02020603050405020304" pitchFamily="18" charset="0"/>
                <a:ea typeface="Times New Roman" panose="02020603050405020304" pitchFamily="18" charset="0"/>
              </a:rPr>
              <a:t> поза </a:t>
            </a:r>
            <a:r>
              <a:rPr lang="ru-RU" sz="2200" dirty="0" err="1">
                <a:solidFill>
                  <a:srgbClr val="000000"/>
                </a:solidFill>
                <a:latin typeface="Times New Roman" panose="02020603050405020304" pitchFamily="18" charset="0"/>
                <a:ea typeface="Times New Roman" panose="02020603050405020304" pitchFamily="18" charset="0"/>
              </a:rPr>
              <a:t>увагою</a:t>
            </a:r>
            <a:r>
              <a:rPr lang="ru-RU" sz="2200" dirty="0">
                <a:solidFill>
                  <a:srgbClr val="000000"/>
                </a:solidFill>
                <a:latin typeface="Times New Roman" panose="02020603050405020304" pitchFamily="18" charset="0"/>
                <a:ea typeface="Times New Roman" panose="02020603050405020304" pitchFamily="18" charset="0"/>
              </a:rPr>
              <a:t> </a:t>
            </a:r>
            <a:r>
              <a:rPr lang="ru-RU" sz="2200" dirty="0" err="1" smtClean="0">
                <a:solidFill>
                  <a:srgbClr val="000000"/>
                </a:solidFill>
                <a:latin typeface="Times New Roman" panose="02020603050405020304" pitchFamily="18" charset="0"/>
                <a:ea typeface="Times New Roman" panose="02020603050405020304" pitchFamily="18" charset="0"/>
              </a:rPr>
              <a:t>дослідника</a:t>
            </a:r>
            <a:r>
              <a:rPr lang="ru-RU" sz="2200" dirty="0" smtClean="0">
                <a:solidFill>
                  <a:srgbClr val="000000"/>
                </a:solidFill>
                <a:latin typeface="Times New Roman" panose="02020603050405020304" pitchFamily="18" charset="0"/>
                <a:ea typeface="Times New Roman" panose="02020603050405020304" pitchFamily="18" charset="0"/>
              </a:rPr>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1300" y="1297354"/>
            <a:ext cx="1535723" cy="1023815"/>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1300" y="3086100"/>
            <a:ext cx="1582615" cy="1186961"/>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0447" y="5037992"/>
            <a:ext cx="1606576" cy="1203889"/>
          </a:xfrm>
          <a:prstGeom prst="rect">
            <a:avLst/>
          </a:prstGeom>
          <a:ln>
            <a:noFill/>
          </a:ln>
          <a:effectLst>
            <a:softEdge rad="112500"/>
          </a:effectLst>
        </p:spPr>
      </p:pic>
    </p:spTree>
    <p:extLst>
      <p:ext uri="{BB962C8B-B14F-4D97-AF65-F5344CB8AC3E}">
        <p14:creationId xmlns:p14="http://schemas.microsoft.com/office/powerpoint/2010/main" val="375702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a:t>8. Робота з </a:t>
            </a:r>
            <a:r>
              <a:rPr lang="ru-RU" sz="4000" dirty="0" err="1"/>
              <a:t>джерелами</a:t>
            </a:r>
            <a:r>
              <a:rPr lang="ru-RU" sz="4000" dirty="0"/>
              <a:t> </a:t>
            </a:r>
            <a:r>
              <a:rPr lang="ru-RU" sz="4000" dirty="0" err="1"/>
              <a:t>інформації</a:t>
            </a:r>
            <a:r>
              <a:rPr lang="ru-RU" sz="4000" dirty="0"/>
              <a:t> </a:t>
            </a:r>
            <a:endParaRPr lang="uk-UA" sz="4000" dirty="0"/>
          </a:p>
        </p:txBody>
      </p:sp>
      <p:sp>
        <p:nvSpPr>
          <p:cNvPr id="3" name="Объект 2"/>
          <p:cNvSpPr>
            <a:spLocks noGrp="1"/>
          </p:cNvSpPr>
          <p:nvPr>
            <p:ph idx="1"/>
          </p:nvPr>
        </p:nvSpPr>
        <p:spPr>
          <a:xfrm>
            <a:off x="979116" y="1310054"/>
            <a:ext cx="9457353" cy="5345723"/>
          </a:xfrm>
        </p:spPr>
        <p:txBody>
          <a:bodyPr>
            <a:normAutofit/>
          </a:bodyPr>
          <a:lstStyle/>
          <a:p>
            <a:pPr marL="0" indent="0">
              <a:buNone/>
            </a:pPr>
            <a:r>
              <a:rPr lang="ru-RU" b="1" dirty="0" err="1">
                <a:solidFill>
                  <a:srgbClr val="000000"/>
                </a:solidFill>
                <a:latin typeface="Times New Roman" panose="02020603050405020304" pitchFamily="18" charset="0"/>
                <a:ea typeface="Times New Roman" panose="02020603050405020304" pitchFamily="18" charset="0"/>
              </a:rPr>
              <a:t>Послідовність</a:t>
            </a:r>
            <a:r>
              <a:rPr lang="ru-RU" b="1" dirty="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ознайомлення</a:t>
            </a:r>
            <a:r>
              <a:rPr lang="ru-RU" b="1" dirty="0">
                <a:solidFill>
                  <a:srgbClr val="000000"/>
                </a:solidFill>
                <a:latin typeface="Times New Roman" panose="02020603050405020304" pitchFamily="18" charset="0"/>
                <a:ea typeface="Times New Roman" panose="02020603050405020304" pitchFamily="18" charset="0"/>
              </a:rPr>
              <a:t> </a:t>
            </a:r>
            <a:r>
              <a:rPr lang="ru-RU" b="1" dirty="0" smtClean="0">
                <a:solidFill>
                  <a:srgbClr val="000000"/>
                </a:solidFill>
                <a:latin typeface="Times New Roman" panose="02020603050405020304" pitchFamily="18" charset="0"/>
                <a:ea typeface="Times New Roman" panose="02020603050405020304" pitchFamily="18" charset="0"/>
              </a:rPr>
              <a:t>з </a:t>
            </a:r>
            <a:r>
              <a:rPr lang="ru-RU" b="1" dirty="0" err="1" smtClean="0">
                <a:solidFill>
                  <a:srgbClr val="000000"/>
                </a:solidFill>
                <a:latin typeface="Times New Roman" panose="02020603050405020304" pitchFamily="18" charset="0"/>
                <a:ea typeface="Times New Roman" panose="02020603050405020304" pitchFamily="18" charset="0"/>
              </a:rPr>
              <a:t>джерелами</a:t>
            </a:r>
            <a:r>
              <a:rPr lang="ru-RU" b="1" dirty="0" smtClean="0">
                <a:solidFill>
                  <a:srgbClr val="000000"/>
                </a:solidFill>
                <a:latin typeface="Times New Roman" panose="02020603050405020304" pitchFamily="18" charset="0"/>
                <a:ea typeface="Times New Roman" panose="02020603050405020304" pitchFamily="18" charset="0"/>
              </a:rPr>
              <a:t> </a:t>
            </a:r>
            <a:r>
              <a:rPr lang="ru-RU" b="1" dirty="0" err="1" smtClean="0">
                <a:solidFill>
                  <a:srgbClr val="000000"/>
                </a:solidFill>
                <a:latin typeface="Times New Roman" panose="02020603050405020304" pitchFamily="18" charset="0"/>
                <a:ea typeface="Times New Roman" panose="02020603050405020304" pitchFamily="18" charset="0"/>
              </a:rPr>
              <a:t>варто</a:t>
            </a:r>
            <a:r>
              <a:rPr lang="ru-RU" b="1" dirty="0" smtClean="0">
                <a:solidFill>
                  <a:srgbClr val="000000"/>
                </a:solidFill>
                <a:latin typeface="Times New Roman" panose="02020603050405020304" pitchFamily="18" charset="0"/>
                <a:ea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rPr>
              <a:t>обговорити</a:t>
            </a:r>
            <a:r>
              <a:rPr lang="ru-RU" b="1" dirty="0">
                <a:solidFill>
                  <a:srgbClr val="000000"/>
                </a:solidFill>
                <a:latin typeface="Times New Roman" panose="02020603050405020304" pitchFamily="18" charset="0"/>
                <a:ea typeface="Times New Roman" panose="02020603050405020304" pitchFamily="18" charset="0"/>
              </a:rPr>
              <a:t> з </a:t>
            </a:r>
            <a:r>
              <a:rPr lang="ru-RU" b="1" dirty="0" err="1">
                <a:solidFill>
                  <a:srgbClr val="000000"/>
                </a:solidFill>
                <a:latin typeface="Times New Roman" panose="02020603050405020304" pitchFamily="18" charset="0"/>
                <a:ea typeface="Times New Roman" panose="02020603050405020304" pitchFamily="18" charset="0"/>
              </a:rPr>
              <a:t>науковим</a:t>
            </a:r>
            <a:r>
              <a:rPr lang="ru-RU" b="1" dirty="0">
                <a:solidFill>
                  <a:srgbClr val="000000"/>
                </a:solidFill>
                <a:latin typeface="Times New Roman" panose="02020603050405020304" pitchFamily="18" charset="0"/>
                <a:ea typeface="Times New Roman" panose="02020603050405020304" pitchFamily="18" charset="0"/>
              </a:rPr>
              <a:t> </a:t>
            </a:r>
            <a:r>
              <a:rPr lang="ru-RU" b="1" dirty="0" err="1" smtClean="0">
                <a:solidFill>
                  <a:srgbClr val="000000"/>
                </a:solidFill>
                <a:latin typeface="Times New Roman" panose="02020603050405020304" pitchFamily="18" charset="0"/>
                <a:ea typeface="Times New Roman" panose="02020603050405020304" pitchFamily="18" charset="0"/>
              </a:rPr>
              <a:t>керівником</a:t>
            </a:r>
            <a:r>
              <a:rPr lang="ru-RU" b="1" dirty="0" smtClean="0">
                <a:solidFill>
                  <a:srgbClr val="000000"/>
                </a:solidFill>
                <a:latin typeface="Times New Roman" panose="02020603050405020304" pitchFamily="18" charset="0"/>
                <a:ea typeface="Times New Roman" panose="02020603050405020304" pitchFamily="18" charset="0"/>
              </a:rPr>
              <a:t> </a:t>
            </a:r>
            <a:endParaRPr lang="uk-UA" b="1" dirty="0">
              <a:solidFill>
                <a:srgbClr val="000000"/>
              </a:solidFill>
              <a:latin typeface="Times New Roman" panose="02020603050405020304" pitchFamily="18" charset="0"/>
              <a:ea typeface="Times New Roman" panose="02020603050405020304" pitchFamily="18" charset="0"/>
            </a:endParaRPr>
          </a:p>
          <a:p>
            <a:r>
              <a:rPr lang="ru-RU" dirty="0" err="1" smtClean="0">
                <a:solidFill>
                  <a:srgbClr val="000000"/>
                </a:solidFill>
                <a:latin typeface="Times New Roman" panose="02020603050405020304" pitchFamily="18" charset="0"/>
                <a:ea typeface="Times New Roman" panose="02020603050405020304" pitchFamily="18" charset="0"/>
              </a:rPr>
              <a:t>Вивчення</a:t>
            </a:r>
            <a:r>
              <a:rPr lang="ru-RU" dirty="0" smtClean="0">
                <a:solidFill>
                  <a:srgbClr val="000000"/>
                </a:solidFill>
                <a:latin typeface="Times New Roman" panose="02020603050405020304" pitchFamily="18" charset="0"/>
                <a:ea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rPr>
              <a:t>літератури</a:t>
            </a:r>
            <a:r>
              <a:rPr lang="ru-RU" dirty="0" smtClean="0">
                <a:solidFill>
                  <a:srgbClr val="000000"/>
                </a:solidFill>
                <a:latin typeface="Times New Roman" panose="02020603050405020304" pitchFamily="18" charset="0"/>
                <a:ea typeface="Times New Roman" panose="02020603050405020304" pitchFamily="18" charset="0"/>
              </a:rPr>
              <a:t> треба </a:t>
            </a:r>
            <a:r>
              <a:rPr lang="ru-RU" dirty="0" err="1" smtClean="0">
                <a:solidFill>
                  <a:srgbClr val="000000"/>
                </a:solidFill>
                <a:latin typeface="Times New Roman" panose="02020603050405020304" pitchFamily="18" charset="0"/>
                <a:ea typeface="Times New Roman" panose="02020603050405020304" pitchFamily="18" charset="0"/>
              </a:rPr>
              <a:t>починати</a:t>
            </a:r>
            <a:r>
              <a:rPr lang="ru-RU" dirty="0" smtClean="0">
                <a:solidFill>
                  <a:srgbClr val="000000"/>
                </a:solidFill>
                <a:latin typeface="Times New Roman" panose="02020603050405020304" pitchFamily="18" charset="0"/>
                <a:ea typeface="Times New Roman" panose="02020603050405020304" pitchFamily="18" charset="0"/>
              </a:rPr>
              <a:t> з </a:t>
            </a:r>
            <a:r>
              <a:rPr lang="ru-RU" dirty="0" err="1" smtClean="0">
                <a:solidFill>
                  <a:srgbClr val="000000"/>
                </a:solidFill>
                <a:latin typeface="Times New Roman" panose="02020603050405020304" pitchFamily="18" charset="0"/>
                <a:ea typeface="Times New Roman" panose="02020603050405020304" pitchFamily="18" charset="0"/>
              </a:rPr>
              <a:t>праць</a:t>
            </a:r>
            <a:endParaRPr lang="ru-RU" dirty="0" smtClean="0">
              <a:solidFill>
                <a:srgbClr val="000000"/>
              </a:solidFill>
              <a:latin typeface="Times New Roman" panose="02020603050405020304" pitchFamily="18" charset="0"/>
              <a:ea typeface="Times New Roman" panose="02020603050405020304" pitchFamily="18" charset="0"/>
            </a:endParaRPr>
          </a:p>
          <a:p>
            <a:r>
              <a:rPr lang="ru-RU" dirty="0" err="1">
                <a:solidFill>
                  <a:srgbClr val="000000"/>
                </a:solidFill>
                <a:latin typeface="Times New Roman" panose="02020603050405020304" pitchFamily="18" charset="0"/>
                <a:ea typeface="Times New Roman" panose="02020603050405020304" pitchFamily="18" charset="0"/>
              </a:rPr>
              <a:t>Починати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ознайомлення</a:t>
            </a:r>
            <a:r>
              <a:rPr lang="ru-RU" dirty="0">
                <a:solidFill>
                  <a:srgbClr val="000000"/>
                </a:solidFill>
                <a:latin typeface="Times New Roman" panose="02020603050405020304" pitchFamily="18" charset="0"/>
                <a:ea typeface="Times New Roman" panose="02020603050405020304" pitchFamily="18" charset="0"/>
              </a:rPr>
              <a:t> з </a:t>
            </a:r>
            <a:r>
              <a:rPr lang="ru-RU" dirty="0" err="1">
                <a:solidFill>
                  <a:srgbClr val="000000"/>
                </a:solidFill>
                <a:latin typeface="Times New Roman" panose="02020603050405020304" pitchFamily="18" charset="0"/>
                <a:ea typeface="Times New Roman" panose="02020603050405020304" pitchFamily="18" charset="0"/>
              </a:rPr>
              <a:t>виданням</a:t>
            </a:r>
            <a:r>
              <a:rPr lang="ru-RU" dirty="0">
                <a:solidFill>
                  <a:srgbClr val="000000"/>
                </a:solidFill>
                <a:latin typeface="Times New Roman" panose="02020603050405020304" pitchFamily="18" charset="0"/>
                <a:ea typeface="Times New Roman" panose="02020603050405020304" pitchFamily="18" charset="0"/>
              </a:rPr>
              <a:t> треба з титульного </a:t>
            </a:r>
            <a:r>
              <a:rPr lang="ru-RU" dirty="0" err="1" smtClean="0">
                <a:solidFill>
                  <a:srgbClr val="000000"/>
                </a:solidFill>
                <a:latin typeface="Times New Roman" panose="02020603050405020304" pitchFamily="18" charset="0"/>
                <a:ea typeface="Times New Roman" panose="02020603050405020304" pitchFamily="18" charset="0"/>
              </a:rPr>
              <a:t>аркуша</a:t>
            </a:r>
            <a:endParaRPr lang="ru-RU" dirty="0" smtClean="0">
              <a:solidFill>
                <a:srgbClr val="000000"/>
              </a:solidFill>
              <a:latin typeface="Times New Roman" panose="02020603050405020304" pitchFamily="18" charset="0"/>
              <a:ea typeface="Times New Roman" panose="02020603050405020304" pitchFamily="18" charset="0"/>
            </a:endParaRPr>
          </a:p>
          <a:p>
            <a:r>
              <a:rPr lang="ru-RU" dirty="0" err="1" smtClean="0">
                <a:solidFill>
                  <a:srgbClr val="000000"/>
                </a:solidFill>
                <a:latin typeface="Times New Roman" panose="02020603050405020304" pitchFamily="18" charset="0"/>
                <a:ea typeface="Times New Roman" panose="02020603050405020304" pitchFamily="18" charset="0"/>
              </a:rPr>
              <a:t>Переглянувши</a:t>
            </a:r>
            <a:r>
              <a:rPr lang="ru-RU" dirty="0" smtClean="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зміст</a:t>
            </a:r>
            <a:r>
              <a:rPr lang="ru-RU" dirty="0">
                <a:solidFill>
                  <a:srgbClr val="000000"/>
                </a:solidFill>
                <a:latin typeface="Times New Roman" panose="02020603050405020304" pitchFamily="18" charset="0"/>
                <a:ea typeface="Times New Roman" panose="02020603050405020304" pitchFamily="18" charset="0"/>
              </a:rPr>
              <a:t> і </a:t>
            </a:r>
            <a:r>
              <a:rPr lang="ru-RU" dirty="0" err="1">
                <a:solidFill>
                  <a:srgbClr val="000000"/>
                </a:solidFill>
                <a:latin typeface="Times New Roman" panose="02020603050405020304" pitchFamily="18" charset="0"/>
                <a:ea typeface="Times New Roman" panose="02020603050405020304" pitchFamily="18" charset="0"/>
              </a:rPr>
              <a:t>ознайомившись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із</a:t>
            </a:r>
            <a:r>
              <a:rPr lang="ru-RU" dirty="0">
                <a:solidFill>
                  <a:srgbClr val="000000"/>
                </a:solidFill>
                <a:latin typeface="Times New Roman" panose="02020603050405020304" pitchFamily="18" charset="0"/>
                <a:ea typeface="Times New Roman" panose="02020603050405020304" pitchFamily="18" charset="0"/>
              </a:rPr>
              <a:t> структурою </a:t>
            </a:r>
            <a:r>
              <a:rPr lang="ru-RU" dirty="0" err="1">
                <a:solidFill>
                  <a:srgbClr val="000000"/>
                </a:solidFill>
                <a:latin typeface="Times New Roman" panose="02020603050405020304" pitchFamily="18" charset="0"/>
                <a:ea typeface="Times New Roman" panose="02020603050405020304" pitchFamily="18" charset="0"/>
              </a:rPr>
              <a:t>видання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слід</a:t>
            </a:r>
            <a:r>
              <a:rPr lang="ru-RU" dirty="0">
                <a:solidFill>
                  <a:srgbClr val="000000"/>
                </a:solidFill>
                <a:latin typeface="Times New Roman" panose="02020603050405020304" pitchFamily="18" charset="0"/>
                <a:ea typeface="Times New Roman" panose="02020603050405020304" pitchFamily="18" charset="0"/>
              </a:rPr>
              <a:t> перейти до </a:t>
            </a:r>
            <a:r>
              <a:rPr lang="ru-RU" dirty="0" err="1">
                <a:solidFill>
                  <a:srgbClr val="000000"/>
                </a:solidFill>
                <a:latin typeface="Times New Roman" panose="02020603050405020304" pitchFamily="18" charset="0"/>
                <a:ea typeface="Times New Roman" panose="02020603050405020304" pitchFamily="18" charset="0"/>
              </a:rPr>
              <a:t>читання</a:t>
            </a:r>
            <a:r>
              <a:rPr lang="ru-RU" dirty="0">
                <a:solidFill>
                  <a:srgbClr val="000000"/>
                </a:solidFill>
                <a:latin typeface="Times New Roman" panose="02020603050405020304" pitchFamily="18" charset="0"/>
                <a:ea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rPr>
              <a:t>конспектування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необхідної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інформації</a:t>
            </a:r>
            <a:r>
              <a:rPr lang="ru-RU" dirty="0" smtClean="0">
                <a:solidFill>
                  <a:srgbClr val="000000"/>
                </a:solidFill>
                <a:latin typeface="Times New Roman" panose="02020603050405020304" pitchFamily="18" charset="0"/>
                <a:ea typeface="Times New Roman" panose="02020603050405020304" pitchFamily="18" charset="0"/>
              </a:rPr>
              <a:t>.</a:t>
            </a:r>
          </a:p>
          <a:p>
            <a:r>
              <a:rPr lang="ru-RU" dirty="0">
                <a:solidFill>
                  <a:srgbClr val="000000"/>
                </a:solidFill>
                <a:latin typeface="Times New Roman" panose="02020603050405020304" pitchFamily="18" charset="0"/>
                <a:ea typeface="Times New Roman" panose="02020603050405020304" pitchFamily="18" charset="0"/>
              </a:rPr>
              <a:t>На початок </a:t>
            </a:r>
            <a:r>
              <a:rPr lang="ru-RU" dirty="0" err="1">
                <a:solidFill>
                  <a:srgbClr val="000000"/>
                </a:solidFill>
                <a:latin typeface="Times New Roman" panose="02020603050405020304" pitchFamily="18" charset="0"/>
                <a:ea typeface="Times New Roman" panose="02020603050405020304" pitchFamily="18" charset="0"/>
              </a:rPr>
              <a:t>слід</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ознайомитися</a:t>
            </a:r>
            <a:r>
              <a:rPr lang="ru-RU" dirty="0">
                <a:solidFill>
                  <a:srgbClr val="000000"/>
                </a:solidFill>
                <a:latin typeface="Times New Roman" panose="02020603050405020304" pitchFamily="18" charset="0"/>
                <a:ea typeface="Times New Roman" panose="02020603050405020304" pitchFamily="18" charset="0"/>
              </a:rPr>
              <a:t> з документом у </a:t>
            </a:r>
            <a:r>
              <a:rPr lang="ru-RU" dirty="0" err="1">
                <a:solidFill>
                  <a:srgbClr val="000000"/>
                </a:solidFill>
                <a:latin typeface="Times New Roman" panose="02020603050405020304" pitchFamily="18" charset="0"/>
                <a:ea typeface="Times New Roman" panose="02020603050405020304" pitchFamily="18" charset="0"/>
              </a:rPr>
              <a:t>цілому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вивчити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його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зміст</a:t>
            </a:r>
            <a:r>
              <a:rPr lang="ru-RU" dirty="0">
                <a:solidFill>
                  <a:srgbClr val="000000"/>
                </a:solidFill>
                <a:latin typeface="Times New Roman" panose="02020603050405020304" pitchFamily="18" charset="0"/>
                <a:ea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rPr>
              <a:t>вступ</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передмову</a:t>
            </a:r>
            <a:r>
              <a:rPr lang="ru-RU" dirty="0" smtClean="0">
                <a:solidFill>
                  <a:srgbClr val="000000"/>
                </a:solidFill>
                <a:latin typeface="Times New Roman" panose="02020603050405020304" pitchFamily="18" charset="0"/>
                <a:ea typeface="Times New Roman" panose="02020603050405020304" pitchFamily="18" charset="0"/>
              </a:rPr>
              <a:t>).</a:t>
            </a:r>
          </a:p>
          <a:p>
            <a:r>
              <a:rPr lang="ru-RU" dirty="0" err="1">
                <a:solidFill>
                  <a:srgbClr val="000000"/>
                </a:solidFill>
                <a:latin typeface="Times New Roman" panose="02020603050405020304" pitchFamily="18" charset="0"/>
                <a:ea typeface="Times New Roman" panose="02020603050405020304" pitchFamily="18" charset="0"/>
              </a:rPr>
              <a:t>Далі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слід</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вибірково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переглянути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матеріали</a:t>
            </a:r>
            <a:r>
              <a:rPr lang="ru-RU" dirty="0">
                <a:solidFill>
                  <a:srgbClr val="000000"/>
                </a:solidFill>
                <a:latin typeface="Times New Roman" panose="02020603050405020304" pitchFamily="18" charset="0"/>
                <a:ea typeface="Times New Roman" panose="02020603050405020304" pitchFamily="18" charset="0"/>
              </a:rPr>
              <a:t> тих </a:t>
            </a:r>
            <a:r>
              <a:rPr lang="ru-RU" dirty="0" err="1">
                <a:solidFill>
                  <a:srgbClr val="000000"/>
                </a:solidFill>
                <a:latin typeface="Times New Roman" panose="02020603050405020304" pitchFamily="18" charset="0"/>
                <a:ea typeface="Times New Roman" panose="02020603050405020304" pitchFamily="18" charset="0"/>
              </a:rPr>
              <a:t>розділів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які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представляють</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інтерес</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скажімо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ілюстративні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матеріали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перші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речення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абзаців</a:t>
            </a:r>
            <a:r>
              <a:rPr lang="ru-RU" dirty="0">
                <a:solidFill>
                  <a:srgbClr val="000000"/>
                </a:solidFill>
                <a:latin typeface="Times New Roman" panose="02020603050405020304" pitchFamily="18" charset="0"/>
                <a:ea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rPr>
              <a:t>висновки</a:t>
            </a:r>
            <a:endParaRPr lang="ru-RU" dirty="0" smtClean="0">
              <a:solidFill>
                <a:srgbClr val="000000"/>
              </a:solidFill>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На </a:t>
            </a:r>
            <a:r>
              <a:rPr lang="ru-RU" dirty="0" err="1">
                <a:solidFill>
                  <a:srgbClr val="000000"/>
                </a:solidFill>
                <a:latin typeface="Times New Roman" panose="02020603050405020304" pitchFamily="18" charset="0"/>
                <a:ea typeface="Times New Roman" panose="02020603050405020304" pitchFamily="18" charset="0"/>
              </a:rPr>
              <a:t>останньому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етапі</a:t>
            </a:r>
            <a:r>
              <a:rPr lang="ru-RU" dirty="0">
                <a:solidFill>
                  <a:srgbClr val="000000"/>
                </a:solidFill>
                <a:latin typeface="Times New Roman" panose="02020603050405020304" pitchFamily="18" charset="0"/>
                <a:ea typeface="Times New Roman" panose="02020603050405020304" pitchFamily="18" charset="0"/>
              </a:rPr>
              <a:t> з таких </a:t>
            </a:r>
            <a:r>
              <a:rPr lang="ru-RU" dirty="0" err="1">
                <a:solidFill>
                  <a:srgbClr val="000000"/>
                </a:solidFill>
                <a:latin typeface="Times New Roman" panose="02020603050405020304" pitchFamily="18" charset="0"/>
                <a:ea typeface="Times New Roman" panose="02020603050405020304" pitchFamily="18" charset="0"/>
              </a:rPr>
              <a:t>фрагментів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формується</a:t>
            </a:r>
            <a:r>
              <a:rPr lang="ru-RU" dirty="0">
                <a:solidFill>
                  <a:srgbClr val="000000"/>
                </a:solidFill>
                <a:latin typeface="Times New Roman" panose="02020603050405020304" pitchFamily="18" charset="0"/>
                <a:ea typeface="Times New Roman" panose="02020603050405020304" pitchFamily="18" charset="0"/>
              </a:rPr>
              <a:t> конспект </a:t>
            </a:r>
            <a:r>
              <a:rPr lang="ru-RU" dirty="0" err="1">
                <a:solidFill>
                  <a:srgbClr val="000000"/>
                </a:solidFill>
                <a:latin typeface="Times New Roman" panose="02020603050405020304" pitchFamily="18" charset="0"/>
                <a:ea typeface="Times New Roman" panose="02020603050405020304" pitchFamily="18" charset="0"/>
              </a:rPr>
              <a:t>роботи</a:t>
            </a:r>
            <a:r>
              <a:rPr lang="ru-RU" dirty="0">
                <a:solidFill>
                  <a:srgbClr val="000000"/>
                </a:solidFill>
                <a:latin typeface="Times New Roman" panose="02020603050405020304" pitchFamily="18" charset="0"/>
                <a:ea typeface="Times New Roman" panose="02020603050405020304" pitchFamily="18" charset="0"/>
              </a:rPr>
              <a:t> – </a:t>
            </a:r>
            <a:r>
              <a:rPr lang="ru-RU" dirty="0" err="1">
                <a:solidFill>
                  <a:srgbClr val="000000"/>
                </a:solidFill>
                <a:latin typeface="Times New Roman" panose="02020603050405020304" pitchFamily="18" charset="0"/>
                <a:ea typeface="Times New Roman" panose="02020603050405020304" pitchFamily="18" charset="0"/>
              </a:rPr>
              <a:t>зв’язне</a:t>
            </a:r>
            <a:r>
              <a:rPr lang="ru-RU" dirty="0">
                <a:solidFill>
                  <a:srgbClr val="000000"/>
                </a:solidFill>
                <a:latin typeface="Times New Roman" panose="02020603050405020304" pitchFamily="18" charset="0"/>
                <a:ea typeface="Times New Roman" panose="02020603050405020304" pitchFamily="18" charset="0"/>
              </a:rPr>
              <a:t> і </a:t>
            </a:r>
            <a:r>
              <a:rPr lang="ru-RU" dirty="0" err="1">
                <a:solidFill>
                  <a:srgbClr val="000000"/>
                </a:solidFill>
                <a:latin typeface="Times New Roman" panose="02020603050405020304" pitchFamily="18" charset="0"/>
                <a:ea typeface="Times New Roman" panose="02020603050405020304" pitchFamily="18" charset="0"/>
              </a:rPr>
              <a:t>стисле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викладення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своїми</a:t>
            </a:r>
            <a:r>
              <a:rPr lang="ru-RU" dirty="0">
                <a:solidFill>
                  <a:srgbClr val="000000"/>
                </a:solidFill>
                <a:latin typeface="Times New Roman" panose="02020603050405020304" pitchFamily="18" charset="0"/>
                <a:ea typeface="Times New Roman" panose="02020603050405020304" pitchFamily="18" charset="0"/>
              </a:rPr>
              <a:t> словами </a:t>
            </a:r>
            <a:r>
              <a:rPr lang="ru-RU" dirty="0" err="1">
                <a:solidFill>
                  <a:srgbClr val="000000"/>
                </a:solidFill>
                <a:latin typeface="Times New Roman" panose="02020603050405020304" pitchFamily="18" charset="0"/>
                <a:ea typeface="Times New Roman" panose="02020603050405020304" pitchFamily="18" charset="0"/>
              </a:rPr>
              <a:t>опрацьованого</a:t>
            </a:r>
            <a:r>
              <a:rPr lang="ru-RU" dirty="0">
                <a:solidFill>
                  <a:srgbClr val="000000"/>
                </a:solidFill>
                <a:latin typeface="Times New Roman" panose="02020603050405020304" pitchFamily="18" charset="0"/>
                <a:ea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rPr>
              <a:t>матеріалу</a:t>
            </a:r>
            <a:r>
              <a:rPr lang="ru-RU" dirty="0" smtClean="0">
                <a:solidFill>
                  <a:srgbClr val="000000"/>
                </a:solidFill>
                <a:latin typeface="Times New Roman" panose="02020603050405020304" pitchFamily="18" charset="0"/>
                <a:ea typeface="Times New Roman" panose="02020603050405020304" pitchFamily="18" charset="0"/>
              </a:rPr>
              <a:t>.</a:t>
            </a:r>
          </a:p>
          <a:p>
            <a:endParaRPr lang="uk-UA" dirty="0">
              <a:solidFill>
                <a:srgbClr val="000000"/>
              </a:solidFill>
              <a:latin typeface="Times New Roman" panose="02020603050405020304" pitchFamily="18" charset="0"/>
              <a:ea typeface="Times New Roman" panose="02020603050405020304" pitchFamily="18" charset="0"/>
            </a:endParaRP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4050" y="1545980"/>
            <a:ext cx="2329961" cy="1438023"/>
          </a:xfrm>
          <a:prstGeom prst="rect">
            <a:avLst/>
          </a:prstGeom>
          <a:ln>
            <a:noFill/>
          </a:ln>
          <a:effectLst>
            <a:softEdge rad="112500"/>
          </a:effectLst>
        </p:spPr>
      </p:pic>
    </p:spTree>
    <p:extLst>
      <p:ext uri="{BB962C8B-B14F-4D97-AF65-F5344CB8AC3E}">
        <p14:creationId xmlns:p14="http://schemas.microsoft.com/office/powerpoint/2010/main" val="1689015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4662" y="363895"/>
            <a:ext cx="9714424" cy="1492897"/>
          </a:xfrm>
        </p:spPr>
        <p:txBody>
          <a:bodyPr>
            <a:normAutofit/>
          </a:bodyPr>
          <a:lstStyle/>
          <a:p>
            <a:pPr algn="ctr"/>
            <a:r>
              <a:rPr lang="ru-RU" sz="3200" dirty="0"/>
              <a:t>1. </a:t>
            </a:r>
            <a:r>
              <a:rPr lang="ru-RU" sz="3200" dirty="0" err="1"/>
              <a:t>П</a:t>
            </a:r>
            <a:r>
              <a:rPr lang="ru-RU" sz="3200" dirty="0" err="1" smtClean="0"/>
              <a:t>оняття</a:t>
            </a:r>
            <a:r>
              <a:rPr lang="ru-RU" sz="3200" dirty="0" smtClean="0"/>
              <a:t>  </a:t>
            </a:r>
            <a:r>
              <a:rPr lang="ru-RU" sz="3200" dirty="0"/>
              <a:t>про </a:t>
            </a:r>
            <a:r>
              <a:rPr lang="ru-RU" sz="3200" dirty="0" err="1"/>
              <a:t>інформаційне</a:t>
            </a:r>
            <a:r>
              <a:rPr lang="ru-RU" sz="3200" dirty="0"/>
              <a:t> </a:t>
            </a:r>
            <a:r>
              <a:rPr lang="ru-RU" sz="3200" dirty="0" err="1"/>
              <a:t>забезпечення</a:t>
            </a:r>
            <a:r>
              <a:rPr lang="ru-RU" sz="3200" dirty="0"/>
              <a:t> </a:t>
            </a:r>
            <a:r>
              <a:rPr lang="ru-RU" sz="3200" dirty="0" err="1"/>
              <a:t>наукових</a:t>
            </a:r>
            <a:r>
              <a:rPr lang="ru-RU" sz="3200" dirty="0"/>
              <a:t> </a:t>
            </a:r>
            <a:r>
              <a:rPr lang="ru-RU" sz="3200" dirty="0" err="1"/>
              <a:t>досліджень</a:t>
            </a:r>
            <a:r>
              <a:rPr lang="ru-RU" sz="3200" dirty="0"/>
              <a:t> </a:t>
            </a:r>
            <a:endParaRPr lang="uk-UA" sz="3200" dirty="0"/>
          </a:p>
        </p:txBody>
      </p:sp>
      <p:sp>
        <p:nvSpPr>
          <p:cNvPr id="3" name="Текст 2"/>
          <p:cNvSpPr>
            <a:spLocks noGrp="1"/>
          </p:cNvSpPr>
          <p:nvPr>
            <p:ph type="body" idx="1"/>
          </p:nvPr>
        </p:nvSpPr>
        <p:spPr>
          <a:xfrm>
            <a:off x="2743200" y="1856792"/>
            <a:ext cx="9144000" cy="4851918"/>
          </a:xfrm>
          <a:effectLst>
            <a:outerShdw blurRad="50800" dist="38100" dir="16200000" rotWithShape="0">
              <a:prstClr val="black">
                <a:alpha val="40000"/>
              </a:prstClr>
            </a:outerShdw>
          </a:effectLst>
        </p:spPr>
        <p:txBody>
          <a:bodyPr>
            <a:normAutofit fontScale="70000" lnSpcReduction="20000"/>
          </a:bodyPr>
          <a:lstStyle/>
          <a:p>
            <a:pPr>
              <a:lnSpc>
                <a:spcPct val="120000"/>
              </a:lnSpc>
            </a:pPr>
            <a:r>
              <a:rPr lang="uk-UA" sz="2300" dirty="0" smtClean="0"/>
              <a:t>Пошук та добір джерел інформації в процесі наукового дослідження має бути </a:t>
            </a:r>
            <a:r>
              <a:rPr lang="uk-UA" sz="2300" dirty="0" smtClean="0">
                <a:solidFill>
                  <a:srgbClr val="92D050"/>
                </a:solidFill>
              </a:rPr>
              <a:t>цілеспрямованим</a:t>
            </a:r>
            <a:r>
              <a:rPr lang="uk-UA" sz="2300" dirty="0" smtClean="0"/>
              <a:t>, </a:t>
            </a:r>
            <a:r>
              <a:rPr lang="uk-UA" sz="2300" dirty="0" smtClean="0">
                <a:solidFill>
                  <a:srgbClr val="00B050"/>
                </a:solidFill>
              </a:rPr>
              <a:t>послідовним</a:t>
            </a:r>
            <a:r>
              <a:rPr lang="uk-UA" sz="2300" dirty="0" smtClean="0"/>
              <a:t> та </a:t>
            </a:r>
            <a:r>
              <a:rPr lang="uk-UA" sz="2300" dirty="0" smtClean="0">
                <a:solidFill>
                  <a:srgbClr val="00B0F0"/>
                </a:solidFill>
              </a:rPr>
              <a:t>системним</a:t>
            </a:r>
            <a:r>
              <a:rPr lang="uk-UA" sz="2300" dirty="0" smtClean="0"/>
              <a:t>.</a:t>
            </a:r>
          </a:p>
          <a:p>
            <a:pPr>
              <a:lnSpc>
                <a:spcPct val="120000"/>
              </a:lnSpc>
            </a:pPr>
            <a:endParaRPr lang="uk-UA" dirty="0" smtClean="0"/>
          </a:p>
          <a:p>
            <a:pPr>
              <a:lnSpc>
                <a:spcPct val="120000"/>
              </a:lnSpc>
            </a:pPr>
            <a:r>
              <a:rPr lang="uk-UA" u="sng" dirty="0" smtClean="0"/>
              <a:t>щоб виявити більше джерел дослідник повинен:</a:t>
            </a:r>
          </a:p>
          <a:p>
            <a:pPr>
              <a:lnSpc>
                <a:spcPct val="120000"/>
              </a:lnSpc>
            </a:pPr>
            <a:endParaRPr lang="uk-UA" sz="2300" u="sng" dirty="0" smtClean="0"/>
          </a:p>
          <a:p>
            <a:pPr marL="342900" indent="-342900">
              <a:lnSpc>
                <a:spcPct val="110000"/>
              </a:lnSpc>
              <a:buFont typeface="Wingdings" panose="05000000000000000000" pitchFamily="2" charset="2"/>
              <a:buChar char="§"/>
            </a:pPr>
            <a:r>
              <a:rPr lang="uk-UA" sz="2300" dirty="0" smtClean="0">
                <a:latin typeface="Times New Roman" panose="02020603050405020304" pitchFamily="18" charset="0"/>
                <a:cs typeface="Times New Roman" panose="02020603050405020304" pitchFamily="18" charset="0"/>
              </a:rPr>
              <a:t>МАТИ ДОСТАТНІЙ РІВЕНЬ ІНФОРМАЦІЙНОЇ КУЛЬТУРИ;</a:t>
            </a:r>
          </a:p>
          <a:p>
            <a:pPr marL="342900" indent="-342900">
              <a:lnSpc>
                <a:spcPct val="110000"/>
              </a:lnSpc>
              <a:buFont typeface="Wingdings" panose="05000000000000000000" pitchFamily="2" charset="2"/>
              <a:buChar char="§"/>
            </a:pPr>
            <a:endParaRPr lang="uk-UA" sz="2300" dirty="0" smtClean="0">
              <a:latin typeface="Times New Roman" panose="02020603050405020304" pitchFamily="18" charset="0"/>
              <a:cs typeface="Times New Roman" panose="02020603050405020304" pitchFamily="18" charset="0"/>
            </a:endParaRPr>
          </a:p>
          <a:p>
            <a:pPr marL="342900" indent="-342900">
              <a:lnSpc>
                <a:spcPct val="110000"/>
              </a:lnSpc>
              <a:buFont typeface="Wingdings" panose="05000000000000000000" pitchFamily="2" charset="2"/>
              <a:buChar char="§"/>
            </a:pPr>
            <a:r>
              <a:rPr lang="uk-UA" sz="2300" dirty="0" smtClean="0">
                <a:latin typeface="Times New Roman" panose="02020603050405020304" pitchFamily="18" charset="0"/>
                <a:cs typeface="Times New Roman" panose="02020603050405020304" pitchFamily="18" charset="0"/>
              </a:rPr>
              <a:t>ВОЛОДІТИ ЗНАННЯМИ ЩОДО СУТНОСТІ ІНФОРМАЦІЇ, ЇЇ РОЛІ У    СУСПІЛЬСТВІ ТА НАУКОВИХ ДОСЛІДЖЕННЯХ, ФОРМАХ ТА ЗАКОНОМІРНОСТЯХ ЇЇ ІСНУВАННЯ;</a:t>
            </a:r>
          </a:p>
          <a:p>
            <a:pPr marL="342900" indent="-342900">
              <a:lnSpc>
                <a:spcPct val="110000"/>
              </a:lnSpc>
              <a:buFont typeface="Wingdings" panose="05000000000000000000" pitchFamily="2" charset="2"/>
              <a:buChar char="§"/>
            </a:pPr>
            <a:endParaRPr lang="uk-UA" sz="2300" dirty="0" smtClean="0">
              <a:latin typeface="Times New Roman" panose="02020603050405020304" pitchFamily="18" charset="0"/>
              <a:cs typeface="Times New Roman" panose="02020603050405020304" pitchFamily="18" charset="0"/>
            </a:endParaRPr>
          </a:p>
          <a:p>
            <a:pPr marL="342900" indent="-342900">
              <a:lnSpc>
                <a:spcPct val="110000"/>
              </a:lnSpc>
              <a:buFont typeface="Wingdings" panose="05000000000000000000" pitchFamily="2" charset="2"/>
              <a:buChar char="§"/>
            </a:pPr>
            <a:r>
              <a:rPr lang="uk-UA" sz="2300" dirty="0" smtClean="0">
                <a:latin typeface="Times New Roman" panose="02020603050405020304" pitchFamily="18" charset="0"/>
                <a:cs typeface="Times New Roman" panose="02020603050405020304" pitchFamily="18" charset="0"/>
              </a:rPr>
              <a:t>УМІТИ ЗДІЙСНЮВАТИ ПОШУК ІНФОРМАЦІЇ, ЇЇ ОЦІНКУ ТА ДОБІР, АНАЛІТИКО-СИНТЕТИЧНУ ОБРОБКУ, НАКОПИЧЕННЯ, СИСТЕМАТИЗУВАННЯ;</a:t>
            </a:r>
          </a:p>
          <a:p>
            <a:pPr marL="342900" indent="-342900">
              <a:lnSpc>
                <a:spcPct val="110000"/>
              </a:lnSpc>
              <a:buFont typeface="Wingdings" panose="05000000000000000000" pitchFamily="2" charset="2"/>
              <a:buChar char="§"/>
            </a:pPr>
            <a:endParaRPr lang="uk-UA" sz="2300" dirty="0" smtClean="0">
              <a:latin typeface="Times New Roman" panose="02020603050405020304" pitchFamily="18" charset="0"/>
              <a:cs typeface="Times New Roman" panose="02020603050405020304" pitchFamily="18" charset="0"/>
            </a:endParaRPr>
          </a:p>
          <a:p>
            <a:pPr marL="342900" indent="-342900">
              <a:lnSpc>
                <a:spcPct val="110000"/>
              </a:lnSpc>
              <a:buFont typeface="Wingdings" panose="05000000000000000000" pitchFamily="2" charset="2"/>
              <a:buChar char="§"/>
            </a:pPr>
            <a:r>
              <a:rPr lang="uk-UA" sz="2300" dirty="0" smtClean="0">
                <a:latin typeface="Times New Roman" panose="02020603050405020304" pitchFamily="18" charset="0"/>
                <a:cs typeface="Times New Roman" panose="02020603050405020304" pitchFamily="18" charset="0"/>
              </a:rPr>
              <a:t>МАТИ НАВИЧКИ ГРАМОТНОГО ЇЇ ВИКОРИСТАННЯ ТОЩО</a:t>
            </a:r>
            <a:r>
              <a:rPr lang="uk-UA" sz="2300" b="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78880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936632" y="571500"/>
            <a:ext cx="6901960" cy="791308"/>
          </a:xfrm>
        </p:spPr>
        <p:txBody>
          <a:bodyPr>
            <a:noAutofit/>
          </a:bodyPr>
          <a:lstStyle/>
          <a:p>
            <a:pPr algn="ctr"/>
            <a:r>
              <a:rPr lang="uk-UA" sz="3200" dirty="0"/>
              <a:t>Робота з джерелами інформації </a:t>
            </a:r>
          </a:p>
        </p:txBody>
      </p:sp>
      <p:sp>
        <p:nvSpPr>
          <p:cNvPr id="6" name="Объект 5"/>
          <p:cNvSpPr>
            <a:spLocks noGrp="1"/>
          </p:cNvSpPr>
          <p:nvPr>
            <p:ph idx="1"/>
          </p:nvPr>
        </p:nvSpPr>
        <p:spPr>
          <a:xfrm>
            <a:off x="1251678" y="1978269"/>
            <a:ext cx="10178322" cy="4501662"/>
          </a:xfrm>
        </p:spPr>
        <p:txBody>
          <a:bodyPr>
            <a:normAutofit/>
          </a:bodyPr>
          <a:lstStyle/>
          <a:p>
            <a:r>
              <a:rPr lang="ru-RU" dirty="0" err="1">
                <a:solidFill>
                  <a:srgbClr val="000000"/>
                </a:solidFill>
                <a:latin typeface="Times New Roman" panose="02020603050405020304" pitchFamily="18" charset="0"/>
                <a:ea typeface="Times New Roman" panose="02020603050405020304" pitchFamily="18" charset="0"/>
              </a:rPr>
              <a:t>Найважливіші</a:t>
            </a:r>
            <a:r>
              <a:rPr lang="ru-RU" dirty="0">
                <a:solidFill>
                  <a:srgbClr val="000000"/>
                </a:solidFill>
                <a:latin typeface="Times New Roman" panose="02020603050405020304" pitchFamily="18" charset="0"/>
                <a:ea typeface="Times New Roman" panose="02020603050405020304" pitchFamily="18" charset="0"/>
              </a:rPr>
              <a:t> книги та </a:t>
            </a:r>
            <a:r>
              <a:rPr lang="ru-RU" dirty="0" err="1">
                <a:solidFill>
                  <a:srgbClr val="000000"/>
                </a:solidFill>
                <a:latin typeface="Times New Roman" panose="02020603050405020304" pitchFamily="18" charset="0"/>
                <a:ea typeface="Times New Roman" panose="02020603050405020304" pitchFamily="18" charset="0"/>
              </a:rPr>
              <a:t>статті</a:t>
            </a:r>
            <a:r>
              <a:rPr lang="ru-RU" dirty="0">
                <a:solidFill>
                  <a:srgbClr val="000000"/>
                </a:solidFill>
                <a:latin typeface="Times New Roman" panose="02020603050405020304" pitchFamily="18" charset="0"/>
                <a:ea typeface="Times New Roman" panose="02020603050405020304" pitchFamily="18" charset="0"/>
              </a:rPr>
              <a:t> треба </a:t>
            </a:r>
            <a:r>
              <a:rPr lang="ru-RU" dirty="0" err="1">
                <a:solidFill>
                  <a:srgbClr val="000000"/>
                </a:solidFill>
                <a:latin typeface="Times New Roman" panose="02020603050405020304" pitchFamily="18" charset="0"/>
                <a:ea typeface="Times New Roman" panose="02020603050405020304" pitchFamily="18" charset="0"/>
              </a:rPr>
              <a:t>обов’язково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прочитати</a:t>
            </a:r>
            <a:r>
              <a:rPr lang="ru-RU" dirty="0">
                <a:solidFill>
                  <a:srgbClr val="000000"/>
                </a:solidFill>
                <a:latin typeface="Times New Roman" panose="02020603050405020304" pitchFamily="18" charset="0"/>
                <a:ea typeface="Times New Roman" panose="02020603050405020304" pitchFamily="18" charset="0"/>
              </a:rPr>
              <a:t> в </a:t>
            </a:r>
            <a:r>
              <a:rPr lang="ru-RU" dirty="0" err="1">
                <a:solidFill>
                  <a:srgbClr val="000000"/>
                </a:solidFill>
                <a:latin typeface="Times New Roman" panose="02020603050405020304" pitchFamily="18" charset="0"/>
                <a:ea typeface="Times New Roman" panose="02020603050405020304" pitchFamily="18" charset="0"/>
              </a:rPr>
              <a:t>оригіналі</a:t>
            </a:r>
            <a:r>
              <a:rPr lang="ru-RU" dirty="0">
                <a:solidFill>
                  <a:srgbClr val="000000"/>
                </a:solidFill>
                <a:latin typeface="Times New Roman" panose="02020603050405020304" pitchFamily="18" charset="0"/>
                <a:ea typeface="Times New Roman" panose="02020603050405020304" pitchFamily="18" charset="0"/>
              </a:rPr>
              <a:t>. </a:t>
            </a:r>
            <a:endParaRPr lang="ru-RU" dirty="0" smtClean="0">
              <a:solidFill>
                <a:srgbClr val="000000"/>
              </a:solidFill>
              <a:latin typeface="Times New Roman" panose="02020603050405020304" pitchFamily="18" charset="0"/>
              <a:ea typeface="Times New Roman" panose="02020603050405020304" pitchFamily="18" charset="0"/>
            </a:endParaRPr>
          </a:p>
          <a:p>
            <a:r>
              <a:rPr lang="ru-RU" dirty="0" err="1">
                <a:solidFill>
                  <a:srgbClr val="000000"/>
                </a:solidFill>
                <a:latin typeface="Times New Roman" panose="02020603050405020304" pitchFamily="18" charset="0"/>
                <a:ea typeface="Times New Roman" panose="02020603050405020304" pitchFamily="18" charset="0"/>
              </a:rPr>
              <a:t>Вивчаючи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літературу</a:t>
            </a:r>
            <a:r>
              <a:rPr lang="ru-RU" dirty="0">
                <a:solidFill>
                  <a:srgbClr val="000000"/>
                </a:solidFill>
                <a:latin typeface="Times New Roman" panose="02020603050405020304" pitchFamily="18" charset="0"/>
                <a:ea typeface="Times New Roman" panose="02020603050405020304" pitchFamily="18" charset="0"/>
              </a:rPr>
              <a:t>, не </a:t>
            </a:r>
            <a:r>
              <a:rPr lang="ru-RU" dirty="0" err="1">
                <a:solidFill>
                  <a:srgbClr val="000000"/>
                </a:solidFill>
                <a:latin typeface="Times New Roman" panose="02020603050405020304" pitchFamily="18" charset="0"/>
                <a:ea typeface="Times New Roman" panose="02020603050405020304" pitchFamily="18" charset="0"/>
              </a:rPr>
              <a:t>намагайтеся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тільки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запозичити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матеріал</a:t>
            </a:r>
            <a:r>
              <a:rPr lang="ru-RU" dirty="0" smtClean="0">
                <a:solidFill>
                  <a:srgbClr val="000000"/>
                </a:solidFill>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Паралельно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обдумуйте</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знайдену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інформацію</a:t>
            </a:r>
            <a:endParaRPr lang="ru-RU" dirty="0" smtClean="0">
              <a:solidFill>
                <a:srgbClr val="000000"/>
              </a:solidFill>
              <a:latin typeface="Times New Roman" panose="02020603050405020304" pitchFamily="18" charset="0"/>
              <a:ea typeface="Times New Roman" panose="02020603050405020304" pitchFamily="18" charset="0"/>
            </a:endParaRPr>
          </a:p>
          <a:p>
            <a:r>
              <a:rPr lang="ru-RU" dirty="0" err="1">
                <a:solidFill>
                  <a:srgbClr val="000000"/>
                </a:solidFill>
                <a:latin typeface="Times New Roman" panose="02020603050405020304" pitchFamily="18" charset="0"/>
                <a:ea typeface="Times New Roman" panose="02020603050405020304" pitchFamily="18" charset="0"/>
              </a:rPr>
              <a:t>Звичайно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використовується</a:t>
            </a:r>
            <a:r>
              <a:rPr lang="ru-RU" dirty="0">
                <a:solidFill>
                  <a:srgbClr val="000000"/>
                </a:solidFill>
                <a:latin typeface="Times New Roman" panose="02020603050405020304" pitchFamily="18" charset="0"/>
                <a:ea typeface="Times New Roman" panose="02020603050405020304" pitchFamily="18" charset="0"/>
              </a:rPr>
              <a:t> не вся </a:t>
            </a:r>
            <a:r>
              <a:rPr lang="ru-RU" dirty="0" err="1">
                <a:solidFill>
                  <a:srgbClr val="000000"/>
                </a:solidFill>
                <a:latin typeface="Times New Roman" panose="02020603050405020304" pitchFamily="18" charset="0"/>
                <a:ea typeface="Times New Roman" panose="02020603050405020304" pitchFamily="18" charset="0"/>
              </a:rPr>
              <a:t>інформація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що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міститься</a:t>
            </a:r>
            <a:r>
              <a:rPr lang="ru-RU" dirty="0">
                <a:solidFill>
                  <a:srgbClr val="000000"/>
                </a:solidFill>
                <a:latin typeface="Times New Roman" panose="02020603050405020304" pitchFamily="18" charset="0"/>
                <a:ea typeface="Times New Roman" panose="02020603050405020304" pitchFamily="18" charset="0"/>
              </a:rPr>
              <a:t> у </a:t>
            </a:r>
            <a:r>
              <a:rPr lang="ru-RU" dirty="0" err="1">
                <a:solidFill>
                  <a:srgbClr val="000000"/>
                </a:solidFill>
                <a:latin typeface="Times New Roman" panose="02020603050405020304" pitchFamily="18" charset="0"/>
                <a:ea typeface="Times New Roman" panose="02020603050405020304" pitchFamily="18" charset="0"/>
              </a:rPr>
              <a:t>певному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джерелі</a:t>
            </a:r>
            <a:r>
              <a:rPr lang="ru-RU" dirty="0">
                <a:solidFill>
                  <a:srgbClr val="000000"/>
                </a:solidFill>
                <a:latin typeface="Times New Roman" panose="02020603050405020304" pitchFamily="18" charset="0"/>
                <a:ea typeface="Times New Roman" panose="02020603050405020304" pitchFamily="18" charset="0"/>
              </a:rPr>
              <a:t>, а </a:t>
            </a:r>
            <a:r>
              <a:rPr lang="ru-RU" dirty="0" err="1">
                <a:solidFill>
                  <a:srgbClr val="000000"/>
                </a:solidFill>
                <a:latin typeface="Times New Roman" panose="02020603050405020304" pitchFamily="18" charset="0"/>
                <a:ea typeface="Times New Roman" panose="02020603050405020304" pitchFamily="18" charset="0"/>
              </a:rPr>
              <a:t>тільки</a:t>
            </a:r>
            <a:r>
              <a:rPr lang="ru-RU" dirty="0">
                <a:solidFill>
                  <a:srgbClr val="000000"/>
                </a:solidFill>
                <a:latin typeface="Times New Roman" panose="02020603050405020304" pitchFamily="18" charset="0"/>
                <a:ea typeface="Times New Roman" panose="02020603050405020304" pitchFamily="18" charset="0"/>
              </a:rPr>
              <a:t> та, яка </a:t>
            </a:r>
            <a:r>
              <a:rPr lang="ru-RU" dirty="0" err="1">
                <a:solidFill>
                  <a:srgbClr val="000000"/>
                </a:solidFill>
                <a:latin typeface="Times New Roman" panose="02020603050405020304" pitchFamily="18" charset="0"/>
                <a:ea typeface="Times New Roman" panose="02020603050405020304" pitchFamily="18" charset="0"/>
              </a:rPr>
              <a:t>безпосередньо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стосується</a:t>
            </a:r>
            <a:r>
              <a:rPr lang="ru-RU" dirty="0">
                <a:solidFill>
                  <a:srgbClr val="000000"/>
                </a:solidFill>
                <a:latin typeface="Times New Roman" panose="02020603050405020304" pitchFamily="18" charset="0"/>
                <a:ea typeface="Times New Roman" panose="02020603050405020304" pitchFamily="18" charset="0"/>
              </a:rPr>
              <a:t> предмета </a:t>
            </a:r>
            <a:r>
              <a:rPr lang="ru-RU" dirty="0" err="1">
                <a:solidFill>
                  <a:srgbClr val="000000"/>
                </a:solidFill>
                <a:latin typeface="Times New Roman" panose="02020603050405020304" pitchFamily="18" charset="0"/>
                <a:ea typeface="Times New Roman" panose="02020603050405020304" pitchFamily="18" charset="0"/>
              </a:rPr>
              <a:t>вашої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наукової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роботи</a:t>
            </a:r>
            <a:r>
              <a:rPr lang="ru-RU" dirty="0">
                <a:solidFill>
                  <a:srgbClr val="000000"/>
                </a:solidFill>
                <a:latin typeface="Times New Roman" panose="02020603050405020304" pitchFamily="18" charset="0"/>
                <a:ea typeface="Times New Roman" panose="02020603050405020304" pitchFamily="18" charset="0"/>
              </a:rPr>
              <a:t> і тому </a:t>
            </a:r>
            <a:r>
              <a:rPr lang="ru-RU" dirty="0" err="1">
                <a:solidFill>
                  <a:srgbClr val="000000"/>
                </a:solidFill>
                <a:latin typeface="Times New Roman" panose="02020603050405020304" pitchFamily="18" charset="0"/>
                <a:ea typeface="Times New Roman" panose="02020603050405020304" pitchFamily="18" charset="0"/>
              </a:rPr>
              <a:t>найбільш</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цінна</a:t>
            </a:r>
            <a:r>
              <a:rPr lang="ru-RU" dirty="0">
                <a:solidFill>
                  <a:srgbClr val="000000"/>
                </a:solidFill>
                <a:latin typeface="Times New Roman" panose="02020603050405020304" pitchFamily="18" charset="0"/>
                <a:ea typeface="Times New Roman" panose="02020603050405020304" pitchFamily="18" charset="0"/>
              </a:rPr>
              <a:t> і </a:t>
            </a:r>
            <a:r>
              <a:rPr lang="ru-RU" dirty="0" err="1">
                <a:solidFill>
                  <a:srgbClr val="000000"/>
                </a:solidFill>
                <a:latin typeface="Times New Roman" panose="02020603050405020304" pitchFamily="18" charset="0"/>
                <a:ea typeface="Times New Roman" panose="02020603050405020304" pitchFamily="18" charset="0"/>
              </a:rPr>
              <a:t>корисна</a:t>
            </a:r>
            <a:r>
              <a:rPr lang="ru-RU" dirty="0">
                <a:solidFill>
                  <a:srgbClr val="000000"/>
                </a:solidFill>
                <a:latin typeface="Times New Roman" panose="02020603050405020304" pitchFamily="18" charset="0"/>
                <a:ea typeface="Times New Roman" panose="02020603050405020304" pitchFamily="18" charset="0"/>
              </a:rPr>
              <a:t>. </a:t>
            </a:r>
            <a:endParaRPr lang="ru-RU" dirty="0" smtClean="0">
              <a:solidFill>
                <a:srgbClr val="000000"/>
              </a:solidFill>
              <a:latin typeface="Times New Roman" panose="02020603050405020304" pitchFamily="18" charset="0"/>
              <a:ea typeface="Times New Roman" panose="02020603050405020304" pitchFamily="18" charset="0"/>
            </a:endParaRPr>
          </a:p>
          <a:p>
            <a:r>
              <a:rPr lang="ru-RU" dirty="0" err="1" smtClean="0">
                <a:solidFill>
                  <a:srgbClr val="000000"/>
                </a:solidFill>
                <a:latin typeface="Times New Roman" panose="02020603050405020304" pitchFamily="18" charset="0"/>
                <a:ea typeface="Times New Roman" panose="02020603050405020304" pitchFamily="18" charset="0"/>
              </a:rPr>
              <a:t>Значну</a:t>
            </a:r>
            <a:r>
              <a:rPr lang="ru-RU" dirty="0" smtClean="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увагу</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дослідник</a:t>
            </a:r>
            <a:r>
              <a:rPr lang="ru-RU" dirty="0">
                <a:solidFill>
                  <a:srgbClr val="000000"/>
                </a:solidFill>
                <a:latin typeface="Times New Roman" panose="02020603050405020304" pitchFamily="18" charset="0"/>
                <a:ea typeface="Times New Roman" panose="02020603050405020304" pitchFamily="18" charset="0"/>
              </a:rPr>
              <a:t> повинен </a:t>
            </a:r>
            <a:r>
              <a:rPr lang="ru-RU" dirty="0" err="1">
                <a:solidFill>
                  <a:srgbClr val="000000"/>
                </a:solidFill>
                <a:latin typeface="Times New Roman" panose="02020603050405020304" pitchFamily="18" charset="0"/>
                <a:ea typeface="Times New Roman" panose="02020603050405020304" pitchFamily="18" charset="0"/>
              </a:rPr>
              <a:t>приділити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оформленню</a:t>
            </a:r>
            <a:r>
              <a:rPr lang="ru-RU" dirty="0">
                <a:solidFill>
                  <a:srgbClr val="000000"/>
                </a:solidFill>
                <a:latin typeface="Times New Roman" panose="02020603050405020304" pitchFamily="18" charset="0"/>
                <a:ea typeface="Times New Roman" panose="02020603050405020304" pitchFamily="18" charset="0"/>
              </a:rPr>
              <a:t> списку </a:t>
            </a:r>
            <a:r>
              <a:rPr lang="ru-RU" dirty="0" err="1">
                <a:solidFill>
                  <a:srgbClr val="000000"/>
                </a:solidFill>
                <a:latin typeface="Times New Roman" panose="02020603050405020304" pitchFamily="18" charset="0"/>
                <a:ea typeface="Times New Roman" panose="02020603050405020304" pitchFamily="18" charset="0"/>
              </a:rPr>
              <a:t>використаних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джерел</a:t>
            </a:r>
            <a:r>
              <a:rPr lang="ru-RU" dirty="0">
                <a:solidFill>
                  <a:srgbClr val="000000"/>
                </a:solidFill>
                <a:latin typeface="Times New Roman" panose="02020603050405020304" pitchFamily="18" charset="0"/>
                <a:ea typeface="Times New Roman" panose="02020603050405020304" pitchFamily="18" charset="0"/>
              </a:rPr>
              <a:t>. </a:t>
            </a:r>
            <a:endParaRPr lang="uk-UA" dirty="0">
              <a:solidFill>
                <a:srgbClr val="000000"/>
              </a:solidFill>
              <a:latin typeface="Times New Roman" panose="02020603050405020304" pitchFamily="18" charset="0"/>
              <a:ea typeface="Times New Roman" panose="02020603050405020304" pitchFamily="18" charset="0"/>
            </a:endParaRPr>
          </a:p>
          <a:p>
            <a:r>
              <a:rPr lang="ru-RU" dirty="0" err="1">
                <a:solidFill>
                  <a:srgbClr val="000000"/>
                </a:solidFill>
                <a:latin typeface="Times New Roman" panose="02020603050405020304" pitchFamily="18" charset="0"/>
                <a:ea typeface="Times New Roman" panose="02020603050405020304" pitchFamily="18" charset="0"/>
              </a:rPr>
              <a:t>Джерела</a:t>
            </a:r>
            <a:r>
              <a:rPr lang="ru-RU" dirty="0">
                <a:solidFill>
                  <a:srgbClr val="000000"/>
                </a:solidFill>
                <a:latin typeface="Times New Roman" panose="02020603050405020304" pitchFamily="18" charset="0"/>
                <a:ea typeface="Times New Roman" panose="02020603050405020304" pitchFamily="18" charset="0"/>
              </a:rPr>
              <a:t> у списку </a:t>
            </a:r>
            <a:r>
              <a:rPr lang="ru-RU" dirty="0" err="1">
                <a:solidFill>
                  <a:srgbClr val="000000"/>
                </a:solidFill>
                <a:latin typeface="Times New Roman" panose="02020603050405020304" pitchFamily="18" charset="0"/>
                <a:ea typeface="Times New Roman" panose="02020603050405020304" pitchFamily="18" charset="0"/>
              </a:rPr>
              <a:t>можна</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розміщувати</a:t>
            </a:r>
            <a:r>
              <a:rPr lang="ru-RU" dirty="0">
                <a:solidFill>
                  <a:srgbClr val="000000"/>
                </a:solidFill>
                <a:latin typeface="Times New Roman" panose="02020603050405020304" pitchFamily="18" charset="0"/>
                <a:ea typeface="Times New Roman" panose="02020603050405020304" pitchFamily="18" charset="0"/>
              </a:rPr>
              <a:t> одним </a:t>
            </a:r>
            <a:r>
              <a:rPr lang="ru-RU" dirty="0" err="1">
                <a:solidFill>
                  <a:srgbClr val="000000"/>
                </a:solidFill>
                <a:latin typeface="Times New Roman" panose="02020603050405020304" pitchFamily="18" charset="0"/>
                <a:ea typeface="Times New Roman" panose="02020603050405020304" pitchFamily="18" charset="0"/>
              </a:rPr>
              <a:t>із</a:t>
            </a:r>
            <a:r>
              <a:rPr lang="ru-RU" dirty="0">
                <a:solidFill>
                  <a:srgbClr val="000000"/>
                </a:solidFill>
                <a:latin typeface="Times New Roman" panose="02020603050405020304" pitchFamily="18" charset="0"/>
                <a:ea typeface="Times New Roman" panose="02020603050405020304" pitchFamily="18" charset="0"/>
              </a:rPr>
              <a:t> таких </a:t>
            </a:r>
            <a:r>
              <a:rPr lang="ru-RU" dirty="0" err="1">
                <a:solidFill>
                  <a:srgbClr val="000000"/>
                </a:solidFill>
                <a:latin typeface="Times New Roman" panose="02020603050405020304" pitchFamily="18" charset="0"/>
                <a:ea typeface="Times New Roman" panose="02020603050405020304" pitchFamily="18" charset="0"/>
              </a:rPr>
              <a:t>способів</a:t>
            </a:r>
            <a:r>
              <a:rPr lang="ru-RU" dirty="0">
                <a:solidFill>
                  <a:srgbClr val="000000"/>
                </a:solidFill>
                <a:latin typeface="Times New Roman" panose="02020603050405020304" pitchFamily="18" charset="0"/>
                <a:ea typeface="Times New Roman" panose="02020603050405020304" pitchFamily="18" charset="0"/>
              </a:rPr>
              <a:t>: у порядку </a:t>
            </a:r>
            <a:r>
              <a:rPr lang="ru-RU" dirty="0" err="1">
                <a:solidFill>
                  <a:srgbClr val="000000"/>
                </a:solidFill>
                <a:latin typeface="Times New Roman" panose="02020603050405020304" pitchFamily="18" charset="0"/>
                <a:ea typeface="Times New Roman" panose="02020603050405020304" pitchFamily="18" charset="0"/>
              </a:rPr>
              <a:t>появи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посилань</a:t>
            </a:r>
            <a:r>
              <a:rPr lang="ru-RU" dirty="0">
                <a:solidFill>
                  <a:srgbClr val="000000"/>
                </a:solidFill>
                <a:latin typeface="Times New Roman" panose="02020603050405020304" pitchFamily="18" charset="0"/>
                <a:ea typeface="Times New Roman" panose="02020603050405020304" pitchFamily="18" charset="0"/>
              </a:rPr>
              <a:t> у </a:t>
            </a:r>
            <a:r>
              <a:rPr lang="ru-RU" dirty="0" err="1">
                <a:solidFill>
                  <a:srgbClr val="000000"/>
                </a:solidFill>
                <a:latin typeface="Times New Roman" panose="02020603050405020304" pitchFamily="18" charset="0"/>
                <a:ea typeface="Times New Roman" panose="02020603050405020304" pitchFamily="18" charset="0"/>
              </a:rPr>
              <a:t>тексті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найбільш</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зручний</a:t>
            </a:r>
            <a:r>
              <a:rPr lang="ru-RU" dirty="0">
                <a:solidFill>
                  <a:srgbClr val="000000"/>
                </a:solidFill>
                <a:latin typeface="Times New Roman" panose="02020603050405020304" pitchFamily="18" charset="0"/>
                <a:ea typeface="Times New Roman" panose="02020603050405020304" pitchFamily="18" charset="0"/>
              </a:rPr>
              <a:t> для </a:t>
            </a:r>
            <a:r>
              <a:rPr lang="ru-RU" dirty="0" err="1">
                <a:solidFill>
                  <a:srgbClr val="000000"/>
                </a:solidFill>
                <a:latin typeface="Times New Roman" panose="02020603050405020304" pitchFamily="18" charset="0"/>
                <a:ea typeface="Times New Roman" panose="02020603050405020304" pitchFamily="18" charset="0"/>
              </a:rPr>
              <a:t>використання</a:t>
            </a:r>
            <a:r>
              <a:rPr lang="ru-RU" dirty="0">
                <a:solidFill>
                  <a:srgbClr val="000000"/>
                </a:solidFill>
                <a:latin typeface="Times New Roman" panose="02020603050405020304" pitchFamily="18" charset="0"/>
                <a:ea typeface="Times New Roman" panose="02020603050405020304" pitchFamily="18" charset="0"/>
              </a:rPr>
              <a:t> і </a:t>
            </a:r>
            <a:r>
              <a:rPr lang="ru-RU" dirty="0" err="1">
                <a:solidFill>
                  <a:srgbClr val="000000"/>
                </a:solidFill>
                <a:latin typeface="Times New Roman" panose="02020603050405020304" pitchFamily="18" charset="0"/>
                <a:ea typeface="Times New Roman" panose="02020603050405020304" pitchFamily="18" charset="0"/>
              </a:rPr>
              <a:t>рекомендований</a:t>
            </a:r>
            <a:r>
              <a:rPr lang="ru-RU" dirty="0">
                <a:solidFill>
                  <a:srgbClr val="000000"/>
                </a:solidFill>
                <a:latin typeface="Times New Roman" panose="02020603050405020304" pitchFamily="18" charset="0"/>
                <a:ea typeface="Times New Roman" panose="02020603050405020304" pitchFamily="18" charset="0"/>
              </a:rPr>
              <a:t> при </a:t>
            </a:r>
            <a:r>
              <a:rPr lang="ru-RU" dirty="0" err="1">
                <a:solidFill>
                  <a:srgbClr val="000000"/>
                </a:solidFill>
                <a:latin typeface="Times New Roman" panose="02020603050405020304" pitchFamily="18" charset="0"/>
                <a:ea typeface="Times New Roman" panose="02020603050405020304" pitchFamily="18" charset="0"/>
              </a:rPr>
              <a:t>написанні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дисертацій</a:t>
            </a:r>
            <a:r>
              <a:rPr lang="ru-RU" dirty="0">
                <a:solidFill>
                  <a:srgbClr val="000000"/>
                </a:solidFill>
                <a:latin typeface="Times New Roman" panose="02020603050405020304" pitchFamily="18" charset="0"/>
                <a:ea typeface="Times New Roman" panose="02020603050405020304" pitchFamily="18" charset="0"/>
              </a:rPr>
              <a:t>), в </a:t>
            </a:r>
            <a:r>
              <a:rPr lang="ru-RU" dirty="0" err="1">
                <a:solidFill>
                  <a:srgbClr val="000000"/>
                </a:solidFill>
                <a:latin typeface="Times New Roman" panose="02020603050405020304" pitchFamily="18" charset="0"/>
                <a:ea typeface="Times New Roman" panose="02020603050405020304" pitchFamily="18" charset="0"/>
              </a:rPr>
              <a:t>алфавітному</a:t>
            </a:r>
            <a:r>
              <a:rPr lang="ru-RU" dirty="0">
                <a:solidFill>
                  <a:srgbClr val="000000"/>
                </a:solidFill>
                <a:latin typeface="Times New Roman" panose="02020603050405020304" pitchFamily="18" charset="0"/>
                <a:ea typeface="Times New Roman" panose="02020603050405020304" pitchFamily="18" charset="0"/>
              </a:rPr>
              <a:t> порядку </a:t>
            </a:r>
            <a:r>
              <a:rPr lang="ru-RU" dirty="0" err="1">
                <a:solidFill>
                  <a:srgbClr val="000000"/>
                </a:solidFill>
                <a:latin typeface="Times New Roman" panose="02020603050405020304" pitchFamily="18" charset="0"/>
                <a:ea typeface="Times New Roman" panose="02020603050405020304" pitchFamily="18" charset="0"/>
              </a:rPr>
              <a:t>прізвищ</a:t>
            </a:r>
            <a:r>
              <a:rPr lang="ru-RU" dirty="0">
                <a:solidFill>
                  <a:srgbClr val="000000"/>
                </a:solidFill>
                <a:latin typeface="Times New Roman" panose="02020603050405020304" pitchFamily="18" charset="0"/>
                <a:ea typeface="Times New Roman" panose="02020603050405020304" pitchFamily="18" charset="0"/>
              </a:rPr>
              <a:t> перших </a:t>
            </a:r>
            <a:r>
              <a:rPr lang="ru-RU" dirty="0" err="1">
                <a:solidFill>
                  <a:srgbClr val="000000"/>
                </a:solidFill>
                <a:latin typeface="Times New Roman" panose="02020603050405020304" pitchFamily="18" charset="0"/>
                <a:ea typeface="Times New Roman" panose="02020603050405020304" pitchFamily="18" charset="0"/>
              </a:rPr>
              <a:t>авторів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або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заголовків</a:t>
            </a:r>
            <a:r>
              <a:rPr lang="ru-RU" dirty="0">
                <a:solidFill>
                  <a:srgbClr val="000000"/>
                </a:solidFill>
                <a:latin typeface="Times New Roman" panose="02020603050405020304" pitchFamily="18" charset="0"/>
                <a:ea typeface="Times New Roman" panose="02020603050405020304" pitchFamily="18" charset="0"/>
              </a:rPr>
              <a:t>, у </a:t>
            </a:r>
            <a:r>
              <a:rPr lang="ru-RU" dirty="0" err="1">
                <a:solidFill>
                  <a:srgbClr val="000000"/>
                </a:solidFill>
                <a:latin typeface="Times New Roman" panose="02020603050405020304" pitchFamily="18" charset="0"/>
                <a:ea typeface="Times New Roman" panose="02020603050405020304" pitchFamily="18" charset="0"/>
              </a:rPr>
              <a:t>хронологічному</a:t>
            </a:r>
            <a:r>
              <a:rPr lang="ru-RU" dirty="0">
                <a:solidFill>
                  <a:srgbClr val="000000"/>
                </a:solidFill>
                <a:latin typeface="Times New Roman" panose="02020603050405020304" pitchFamily="18" charset="0"/>
                <a:ea typeface="Times New Roman" panose="02020603050405020304" pitchFamily="18" charset="0"/>
              </a:rPr>
              <a:t> порядку. </a:t>
            </a:r>
            <a:endParaRPr lang="uk-UA" dirty="0">
              <a:solidFill>
                <a:srgbClr val="000000"/>
              </a:solidFill>
              <a:latin typeface="Times New Roman" panose="02020603050405020304" pitchFamily="18" charset="0"/>
              <a:ea typeface="Times New Roman" panose="02020603050405020304" pitchFamily="18" charset="0"/>
            </a:endParaRPr>
          </a:p>
          <a:p>
            <a:endParaRPr lang="uk-UA" dirty="0" smtClean="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8850" y="158262"/>
            <a:ext cx="1287781" cy="1609726"/>
          </a:xfrm>
          <a:prstGeom prst="rect">
            <a:avLst/>
          </a:prstGeom>
          <a:ln>
            <a:noFill/>
          </a:ln>
          <a:effectLst>
            <a:softEdge rad="112500"/>
          </a:effectLst>
        </p:spPr>
      </p:pic>
    </p:spTree>
    <p:extLst>
      <p:ext uri="{BB962C8B-B14F-4D97-AF65-F5344CB8AC3E}">
        <p14:creationId xmlns:p14="http://schemas.microsoft.com/office/powerpoint/2010/main" val="3525522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0"/>
            <a:ext cx="10178322" cy="1143001"/>
          </a:xfrm>
        </p:spPr>
        <p:txBody>
          <a:bodyPr>
            <a:normAutofit fontScale="90000"/>
          </a:bodyPr>
          <a:lstStyle/>
          <a:p>
            <a:pPr algn="ctr"/>
            <a:r>
              <a:rPr lang="uk-UA" dirty="0"/>
              <a:t/>
            </a:r>
            <a:br>
              <a:rPr lang="uk-UA" dirty="0"/>
            </a:br>
            <a:r>
              <a:rPr lang="uk-UA" sz="3600" dirty="0"/>
              <a:t>9. Бібліографічний опис документів </a:t>
            </a:r>
            <a:br>
              <a:rPr lang="uk-UA" sz="3600" dirty="0"/>
            </a:br>
            <a:endParaRPr lang="uk-UA" sz="3600" dirty="0"/>
          </a:p>
        </p:txBody>
      </p:sp>
      <p:sp>
        <p:nvSpPr>
          <p:cNvPr id="3" name="Объект 2"/>
          <p:cNvSpPr>
            <a:spLocks noGrp="1"/>
          </p:cNvSpPr>
          <p:nvPr>
            <p:ph idx="1"/>
          </p:nvPr>
        </p:nvSpPr>
        <p:spPr>
          <a:xfrm>
            <a:off x="1251679" y="1447800"/>
            <a:ext cx="6001975" cy="5120053"/>
          </a:xfrm>
        </p:spPr>
        <p:txBody>
          <a:bodyPr>
            <a:normAutofit fontScale="92500" lnSpcReduction="20000"/>
          </a:bodyPr>
          <a:lstStyle/>
          <a:p>
            <a:r>
              <a:rPr lang="ru-RU" dirty="0">
                <a:solidFill>
                  <a:srgbClr val="000000"/>
                </a:solidFill>
                <a:latin typeface="Times New Roman" panose="02020603050405020304" pitchFamily="18" charset="0"/>
                <a:ea typeface="Times New Roman" panose="02020603050405020304" pitchFamily="18" charset="0"/>
              </a:rPr>
              <a:t>В </a:t>
            </a:r>
            <a:r>
              <a:rPr lang="ru-RU" dirty="0" err="1">
                <a:solidFill>
                  <a:srgbClr val="000000"/>
                </a:solidFill>
                <a:latin typeface="Times New Roman" panose="02020603050405020304" pitchFamily="18" charset="0"/>
                <a:ea typeface="Times New Roman" panose="02020603050405020304" pitchFamily="18" charset="0"/>
              </a:rPr>
              <a:t>Україні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діють</a:t>
            </a:r>
            <a:r>
              <a:rPr lang="ru-RU" dirty="0">
                <a:solidFill>
                  <a:srgbClr val="000000"/>
                </a:solidFill>
                <a:latin typeface="Times New Roman" panose="02020603050405020304" pitchFamily="18" charset="0"/>
                <a:ea typeface="Times New Roman" panose="02020603050405020304" pitchFamily="18" charset="0"/>
              </a:rPr>
              <a:t> два </a:t>
            </a:r>
            <a:r>
              <a:rPr lang="ru-RU" dirty="0" err="1">
                <a:solidFill>
                  <a:srgbClr val="000000"/>
                </a:solidFill>
                <a:latin typeface="Times New Roman" panose="02020603050405020304" pitchFamily="18" charset="0"/>
                <a:ea typeface="Times New Roman" panose="02020603050405020304" pitchFamily="18" charset="0"/>
              </a:rPr>
              <a:t>затверджені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Національні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стандарти</a:t>
            </a:r>
            <a:r>
              <a:rPr lang="ru-RU" dirty="0">
                <a:solidFill>
                  <a:srgbClr val="000000"/>
                </a:solidFill>
                <a:latin typeface="Times New Roman" panose="02020603050405020304" pitchFamily="18" charset="0"/>
                <a:ea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rPr>
              <a:t>що</a:t>
            </a:r>
            <a:r>
              <a:rPr lang="ru-RU" smtClean="0">
                <a:solidFill>
                  <a:srgbClr val="000000"/>
                </a:solidFill>
                <a:latin typeface="Times New Roman" panose="02020603050405020304" pitchFamily="18" charset="0"/>
                <a:ea typeface="Times New Roman" panose="02020603050405020304" pitchFamily="18" charset="0"/>
              </a:rPr>
              <a:t> відповідають</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за </a:t>
            </a:r>
            <a:r>
              <a:rPr lang="ru-RU" dirty="0" err="1">
                <a:solidFill>
                  <a:srgbClr val="000000"/>
                </a:solidFill>
                <a:latin typeface="Times New Roman" panose="02020603050405020304" pitchFamily="18" charset="0"/>
                <a:ea typeface="Times New Roman" panose="02020603050405020304" pitchFamily="18" charset="0"/>
              </a:rPr>
              <a:t>оформлення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бібліографічної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інформації</a:t>
            </a:r>
            <a:r>
              <a:rPr lang="ru-RU" dirty="0">
                <a:solidFill>
                  <a:srgbClr val="000000"/>
                </a:solidFill>
                <a:latin typeface="Times New Roman" panose="02020603050405020304" pitchFamily="18" charset="0"/>
                <a:ea typeface="Times New Roman" panose="02020603050405020304" pitchFamily="18" charset="0"/>
              </a:rPr>
              <a:t> в </a:t>
            </a:r>
            <a:r>
              <a:rPr lang="ru-RU" dirty="0" err="1">
                <a:solidFill>
                  <a:srgbClr val="000000"/>
                </a:solidFill>
                <a:latin typeface="Times New Roman" panose="02020603050405020304" pitchFamily="18" charset="0"/>
                <a:ea typeface="Times New Roman" panose="02020603050405020304" pitchFamily="18" charset="0"/>
              </a:rPr>
              <a:t>науковій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роботі</a:t>
            </a:r>
            <a:r>
              <a:rPr lang="ru-RU" dirty="0">
                <a:solidFill>
                  <a:srgbClr val="000000"/>
                </a:solidFill>
                <a:latin typeface="Times New Roman" panose="02020603050405020304" pitchFamily="18" charset="0"/>
                <a:ea typeface="Times New Roman" panose="02020603050405020304" pitchFamily="18" charset="0"/>
              </a:rPr>
              <a:t>.</a:t>
            </a:r>
          </a:p>
          <a:p>
            <a:r>
              <a:rPr lang="ru-RU" dirty="0">
                <a:solidFill>
                  <a:srgbClr val="000000"/>
                </a:solidFill>
                <a:latin typeface="Times New Roman" panose="02020603050405020304" pitchFamily="18" charset="0"/>
                <a:ea typeface="Times New Roman" panose="02020603050405020304" pitchFamily="18" charset="0"/>
              </a:rPr>
              <a:t>1. ДСТУ ГОСТ 7.1:2006. Система </a:t>
            </a:r>
            <a:r>
              <a:rPr lang="ru-RU" dirty="0" err="1">
                <a:solidFill>
                  <a:srgbClr val="000000"/>
                </a:solidFill>
                <a:latin typeface="Times New Roman" panose="02020603050405020304" pitchFamily="18" charset="0"/>
                <a:ea typeface="Times New Roman" panose="02020603050405020304" pitchFamily="18" charset="0"/>
              </a:rPr>
              <a:t>стандартів</a:t>
            </a:r>
            <a:r>
              <a:rPr lang="ru-RU" dirty="0">
                <a:solidFill>
                  <a:srgbClr val="000000"/>
                </a:solidFill>
                <a:latin typeface="Times New Roman" panose="02020603050405020304" pitchFamily="18" charset="0"/>
                <a:ea typeface="Times New Roman" panose="02020603050405020304" pitchFamily="18" charset="0"/>
              </a:rPr>
              <a:t> з </a:t>
            </a:r>
            <a:r>
              <a:rPr lang="ru-RU" dirty="0" err="1">
                <a:solidFill>
                  <a:srgbClr val="000000"/>
                </a:solidFill>
                <a:latin typeface="Times New Roman" panose="02020603050405020304" pitchFamily="18" charset="0"/>
                <a:ea typeface="Times New Roman" panose="02020603050405020304" pitchFamily="18" charset="0"/>
              </a:rPr>
              <a:t>інформації</a:t>
            </a:r>
            <a:r>
              <a:rPr lang="ru-RU" dirty="0">
                <a:solidFill>
                  <a:srgbClr val="000000"/>
                </a:solidFill>
                <a:latin typeface="Times New Roman" panose="02020603050405020304" pitchFamily="18" charset="0"/>
                <a:ea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rPr>
              <a:t>бібліотечної</a:t>
            </a:r>
            <a:r>
              <a:rPr lang="ru-RU" dirty="0" smtClean="0">
                <a:solidFill>
                  <a:srgbClr val="000000"/>
                </a:solidFill>
                <a:latin typeface="Times New Roman" panose="02020603050405020304" pitchFamily="18" charset="0"/>
                <a:ea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rPr>
              <a:t>видавничої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справи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Бібліографічний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запис</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Бібліографічний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опис</a:t>
            </a:r>
            <a:r>
              <a:rPr lang="ru-RU" dirty="0">
                <a:solidFill>
                  <a:srgbClr val="000000"/>
                </a:solidFill>
                <a:latin typeface="Times New Roman" panose="02020603050405020304" pitchFamily="18" charset="0"/>
                <a:ea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rPr>
              <a:t>Загальні</a:t>
            </a:r>
            <a:r>
              <a:rPr lang="ru-RU" dirty="0" smtClean="0">
                <a:solidFill>
                  <a:srgbClr val="000000"/>
                </a:solidFill>
                <a:latin typeface="Times New Roman" panose="02020603050405020304" pitchFamily="18" charset="0"/>
                <a:ea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rPr>
              <a:t>вимоги</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та правила </a:t>
            </a:r>
            <a:r>
              <a:rPr lang="ru-RU" dirty="0" err="1">
                <a:solidFill>
                  <a:srgbClr val="000000"/>
                </a:solidFill>
                <a:latin typeface="Times New Roman" panose="02020603050405020304" pitchFamily="18" charset="0"/>
                <a:ea typeface="Times New Roman" panose="02020603050405020304" pitchFamily="18" charset="0"/>
              </a:rPr>
              <a:t>складання</a:t>
            </a:r>
            <a:r>
              <a:rPr lang="ru-RU" dirty="0">
                <a:solidFill>
                  <a:srgbClr val="000000"/>
                </a:solidFill>
                <a:latin typeface="Times New Roman" panose="02020603050405020304" pitchFamily="18" charset="0"/>
                <a:ea typeface="Times New Roman" panose="02020603050405020304" pitchFamily="18" charset="0"/>
              </a:rPr>
              <a:t> / Нац. стандарт </a:t>
            </a:r>
            <a:r>
              <a:rPr lang="ru-RU" dirty="0" err="1">
                <a:solidFill>
                  <a:srgbClr val="000000"/>
                </a:solidFill>
                <a:latin typeface="Times New Roman" panose="02020603050405020304" pitchFamily="18" charset="0"/>
                <a:ea typeface="Times New Roman" panose="02020603050405020304" pitchFamily="18" charset="0"/>
              </a:rPr>
              <a:t>України</a:t>
            </a:r>
            <a:r>
              <a:rPr lang="ru-RU" dirty="0">
                <a:solidFill>
                  <a:srgbClr val="000000"/>
                </a:solidFill>
                <a:latin typeface="Times New Roman" panose="02020603050405020304" pitchFamily="18" charset="0"/>
                <a:ea typeface="Times New Roman" panose="02020603050405020304" pitchFamily="18" charset="0"/>
              </a:rPr>
              <a:t>. – Вид. </a:t>
            </a:r>
            <a:r>
              <a:rPr lang="ru-RU" dirty="0" err="1">
                <a:solidFill>
                  <a:srgbClr val="000000"/>
                </a:solidFill>
                <a:latin typeface="Times New Roman" panose="02020603050405020304" pitchFamily="18" charset="0"/>
                <a:ea typeface="Times New Roman" panose="02020603050405020304" pitchFamily="18" charset="0"/>
              </a:rPr>
              <a:t>офіц</a:t>
            </a:r>
            <a:r>
              <a:rPr lang="ru-RU" dirty="0">
                <a:solidFill>
                  <a:srgbClr val="000000"/>
                </a:solidFill>
                <a:latin typeface="Times New Roman" panose="02020603050405020304" pitchFamily="18" charset="0"/>
                <a:ea typeface="Times New Roman" panose="02020603050405020304" pitchFamily="18" charset="0"/>
              </a:rPr>
              <a:t>. – [</a:t>
            </a:r>
            <a:r>
              <a:rPr lang="ru-RU" dirty="0" err="1" smtClean="0">
                <a:solidFill>
                  <a:srgbClr val="000000"/>
                </a:solidFill>
                <a:latin typeface="Times New Roman" panose="02020603050405020304" pitchFamily="18" charset="0"/>
                <a:ea typeface="Times New Roman" panose="02020603050405020304" pitchFamily="18" charset="0"/>
              </a:rPr>
              <a:t>Чинний</a:t>
            </a:r>
            <a:r>
              <a:rPr lang="ru-RU" dirty="0" smtClean="0">
                <a:solidFill>
                  <a:srgbClr val="000000"/>
                </a:solidFill>
                <a:latin typeface="Times New Roman" panose="02020603050405020304" pitchFamily="18" charset="0"/>
                <a:ea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rPr>
              <a:t>від</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2007-07-01]. – </a:t>
            </a:r>
            <a:r>
              <a:rPr lang="ru-RU" dirty="0" err="1">
                <a:solidFill>
                  <a:srgbClr val="000000"/>
                </a:solidFill>
                <a:latin typeface="Times New Roman" panose="02020603050405020304" pitchFamily="18" charset="0"/>
                <a:ea typeface="Times New Roman" panose="02020603050405020304" pitchFamily="18" charset="0"/>
              </a:rPr>
              <a:t>Київ</a:t>
            </a:r>
            <a:r>
              <a:rPr lang="ru-RU" dirty="0">
                <a:solidFill>
                  <a:srgbClr val="000000"/>
                </a:solidFill>
                <a:latin typeface="Times New Roman" panose="02020603050405020304" pitchFamily="18" charset="0"/>
                <a:ea typeface="Times New Roman" panose="02020603050405020304" pitchFamily="18" charset="0"/>
              </a:rPr>
              <a:t> : </a:t>
            </a:r>
            <a:r>
              <a:rPr lang="ru-RU" dirty="0" err="1">
                <a:solidFill>
                  <a:srgbClr val="000000"/>
                </a:solidFill>
                <a:latin typeface="Times New Roman" panose="02020603050405020304" pitchFamily="18" charset="0"/>
                <a:ea typeface="Times New Roman" panose="02020603050405020304" pitchFamily="18" charset="0"/>
              </a:rPr>
              <a:t>Держспоживстандарт</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України</a:t>
            </a:r>
            <a:r>
              <a:rPr lang="ru-RU" dirty="0">
                <a:solidFill>
                  <a:srgbClr val="000000"/>
                </a:solidFill>
                <a:latin typeface="Times New Roman" panose="02020603050405020304" pitchFamily="18" charset="0"/>
                <a:ea typeface="Times New Roman" panose="02020603050405020304" pitchFamily="18" charset="0"/>
              </a:rPr>
              <a:t>, 2007. – 47 с</a:t>
            </a:r>
            <a:r>
              <a:rPr lang="ru-RU" dirty="0" smtClean="0">
                <a:solidFill>
                  <a:srgbClr val="000000"/>
                </a:solidFill>
                <a:latin typeface="Times New Roman" panose="02020603050405020304" pitchFamily="18" charset="0"/>
                <a:ea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rPr>
              <a:t>Це</a:t>
            </a:r>
            <a:r>
              <a:rPr lang="ru-RU" dirty="0" smtClean="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регламентуючий</a:t>
            </a:r>
            <a:r>
              <a:rPr lang="ru-RU" dirty="0">
                <a:solidFill>
                  <a:srgbClr val="000000"/>
                </a:solidFill>
                <a:latin typeface="Times New Roman" panose="02020603050405020304" pitchFamily="18" charset="0"/>
                <a:ea typeface="Times New Roman" panose="02020603050405020304" pitchFamily="18" charset="0"/>
              </a:rPr>
              <a:t> документ для </a:t>
            </a:r>
            <a:r>
              <a:rPr lang="ru-RU" dirty="0" err="1">
                <a:solidFill>
                  <a:srgbClr val="000000"/>
                </a:solidFill>
                <a:latin typeface="Times New Roman" panose="02020603050405020304" pitchFamily="18" charset="0"/>
                <a:ea typeface="Times New Roman" panose="02020603050405020304" pitchFamily="18" charset="0"/>
              </a:rPr>
              <a:t>оформлення</a:t>
            </a:r>
            <a:r>
              <a:rPr lang="ru-RU" dirty="0">
                <a:solidFill>
                  <a:srgbClr val="000000"/>
                </a:solidFill>
                <a:latin typeface="Times New Roman" panose="02020603050405020304" pitchFamily="18" charset="0"/>
                <a:ea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rPr>
              <a:t>бібліографічних</a:t>
            </a:r>
            <a:r>
              <a:rPr lang="ru-RU" dirty="0" smtClean="0">
                <a:solidFill>
                  <a:srgbClr val="000000"/>
                </a:solidFill>
                <a:latin typeface="Times New Roman" panose="02020603050405020304" pitchFamily="18" charset="0"/>
                <a:ea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rPr>
              <a:t>списків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списків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використаної</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літератури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списків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літератури</a:t>
            </a:r>
            <a:r>
              <a:rPr lang="ru-RU" dirty="0">
                <a:solidFill>
                  <a:srgbClr val="000000"/>
                </a:solidFill>
                <a:latin typeface="Times New Roman" panose="02020603050405020304" pitchFamily="18" charset="0"/>
                <a:ea typeface="Times New Roman" panose="02020603050405020304" pitchFamily="18" charset="0"/>
              </a:rPr>
              <a:t> в </a:t>
            </a:r>
            <a:r>
              <a:rPr lang="ru-RU" dirty="0" err="1" smtClean="0">
                <a:solidFill>
                  <a:srgbClr val="000000"/>
                </a:solidFill>
                <a:latin typeface="Times New Roman" panose="02020603050405020304" pitchFamily="18" charset="0"/>
                <a:ea typeface="Times New Roman" panose="02020603050405020304" pitchFamily="18" charset="0"/>
              </a:rPr>
              <a:t>наукових</a:t>
            </a:r>
            <a:r>
              <a:rPr lang="ru-RU" dirty="0" smtClean="0">
                <a:solidFill>
                  <a:srgbClr val="000000"/>
                </a:solidFill>
                <a:latin typeface="Times New Roman" panose="02020603050405020304" pitchFamily="18" charset="0"/>
                <a:ea typeface="Times New Roman" panose="02020603050405020304" pitchFamily="18" charset="0"/>
              </a:rPr>
              <a:t> роботах </a:t>
            </a:r>
            <a:r>
              <a:rPr lang="ru-RU" dirty="0" err="1">
                <a:solidFill>
                  <a:srgbClr val="000000"/>
                </a:solidFill>
                <a:latin typeface="Times New Roman" panose="02020603050405020304" pitchFamily="18" charset="0"/>
                <a:ea typeface="Times New Roman" panose="02020603050405020304" pitchFamily="18" charset="0"/>
              </a:rPr>
              <a:t>тощо</a:t>
            </a:r>
            <a:r>
              <a:rPr lang="ru-RU" dirty="0">
                <a:solidFill>
                  <a:srgbClr val="000000"/>
                </a:solidFill>
                <a:latin typeface="Times New Roman" panose="02020603050405020304" pitchFamily="18" charset="0"/>
                <a:ea typeface="Times New Roman" panose="02020603050405020304" pitchFamily="18" charset="0"/>
              </a:rPr>
              <a:t>.</a:t>
            </a:r>
          </a:p>
          <a:p>
            <a:r>
              <a:rPr lang="ru-RU" dirty="0">
                <a:solidFill>
                  <a:srgbClr val="000000"/>
                </a:solidFill>
                <a:latin typeface="Times New Roman" panose="02020603050405020304" pitchFamily="18" charset="0"/>
                <a:ea typeface="Times New Roman" panose="02020603050405020304" pitchFamily="18" charset="0"/>
              </a:rPr>
              <a:t>2. ДСТУ 8302:2015. </a:t>
            </a:r>
            <a:r>
              <a:rPr lang="ru-RU" dirty="0" err="1">
                <a:solidFill>
                  <a:srgbClr val="000000"/>
                </a:solidFill>
                <a:latin typeface="Times New Roman" panose="02020603050405020304" pitchFamily="18" charset="0"/>
                <a:ea typeface="Times New Roman" panose="02020603050405020304" pitchFamily="18" charset="0"/>
              </a:rPr>
              <a:t>Інформація</a:t>
            </a:r>
            <a:r>
              <a:rPr lang="ru-RU" dirty="0">
                <a:solidFill>
                  <a:srgbClr val="000000"/>
                </a:solidFill>
                <a:latin typeface="Times New Roman" panose="02020603050405020304" pitchFamily="18" charset="0"/>
                <a:ea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rPr>
              <a:t>документація</a:t>
            </a:r>
            <a:r>
              <a:rPr lang="ru-RU" dirty="0">
                <a:solidFill>
                  <a:srgbClr val="000000"/>
                </a:solidFill>
                <a:latin typeface="Times New Roman" panose="02020603050405020304" pitchFamily="18" charset="0"/>
                <a:ea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rPr>
              <a:t>Бібліографічне</a:t>
            </a:r>
            <a:r>
              <a:rPr lang="ru-RU" dirty="0" smtClean="0">
                <a:solidFill>
                  <a:srgbClr val="000000"/>
                </a:solidFill>
                <a:latin typeface="Times New Roman" panose="02020603050405020304" pitchFamily="18" charset="0"/>
                <a:ea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rPr>
              <a:t>посилання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Загальні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положення</a:t>
            </a:r>
            <a:r>
              <a:rPr lang="ru-RU" dirty="0">
                <a:solidFill>
                  <a:srgbClr val="000000"/>
                </a:solidFill>
                <a:latin typeface="Times New Roman" panose="02020603050405020304" pitchFamily="18" charset="0"/>
                <a:ea typeface="Times New Roman" panose="02020603050405020304" pitchFamily="18" charset="0"/>
              </a:rPr>
              <a:t> та правила </a:t>
            </a:r>
            <a:r>
              <a:rPr lang="ru-RU" dirty="0" err="1">
                <a:solidFill>
                  <a:srgbClr val="000000"/>
                </a:solidFill>
                <a:latin typeface="Times New Roman" panose="02020603050405020304" pitchFamily="18" charset="0"/>
                <a:ea typeface="Times New Roman" panose="02020603050405020304" pitchFamily="18" charset="0"/>
              </a:rPr>
              <a:t>складання</a:t>
            </a:r>
            <a:r>
              <a:rPr lang="ru-RU" dirty="0">
                <a:solidFill>
                  <a:srgbClr val="000000"/>
                </a:solidFill>
                <a:latin typeface="Times New Roman" panose="02020603050405020304" pitchFamily="18" charset="0"/>
                <a:ea typeface="Times New Roman" panose="02020603050405020304" pitchFamily="18" charset="0"/>
              </a:rPr>
              <a:t> / Нац. </a:t>
            </a:r>
            <a:r>
              <a:rPr lang="ru-RU" dirty="0" smtClean="0">
                <a:solidFill>
                  <a:srgbClr val="000000"/>
                </a:solidFill>
                <a:latin typeface="Times New Roman" panose="02020603050405020304" pitchFamily="18" charset="0"/>
                <a:ea typeface="Times New Roman" panose="02020603050405020304" pitchFamily="18" charset="0"/>
              </a:rPr>
              <a:t>Стандарт </a:t>
            </a:r>
            <a:r>
              <a:rPr lang="ru-RU" dirty="0" err="1" smtClean="0">
                <a:solidFill>
                  <a:srgbClr val="000000"/>
                </a:solidFill>
                <a:latin typeface="Times New Roman" panose="02020603050405020304" pitchFamily="18" charset="0"/>
                <a:ea typeface="Times New Roman" panose="02020603050405020304" pitchFamily="18" charset="0"/>
              </a:rPr>
              <a:t>України</a:t>
            </a:r>
            <a:r>
              <a:rPr lang="ru-RU" dirty="0">
                <a:solidFill>
                  <a:srgbClr val="000000"/>
                </a:solidFill>
                <a:latin typeface="Times New Roman" panose="02020603050405020304" pitchFamily="18" charset="0"/>
                <a:ea typeface="Times New Roman" panose="02020603050405020304" pitchFamily="18" charset="0"/>
              </a:rPr>
              <a:t>. – Вид. </a:t>
            </a:r>
            <a:r>
              <a:rPr lang="ru-RU" dirty="0" err="1">
                <a:solidFill>
                  <a:srgbClr val="000000"/>
                </a:solidFill>
                <a:latin typeface="Times New Roman" panose="02020603050405020304" pitchFamily="18" charset="0"/>
                <a:ea typeface="Times New Roman" panose="02020603050405020304" pitchFamily="18" charset="0"/>
              </a:rPr>
              <a:t>офіц</a:t>
            </a:r>
            <a:r>
              <a:rPr lang="ru-RU" dirty="0">
                <a:solidFill>
                  <a:srgbClr val="000000"/>
                </a:solidFill>
                <a:latin typeface="Times New Roman" panose="02020603050405020304" pitchFamily="18" charset="0"/>
                <a:ea typeface="Times New Roman" panose="02020603050405020304" pitchFamily="18" charset="0"/>
              </a:rPr>
              <a:t>. – [Уведено </a:t>
            </a:r>
            <a:r>
              <a:rPr lang="ru-RU" dirty="0" err="1">
                <a:solidFill>
                  <a:srgbClr val="000000"/>
                </a:solidFill>
                <a:latin typeface="Times New Roman" panose="02020603050405020304" pitchFamily="18" charset="0"/>
                <a:ea typeface="Times New Roman" panose="02020603050405020304" pitchFamily="18" charset="0"/>
              </a:rPr>
              <a:t>вперше</a:t>
            </a:r>
            <a:r>
              <a:rPr lang="ru-RU" dirty="0">
                <a:solidFill>
                  <a:srgbClr val="000000"/>
                </a:solidFill>
                <a:latin typeface="Times New Roman" panose="02020603050405020304" pitchFamily="18" charset="0"/>
                <a:ea typeface="Times New Roman" panose="02020603050405020304" pitchFamily="18" charset="0"/>
              </a:rPr>
              <a:t> ; </a:t>
            </a:r>
            <a:r>
              <a:rPr lang="ru-RU" dirty="0" err="1">
                <a:solidFill>
                  <a:srgbClr val="000000"/>
                </a:solidFill>
                <a:latin typeface="Times New Roman" panose="02020603050405020304" pitchFamily="18" charset="0"/>
                <a:ea typeface="Times New Roman" panose="02020603050405020304" pitchFamily="18" charset="0"/>
              </a:rPr>
              <a:t>чинний</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від</a:t>
            </a:r>
            <a:r>
              <a:rPr lang="ru-RU" dirty="0">
                <a:solidFill>
                  <a:srgbClr val="000000"/>
                </a:solidFill>
                <a:latin typeface="Times New Roman" panose="02020603050405020304" pitchFamily="18" charset="0"/>
                <a:ea typeface="Times New Roman" panose="02020603050405020304" pitchFamily="18" charset="0"/>
              </a:rPr>
              <a:t> 2016-07-01]. – </a:t>
            </a:r>
            <a:r>
              <a:rPr lang="ru-RU" dirty="0" err="1">
                <a:solidFill>
                  <a:srgbClr val="000000"/>
                </a:solidFill>
                <a:latin typeface="Times New Roman" panose="02020603050405020304" pitchFamily="18" charset="0"/>
                <a:ea typeface="Times New Roman" panose="02020603050405020304" pitchFamily="18" charset="0"/>
              </a:rPr>
              <a:t>Київ</a:t>
            </a:r>
            <a:r>
              <a:rPr lang="ru-RU" dirty="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 ДП </a:t>
            </a:r>
            <a:r>
              <a:rPr lang="ru-RU" dirty="0">
                <a:solidFill>
                  <a:srgbClr val="000000"/>
                </a:solidFill>
                <a:latin typeface="Times New Roman" panose="02020603050405020304" pitchFamily="18" charset="0"/>
                <a:ea typeface="Times New Roman" panose="02020603050405020304" pitchFamily="18" charset="0"/>
              </a:rPr>
              <a:t>«</a:t>
            </a:r>
            <a:r>
              <a:rPr lang="ru-RU" dirty="0" err="1">
                <a:solidFill>
                  <a:srgbClr val="000000"/>
                </a:solidFill>
                <a:latin typeface="Times New Roman" panose="02020603050405020304" pitchFamily="18" charset="0"/>
                <a:ea typeface="Times New Roman" panose="02020603050405020304" pitchFamily="18" charset="0"/>
              </a:rPr>
              <a:t>УкрНДНЦ</a:t>
            </a:r>
            <a:r>
              <a:rPr lang="ru-RU" dirty="0">
                <a:solidFill>
                  <a:srgbClr val="000000"/>
                </a:solidFill>
                <a:latin typeface="Times New Roman" panose="02020603050405020304" pitchFamily="18" charset="0"/>
                <a:ea typeface="Times New Roman" panose="02020603050405020304" pitchFamily="18" charset="0"/>
              </a:rPr>
              <a:t>», 2016. – 17 с</a:t>
            </a:r>
            <a:r>
              <a:rPr lang="ru-RU" dirty="0" smtClean="0">
                <a:solidFill>
                  <a:srgbClr val="000000"/>
                </a:solidFill>
                <a:latin typeface="Times New Roman" panose="02020603050405020304" pitchFamily="18" charset="0"/>
                <a:ea typeface="Times New Roman" panose="02020603050405020304" pitchFamily="18" charset="0"/>
              </a:rPr>
              <a:t>.</a:t>
            </a:r>
          </a:p>
          <a:p>
            <a:pPr marL="0" indent="0">
              <a:buNone/>
            </a:pPr>
            <a:endParaRPr lang="uk-UA"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6385" t="6833" r="13443" b="19359"/>
          <a:stretch/>
        </p:blipFill>
        <p:spPr>
          <a:xfrm>
            <a:off x="8264770" y="1143001"/>
            <a:ext cx="3006970" cy="2374576"/>
          </a:xfrm>
          <a:prstGeom prst="rect">
            <a:avLst/>
          </a:prstGeom>
          <a:ln>
            <a:noFill/>
          </a:ln>
          <a:effectLst>
            <a:softEdge rad="112500"/>
          </a:effectLst>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4521" r="4907" b="6726"/>
          <a:stretch/>
        </p:blipFill>
        <p:spPr>
          <a:xfrm>
            <a:off x="7491046" y="3517577"/>
            <a:ext cx="4177247" cy="3239425"/>
          </a:xfrm>
          <a:prstGeom prst="rect">
            <a:avLst/>
          </a:prstGeom>
          <a:ln>
            <a:noFill/>
          </a:ln>
          <a:effectLst>
            <a:softEdge rad="112500"/>
          </a:effectLst>
        </p:spPr>
      </p:pic>
    </p:spTree>
    <p:extLst>
      <p:ext uri="{BB962C8B-B14F-4D97-AF65-F5344CB8AC3E}">
        <p14:creationId xmlns:p14="http://schemas.microsoft.com/office/powerpoint/2010/main" val="433178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04746" y="1098388"/>
            <a:ext cx="6928340" cy="4394988"/>
          </a:xfrm>
        </p:spPr>
        <p:txBody>
          <a:bodyPr/>
          <a:lstStyle/>
          <a:p>
            <a:r>
              <a:rPr lang="uk-UA" sz="7200" dirty="0" smtClean="0"/>
              <a:t>Дякую за увагу!</a:t>
            </a:r>
            <a:endParaRPr lang="uk-UA" sz="7200" dirty="0"/>
          </a:p>
        </p:txBody>
      </p:sp>
      <p:sp>
        <p:nvSpPr>
          <p:cNvPr id="3" name="Подзаголовок 2"/>
          <p:cNvSpPr>
            <a:spLocks noGrp="1"/>
          </p:cNvSpPr>
          <p:nvPr>
            <p:ph type="subTitle" idx="1"/>
          </p:nvPr>
        </p:nvSpPr>
        <p:spPr/>
        <p:txBody>
          <a:bodyPr/>
          <a:lstStyle/>
          <a:p>
            <a:endParaRPr lang="uk-UA"/>
          </a:p>
        </p:txBody>
      </p:sp>
    </p:spTree>
    <p:extLst>
      <p:ext uri="{BB962C8B-B14F-4D97-AF65-F5344CB8AC3E}">
        <p14:creationId xmlns:p14="http://schemas.microsoft.com/office/powerpoint/2010/main" val="3456837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85789" y="550506"/>
            <a:ext cx="4208106" cy="4516015"/>
          </a:xfrm>
        </p:spPr>
        <p:txBody>
          <a:bodyPr>
            <a:noAutofit/>
          </a:bodyPr>
          <a:lstStyle/>
          <a:p>
            <a:pPr algn="ctr"/>
            <a:r>
              <a:rPr lang="uk-UA" sz="1600" dirty="0">
                <a:solidFill>
                  <a:srgbClr val="92D050"/>
                </a:solidFill>
                <a:latin typeface="Times New Roman" panose="02020603050405020304" pitchFamily="18" charset="0"/>
                <a:cs typeface="Times New Roman" panose="02020603050405020304" pitchFamily="18" charset="0"/>
              </a:rPr>
              <a:t>Інформаційні ресурси </a:t>
            </a:r>
            <a:r>
              <a:rPr lang="uk-UA" sz="1600" dirty="0">
                <a:latin typeface="Times New Roman" panose="02020603050405020304" pitchFamily="18" charset="0"/>
                <a:cs typeface="Times New Roman" panose="02020603050405020304" pitchFamily="18" charset="0"/>
              </a:rPr>
              <a:t>– це сукупність інформаційних матеріалів – документів і масивів інформації у формі публікацій, наукових звітів, електронних записів, баз даних і т. п., а також різноманітні пошукові системи, що забезпечують доступ до них</a:t>
            </a:r>
            <a:r>
              <a:rPr lang="uk-UA" sz="1600" dirty="0" smtClean="0">
                <a:latin typeface="Times New Roman" panose="02020603050405020304" pitchFamily="18" charset="0"/>
                <a:cs typeface="Times New Roman" panose="02020603050405020304" pitchFamily="18" charset="0"/>
              </a:rPr>
              <a:t>.</a:t>
            </a:r>
            <a:r>
              <a:rPr lang="uk-UA" sz="1100" dirty="0" smtClean="0">
                <a:latin typeface="Times New Roman" panose="02020603050405020304" pitchFamily="18" charset="0"/>
                <a:cs typeface="Times New Roman" panose="02020603050405020304" pitchFamily="18" charset="0"/>
              </a:rPr>
              <a:t/>
            </a:r>
            <a:br>
              <a:rPr lang="uk-UA" sz="1100" dirty="0" smtClean="0">
                <a:latin typeface="Times New Roman" panose="02020603050405020304" pitchFamily="18" charset="0"/>
                <a:cs typeface="Times New Roman" panose="02020603050405020304" pitchFamily="18" charset="0"/>
              </a:rPr>
            </a:br>
            <a:r>
              <a:rPr lang="uk-UA" sz="1100" dirty="0">
                <a:latin typeface="Times New Roman" panose="02020603050405020304" pitchFamily="18" charset="0"/>
                <a:cs typeface="Times New Roman" panose="02020603050405020304" pitchFamily="18" charset="0"/>
              </a:rPr>
              <a:t/>
            </a:r>
            <a:br>
              <a:rPr lang="uk-UA" sz="1100"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
            </a:r>
            <a:br>
              <a:rPr lang="uk-UA" sz="2800" b="1" dirty="0">
                <a:latin typeface="Times New Roman" panose="02020603050405020304" pitchFamily="18" charset="0"/>
                <a:cs typeface="Times New Roman" panose="02020603050405020304" pitchFamily="18" charset="0"/>
              </a:rPr>
            </a:br>
            <a:endParaRPr lang="uk-UA"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5820" y="419878"/>
            <a:ext cx="6596743" cy="5906277"/>
          </a:xfrm>
        </p:spPr>
        <p:txBody>
          <a:bodyPr>
            <a:normAutofit fontScale="70000" lnSpcReduction="20000"/>
          </a:bodyPr>
          <a:lstStyle/>
          <a:p>
            <a:pPr>
              <a:buFont typeface="Wingdings" panose="05000000000000000000" pitchFamily="2" charset="2"/>
              <a:buChar char="q"/>
            </a:pPr>
            <a:endParaRPr lang="uk-UA" dirty="0" smtClean="0"/>
          </a:p>
          <a:p>
            <a:pPr marL="0" indent="0">
              <a:buNone/>
            </a:pPr>
            <a:r>
              <a:rPr lang="uk-UA" dirty="0" smtClean="0"/>
              <a:t>Структурною одиницею ІР є </a:t>
            </a:r>
            <a:r>
              <a:rPr lang="uk-UA" b="1" dirty="0" smtClean="0"/>
              <a:t>науковий документ</a:t>
            </a:r>
            <a:r>
              <a:rPr lang="uk-UA" dirty="0" smtClean="0"/>
              <a:t>.</a:t>
            </a:r>
          </a:p>
          <a:p>
            <a:pPr marL="0" indent="0">
              <a:buNone/>
            </a:pPr>
            <a:r>
              <a:rPr lang="uk-UA" dirty="0" smtClean="0"/>
              <a:t/>
            </a:r>
            <a:br>
              <a:rPr lang="uk-UA" dirty="0" smtClean="0"/>
            </a:br>
            <a:r>
              <a:rPr lang="uk-UA" dirty="0" smtClean="0"/>
              <a:t>Сукупність ІР, </a:t>
            </a:r>
            <a:r>
              <a:rPr lang="uk-UA" dirty="0"/>
              <a:t>пов’язаних </a:t>
            </a:r>
            <a:r>
              <a:rPr lang="uk-UA" dirty="0" smtClean="0"/>
              <a:t>темою становить систему </a:t>
            </a:r>
            <a:r>
              <a:rPr lang="uk-UA" dirty="0"/>
              <a:t>інформаційного забезпечення наукового дослідження у будь-якій галузі</a:t>
            </a:r>
            <a:r>
              <a:rPr lang="uk-UA" dirty="0" smtClean="0"/>
              <a:t>.</a:t>
            </a:r>
          </a:p>
          <a:p>
            <a:pPr marL="0" indent="0">
              <a:buNone/>
            </a:pPr>
            <a:r>
              <a:rPr lang="uk-UA" dirty="0"/>
              <a:t/>
            </a:r>
            <a:br>
              <a:rPr lang="uk-UA" dirty="0"/>
            </a:br>
            <a:r>
              <a:rPr lang="uk-UA" u="sng" dirty="0">
                <a:solidFill>
                  <a:srgbClr val="0070C0"/>
                </a:solidFill>
              </a:rPr>
              <a:t>Така система включає три основні компоненти: </a:t>
            </a:r>
            <a:endParaRPr lang="uk-UA" u="sng" dirty="0" smtClean="0">
              <a:solidFill>
                <a:srgbClr val="0070C0"/>
              </a:solidFill>
            </a:endParaRPr>
          </a:p>
          <a:p>
            <a:pPr>
              <a:buFont typeface="Wingdings" panose="05000000000000000000" pitchFamily="2" charset="2"/>
              <a:buChar char="q"/>
            </a:pPr>
            <a:r>
              <a:rPr lang="uk-UA" dirty="0" smtClean="0"/>
              <a:t> інформацію </a:t>
            </a:r>
            <a:r>
              <a:rPr lang="uk-UA" dirty="0"/>
              <a:t>як сукупність відомостей, їх види та джерела, форми представлення; </a:t>
            </a:r>
            <a:endParaRPr lang="uk-UA" dirty="0" smtClean="0"/>
          </a:p>
          <a:p>
            <a:pPr>
              <a:buFont typeface="Wingdings" panose="05000000000000000000" pitchFamily="2" charset="2"/>
              <a:buChar char="q"/>
            </a:pPr>
            <a:r>
              <a:rPr lang="uk-UA" dirty="0" smtClean="0"/>
              <a:t> органи </a:t>
            </a:r>
            <a:r>
              <a:rPr lang="uk-UA" dirty="0"/>
              <a:t>інформаційного забезпечення, які відповідають за збереження та поширення інформації; </a:t>
            </a:r>
            <a:endParaRPr lang="uk-UA" dirty="0" smtClean="0"/>
          </a:p>
          <a:p>
            <a:pPr>
              <a:buFont typeface="Wingdings" panose="05000000000000000000" pitchFamily="2" charset="2"/>
              <a:buChar char="q"/>
            </a:pPr>
            <a:r>
              <a:rPr lang="uk-UA" dirty="0" smtClean="0"/>
              <a:t> інструменти</a:t>
            </a:r>
            <a:r>
              <a:rPr lang="uk-UA" dirty="0"/>
              <a:t>, що забезпечують доступ до інформації </a:t>
            </a:r>
          </a:p>
        </p:txBody>
      </p:sp>
      <p:sp>
        <p:nvSpPr>
          <p:cNvPr id="4" name="Текст 3"/>
          <p:cNvSpPr>
            <a:spLocks noGrp="1"/>
          </p:cNvSpPr>
          <p:nvPr>
            <p:ph type="body" sz="half" idx="2"/>
          </p:nvPr>
        </p:nvSpPr>
        <p:spPr>
          <a:xfrm>
            <a:off x="8337885" y="5365102"/>
            <a:ext cx="3092115" cy="1101012"/>
          </a:xfrm>
        </p:spPr>
        <p:txBody>
          <a:bodyPr/>
          <a:lstStyle/>
          <a:p>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7885" y="4154455"/>
            <a:ext cx="3048000" cy="2171700"/>
          </a:xfrm>
          <a:prstGeom prst="rect">
            <a:avLst/>
          </a:prstGeom>
          <a:ln>
            <a:noFill/>
          </a:ln>
          <a:effectLst>
            <a:softEdge rad="112500"/>
          </a:effectLst>
        </p:spPr>
      </p:pic>
    </p:spTree>
    <p:extLst>
      <p:ext uri="{BB962C8B-B14F-4D97-AF65-F5344CB8AC3E}">
        <p14:creationId xmlns:p14="http://schemas.microsoft.com/office/powerpoint/2010/main" val="310725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3731" y="171689"/>
            <a:ext cx="10916816" cy="1991218"/>
          </a:xfrm>
        </p:spPr>
        <p:txBody>
          <a:bodyPr>
            <a:normAutofit fontScale="90000"/>
          </a:bodyPr>
          <a:lstStyle/>
          <a:p>
            <a:pPr algn="ctr"/>
            <a:r>
              <a:rPr lang="ru-RU" dirty="0"/>
              <a:t>2. </a:t>
            </a:r>
            <a:r>
              <a:rPr lang="ru-RU" dirty="0" err="1"/>
              <a:t>Види</a:t>
            </a:r>
            <a:r>
              <a:rPr lang="ru-RU" dirty="0"/>
              <a:t> та </a:t>
            </a:r>
            <a:r>
              <a:rPr lang="ru-RU" dirty="0" err="1"/>
              <a:t>джерела</a:t>
            </a:r>
            <a:r>
              <a:rPr lang="ru-RU" dirty="0"/>
              <a:t> </a:t>
            </a:r>
            <a:r>
              <a:rPr lang="ru-RU" dirty="0" err="1"/>
              <a:t>наукової</a:t>
            </a:r>
            <a:r>
              <a:rPr lang="ru-RU" dirty="0"/>
              <a:t> </a:t>
            </a:r>
            <a:r>
              <a:rPr lang="ru-RU" dirty="0" err="1" smtClean="0"/>
              <a:t>інформації</a:t>
            </a:r>
            <a:r>
              <a:rPr lang="ru-RU" dirty="0"/>
              <a:t/>
            </a:r>
            <a:br>
              <a:rPr lang="ru-RU" dirty="0"/>
            </a:br>
            <a:r>
              <a:rPr lang="ru-RU" sz="1800" dirty="0" err="1" smtClean="0"/>
              <a:t>Документи</a:t>
            </a:r>
            <a:r>
              <a:rPr lang="ru-RU" sz="1800" dirty="0" smtClean="0"/>
              <a:t> </a:t>
            </a:r>
            <a:r>
              <a:rPr lang="ru-RU" sz="1800" dirty="0" err="1" smtClean="0"/>
              <a:t>бувають</a:t>
            </a:r>
            <a:r>
              <a:rPr lang="ru-RU" sz="1800" dirty="0" smtClean="0"/>
              <a:t>;</a:t>
            </a:r>
            <a:r>
              <a:rPr lang="ru-RU" dirty="0" smtClean="0"/>
              <a:t> </a:t>
            </a:r>
            <a:r>
              <a:rPr lang="ru-RU" dirty="0"/>
              <a:t/>
            </a:r>
            <a:br>
              <a:rPr lang="ru-RU" dirty="0"/>
            </a:br>
            <a:endParaRPr lang="uk-UA" dirty="0"/>
          </a:p>
        </p:txBody>
      </p:sp>
      <p:sp>
        <p:nvSpPr>
          <p:cNvPr id="4" name="Текст 3"/>
          <p:cNvSpPr>
            <a:spLocks noGrp="1"/>
          </p:cNvSpPr>
          <p:nvPr>
            <p:ph type="body" idx="1"/>
          </p:nvPr>
        </p:nvSpPr>
        <p:spPr>
          <a:xfrm>
            <a:off x="1466281" y="5934270"/>
            <a:ext cx="10159661" cy="923730"/>
          </a:xfrm>
        </p:spPr>
        <p:txBody>
          <a:bodyPr/>
          <a:lstStyle/>
          <a:p>
            <a:pPr algn="ctr"/>
            <a:r>
              <a:rPr lang="ru-RU" sz="1100" dirty="0" err="1"/>
              <a:t>Первинні</a:t>
            </a:r>
            <a:r>
              <a:rPr lang="ru-RU" sz="1100" dirty="0"/>
              <a:t> </a:t>
            </a:r>
            <a:r>
              <a:rPr lang="ru-RU" sz="1100" dirty="0" err="1"/>
              <a:t>документи</a:t>
            </a:r>
            <a:r>
              <a:rPr lang="ru-RU" sz="1100" dirty="0"/>
              <a:t> часто </a:t>
            </a:r>
            <a:r>
              <a:rPr lang="ru-RU" sz="1100" dirty="0" err="1"/>
              <a:t>називають</a:t>
            </a:r>
            <a:r>
              <a:rPr lang="ru-RU" sz="1100" dirty="0"/>
              <a:t> </a:t>
            </a:r>
            <a:r>
              <a:rPr lang="ru-RU" sz="1100" dirty="0" err="1">
                <a:solidFill>
                  <a:schemeClr val="accent1">
                    <a:lumMod val="75000"/>
                  </a:schemeClr>
                </a:solidFill>
              </a:rPr>
              <a:t>вихідними</a:t>
            </a:r>
            <a:r>
              <a:rPr lang="ru-RU" sz="1100" dirty="0"/>
              <a:t> тому, </a:t>
            </a:r>
            <a:r>
              <a:rPr lang="ru-RU" sz="1100" dirty="0" err="1"/>
              <a:t>що</a:t>
            </a:r>
            <a:r>
              <a:rPr lang="ru-RU" sz="1100" dirty="0"/>
              <a:t> вони </a:t>
            </a:r>
            <a:r>
              <a:rPr lang="ru-RU" sz="1100" dirty="0" err="1"/>
              <a:t>служать</a:t>
            </a:r>
            <a:r>
              <a:rPr lang="ru-RU" sz="1100" dirty="0"/>
              <a:t> для </a:t>
            </a:r>
            <a:r>
              <a:rPr lang="ru-RU" sz="1100" dirty="0" err="1"/>
              <a:t>створення</a:t>
            </a:r>
            <a:r>
              <a:rPr lang="ru-RU" sz="1100" dirty="0"/>
              <a:t> документа </a:t>
            </a:r>
            <a:r>
              <a:rPr lang="ru-RU" sz="1100" dirty="0" err="1">
                <a:solidFill>
                  <a:schemeClr val="accent1">
                    <a:lumMod val="75000"/>
                  </a:schemeClr>
                </a:solidFill>
              </a:rPr>
              <a:t>похідного</a:t>
            </a:r>
            <a:r>
              <a:rPr lang="ru-RU" sz="1100" dirty="0"/>
              <a:t>, </a:t>
            </a:r>
            <a:r>
              <a:rPr lang="ru-RU" sz="1100" dirty="0" err="1"/>
              <a:t>тобто</a:t>
            </a:r>
            <a:r>
              <a:rPr lang="ru-RU" sz="1100" dirty="0"/>
              <a:t> </a:t>
            </a:r>
            <a:r>
              <a:rPr lang="ru-RU" sz="1100" dirty="0" err="1" smtClean="0"/>
              <a:t>вторинного</a:t>
            </a:r>
            <a:r>
              <a:rPr lang="ru-RU" sz="1100" dirty="0" smtClean="0"/>
              <a:t>.</a:t>
            </a:r>
            <a:endParaRPr lang="uk-UA" sz="1100" dirty="0"/>
          </a:p>
          <a:p>
            <a:pPr algn="ctr"/>
            <a:endParaRPr lang="uk-UA" dirty="0">
              <a:solidFill>
                <a:schemeClr val="accent1">
                  <a:lumMod val="75000"/>
                </a:schemeClr>
              </a:solidFill>
            </a:endParaRPr>
          </a:p>
        </p:txBody>
      </p:sp>
      <p:sp>
        <p:nvSpPr>
          <p:cNvPr id="3" name="Объект 2"/>
          <p:cNvSpPr>
            <a:spLocks noGrp="1"/>
          </p:cNvSpPr>
          <p:nvPr>
            <p:ph sz="half" idx="2"/>
          </p:nvPr>
        </p:nvSpPr>
        <p:spPr>
          <a:xfrm>
            <a:off x="1257300" y="2537929"/>
            <a:ext cx="4800600" cy="3480316"/>
          </a:xfrm>
        </p:spPr>
        <p:txBody>
          <a:bodyPr>
            <a:normAutofit fontScale="70000" lnSpcReduction="20000"/>
          </a:bodyPr>
          <a:lstStyle/>
          <a:p>
            <a:r>
              <a:rPr lang="uk-UA" dirty="0" smtClean="0"/>
              <a:t>Містять  результати </a:t>
            </a:r>
            <a:r>
              <a:rPr lang="uk-UA" dirty="0"/>
              <a:t>наукової, виробничої, творчої діяльності</a:t>
            </a:r>
            <a:r>
              <a:rPr lang="uk-UA" dirty="0" smtClean="0"/>
              <a:t>,</a:t>
            </a:r>
          </a:p>
          <a:p>
            <a:r>
              <a:rPr lang="uk-UA" dirty="0" smtClean="0"/>
              <a:t> </a:t>
            </a:r>
            <a:r>
              <a:rPr lang="uk-UA" dirty="0"/>
              <a:t>відображають факти, що їх отримано в процесі проведених досліджень. </a:t>
            </a:r>
            <a:endParaRPr lang="uk-UA" dirty="0" smtClean="0"/>
          </a:p>
          <a:p>
            <a:r>
              <a:rPr lang="uk-UA" dirty="0" smtClean="0"/>
              <a:t>Такі документи </a:t>
            </a:r>
            <a:r>
              <a:rPr lang="uk-UA" dirty="0"/>
              <a:t>створюють автори – науковці, письменники, журналісти, педагоги, композитори, художники і т. д</a:t>
            </a:r>
            <a:r>
              <a:rPr lang="uk-UA" dirty="0" smtClean="0"/>
              <a:t>.</a:t>
            </a:r>
          </a:p>
          <a:p>
            <a:r>
              <a:rPr lang="ru-RU" dirty="0" smtClean="0"/>
              <a:t>Вони </a:t>
            </a:r>
            <a:r>
              <a:rPr lang="ru-RU" dirty="0" err="1" smtClean="0"/>
              <a:t>відбивають</a:t>
            </a:r>
            <a:r>
              <a:rPr lang="ru-RU" dirty="0" smtClean="0"/>
              <a:t> </a:t>
            </a:r>
            <a:r>
              <a:rPr lang="ru-RU" dirty="0" err="1"/>
              <a:t>факти</a:t>
            </a:r>
            <a:r>
              <a:rPr lang="ru-RU" dirty="0"/>
              <a:t>, </a:t>
            </a:r>
            <a:r>
              <a:rPr lang="ru-RU" dirty="0" err="1"/>
              <a:t>події</a:t>
            </a:r>
            <a:r>
              <a:rPr lang="ru-RU" dirty="0"/>
              <a:t>, </a:t>
            </a:r>
            <a:r>
              <a:rPr lang="ru-RU" dirty="0" err="1"/>
              <a:t>явища</a:t>
            </a:r>
            <a:r>
              <a:rPr lang="ru-RU" dirty="0"/>
              <a:t> </a:t>
            </a:r>
            <a:r>
              <a:rPr lang="ru-RU" dirty="0" err="1"/>
              <a:t>реальної</a:t>
            </a:r>
            <a:r>
              <a:rPr lang="ru-RU" dirty="0"/>
              <a:t> </a:t>
            </a:r>
            <a:r>
              <a:rPr lang="ru-RU" dirty="0" err="1"/>
              <a:t>дійсності</a:t>
            </a:r>
            <a:r>
              <a:rPr lang="ru-RU" dirty="0"/>
              <a:t> </a:t>
            </a:r>
            <a:r>
              <a:rPr lang="ru-RU" dirty="0" err="1"/>
              <a:t>або</a:t>
            </a:r>
            <a:r>
              <a:rPr lang="ru-RU" dirty="0"/>
              <a:t> думки автора і не </a:t>
            </a:r>
            <a:r>
              <a:rPr lang="ru-RU" dirty="0" err="1"/>
              <a:t>призначені</a:t>
            </a:r>
            <a:r>
              <a:rPr lang="ru-RU" dirty="0"/>
              <a:t> для </a:t>
            </a:r>
            <a:r>
              <a:rPr lang="ru-RU" dirty="0" err="1"/>
              <a:t>інформування</a:t>
            </a:r>
            <a:r>
              <a:rPr lang="ru-RU" dirty="0"/>
              <a:t> про </a:t>
            </a:r>
            <a:r>
              <a:rPr lang="ru-RU" dirty="0" err="1"/>
              <a:t>наявність</a:t>
            </a:r>
            <a:r>
              <a:rPr lang="ru-RU" dirty="0"/>
              <a:t> </a:t>
            </a:r>
            <a:r>
              <a:rPr lang="ru-RU" dirty="0" err="1"/>
              <a:t>інших</a:t>
            </a:r>
            <a:r>
              <a:rPr lang="ru-RU" dirty="0"/>
              <a:t> </a:t>
            </a:r>
            <a:r>
              <a:rPr lang="ru-RU" dirty="0" err="1"/>
              <a:t>документів</a:t>
            </a:r>
            <a:r>
              <a:rPr lang="uk-UA" dirty="0" smtClean="0"/>
              <a:t> </a:t>
            </a:r>
          </a:p>
          <a:p>
            <a:r>
              <a:rPr lang="uk-UA" dirty="0" smtClean="0"/>
              <a:t>Розкриваються  </a:t>
            </a:r>
            <a:r>
              <a:rPr lang="uk-UA" dirty="0"/>
              <a:t>безпосередні результати наукових досліджень і розробок, нові наукові відомості, або нове осмислення відомих ідей і фактів. </a:t>
            </a:r>
            <a:endParaRPr lang="uk-UA" dirty="0" smtClean="0"/>
          </a:p>
          <a:p>
            <a:r>
              <a:rPr lang="ru-RU" dirty="0" err="1"/>
              <a:t>Більшість</a:t>
            </a:r>
            <a:r>
              <a:rPr lang="ru-RU" dirty="0"/>
              <a:t> </a:t>
            </a:r>
            <a:r>
              <a:rPr lang="ru-RU" dirty="0" err="1"/>
              <a:t>документів</a:t>
            </a:r>
            <a:r>
              <a:rPr lang="ru-RU" dirty="0"/>
              <a:t>, </a:t>
            </a:r>
            <a:r>
              <a:rPr lang="ru-RU" dirty="0" err="1"/>
              <a:t>що</a:t>
            </a:r>
            <a:r>
              <a:rPr lang="ru-RU" dirty="0"/>
              <a:t> </a:t>
            </a:r>
            <a:r>
              <a:rPr lang="ru-RU" dirty="0" err="1"/>
              <a:t>функціонують</a:t>
            </a:r>
            <a:r>
              <a:rPr lang="ru-RU" dirty="0"/>
              <a:t> у </a:t>
            </a:r>
            <a:r>
              <a:rPr lang="ru-RU" dirty="0" err="1"/>
              <a:t>суспільстві</a:t>
            </a:r>
            <a:r>
              <a:rPr lang="ru-RU" dirty="0"/>
              <a:t> – </a:t>
            </a:r>
            <a:r>
              <a:rPr lang="ru-RU" dirty="0" err="1"/>
              <a:t>первинні</a:t>
            </a:r>
            <a:r>
              <a:rPr lang="ru-RU" dirty="0"/>
              <a:t>.</a:t>
            </a:r>
            <a:endParaRPr lang="uk-UA" dirty="0" smtClean="0"/>
          </a:p>
          <a:p>
            <a:endParaRPr lang="uk-UA" dirty="0" smtClean="0"/>
          </a:p>
        </p:txBody>
      </p:sp>
      <p:sp>
        <p:nvSpPr>
          <p:cNvPr id="5" name="Текст 4"/>
          <p:cNvSpPr>
            <a:spLocks noGrp="1"/>
          </p:cNvSpPr>
          <p:nvPr>
            <p:ph type="body" sz="quarter" idx="3"/>
          </p:nvPr>
        </p:nvSpPr>
        <p:spPr>
          <a:xfrm>
            <a:off x="1257300" y="2162907"/>
            <a:ext cx="10177164" cy="746195"/>
          </a:xfrm>
        </p:spPr>
        <p:txBody>
          <a:bodyPr/>
          <a:lstStyle/>
          <a:p>
            <a:endParaRPr lang="uk-UA" dirty="0" smtClean="0"/>
          </a:p>
          <a:p>
            <a:endParaRPr lang="uk-UA" dirty="0"/>
          </a:p>
          <a:p>
            <a:endParaRPr lang="uk-UA" dirty="0" smtClean="0"/>
          </a:p>
          <a:p>
            <a:endParaRPr lang="uk-UA" dirty="0"/>
          </a:p>
          <a:p>
            <a:endParaRPr lang="uk-UA" dirty="0" smtClean="0"/>
          </a:p>
          <a:p>
            <a:r>
              <a:rPr lang="uk-UA" dirty="0">
                <a:solidFill>
                  <a:schemeClr val="accent1">
                    <a:lumMod val="75000"/>
                  </a:schemeClr>
                </a:solidFill>
              </a:rPr>
              <a:t>Первинні чи </a:t>
            </a:r>
            <a:r>
              <a:rPr lang="uk-UA" dirty="0" smtClean="0">
                <a:solidFill>
                  <a:schemeClr val="accent1">
                    <a:lumMod val="75000"/>
                  </a:schemeClr>
                </a:solidFill>
              </a:rPr>
              <a:t>фактографічні               вторинні або інформаційні</a:t>
            </a:r>
            <a:endParaRPr lang="uk-UA" dirty="0">
              <a:solidFill>
                <a:schemeClr val="accent1">
                  <a:lumMod val="75000"/>
                </a:schemeClr>
              </a:solidFill>
            </a:endParaRPr>
          </a:p>
          <a:p>
            <a:endParaRPr lang="uk-UA" dirty="0"/>
          </a:p>
        </p:txBody>
      </p:sp>
      <p:sp>
        <p:nvSpPr>
          <p:cNvPr id="6" name="Объект 5"/>
          <p:cNvSpPr>
            <a:spLocks noGrp="1"/>
          </p:cNvSpPr>
          <p:nvPr>
            <p:ph sz="quarter" idx="4"/>
          </p:nvPr>
        </p:nvSpPr>
        <p:spPr>
          <a:xfrm>
            <a:off x="6382139" y="2631234"/>
            <a:ext cx="5243803" cy="3303036"/>
          </a:xfrm>
        </p:spPr>
        <p:txBody>
          <a:bodyPr>
            <a:normAutofit fontScale="70000" lnSpcReduction="20000"/>
          </a:bodyPr>
          <a:lstStyle/>
          <a:p>
            <a:r>
              <a:rPr lang="uk-UA" dirty="0" smtClean="0"/>
              <a:t>Бібліографічні</a:t>
            </a:r>
            <a:r>
              <a:rPr lang="uk-UA" dirty="0"/>
              <a:t>, реферативні, оглядово-аналітичні </a:t>
            </a:r>
            <a:r>
              <a:rPr lang="uk-UA" dirty="0" smtClean="0"/>
              <a:t>документи</a:t>
            </a:r>
          </a:p>
          <a:p>
            <a:r>
              <a:rPr lang="uk-UA" dirty="0" smtClean="0"/>
              <a:t>Містять  </a:t>
            </a:r>
            <a:r>
              <a:rPr lang="uk-UA" dirty="0"/>
              <a:t>систематизовані відомості про первинні документи (опубліковані чи неопубліковані) або результат аналізу і синтезу даних, що містяться у першоджерелах. </a:t>
            </a:r>
            <a:endParaRPr lang="uk-UA" dirty="0" smtClean="0"/>
          </a:p>
          <a:p>
            <a:r>
              <a:rPr lang="ru-RU" dirty="0" err="1" smtClean="0"/>
              <a:t>Інформацію</a:t>
            </a:r>
            <a:r>
              <a:rPr lang="ru-RU" dirty="0" smtClean="0"/>
              <a:t> , </a:t>
            </a:r>
            <a:r>
              <a:rPr lang="ru-RU" dirty="0" err="1"/>
              <a:t>що</a:t>
            </a:r>
            <a:r>
              <a:rPr lang="ru-RU" dirty="0"/>
              <a:t> мала </a:t>
            </a:r>
            <a:r>
              <a:rPr lang="ru-RU" dirty="0" err="1"/>
              <a:t>місце</a:t>
            </a:r>
            <a:r>
              <a:rPr lang="ru-RU" dirty="0"/>
              <a:t> в </a:t>
            </a:r>
            <a:r>
              <a:rPr lang="ru-RU" dirty="0" err="1" smtClean="0"/>
              <a:t>первинних</a:t>
            </a:r>
            <a:r>
              <a:rPr lang="ru-RU" dirty="0" smtClean="0"/>
              <a:t> </a:t>
            </a:r>
            <a:r>
              <a:rPr lang="ru-RU" dirty="0"/>
              <a:t>документах, </a:t>
            </a:r>
            <a:r>
              <a:rPr lang="ru-RU" dirty="0" err="1"/>
              <a:t>подають</a:t>
            </a:r>
            <a:r>
              <a:rPr lang="ru-RU" dirty="0"/>
              <a:t> </a:t>
            </a:r>
            <a:r>
              <a:rPr lang="ru-RU" dirty="0" err="1"/>
              <a:t>скорочено</a:t>
            </a:r>
            <a:r>
              <a:rPr lang="ru-RU" dirty="0"/>
              <a:t> у </a:t>
            </a:r>
            <a:r>
              <a:rPr lang="ru-RU" dirty="0" err="1"/>
              <a:t>відомостях</a:t>
            </a:r>
            <a:r>
              <a:rPr lang="ru-RU" dirty="0"/>
              <a:t> про них. </a:t>
            </a:r>
            <a:endParaRPr lang="ru-RU" dirty="0" smtClean="0"/>
          </a:p>
          <a:p>
            <a:r>
              <a:rPr lang="ru-RU" dirty="0" err="1"/>
              <a:t>Підготовка</a:t>
            </a:r>
            <a:r>
              <a:rPr lang="ru-RU" dirty="0"/>
              <a:t> </a:t>
            </a:r>
            <a:r>
              <a:rPr lang="ru-RU" dirty="0" err="1"/>
              <a:t>вторинних</a:t>
            </a:r>
            <a:r>
              <a:rPr lang="ru-RU" dirty="0"/>
              <a:t> </a:t>
            </a:r>
            <a:r>
              <a:rPr lang="ru-RU" dirty="0" err="1"/>
              <a:t>документів</a:t>
            </a:r>
            <a:r>
              <a:rPr lang="ru-RU" dirty="0"/>
              <a:t> – сфера </a:t>
            </a:r>
            <a:r>
              <a:rPr lang="ru-RU" dirty="0" err="1"/>
              <a:t>професійної</a:t>
            </a:r>
            <a:r>
              <a:rPr lang="ru-RU" dirty="0"/>
              <a:t> </a:t>
            </a:r>
            <a:r>
              <a:rPr lang="ru-RU" dirty="0" err="1"/>
              <a:t>діяльності</a:t>
            </a:r>
            <a:r>
              <a:rPr lang="ru-RU" dirty="0"/>
              <a:t> інформаційних </a:t>
            </a:r>
            <a:r>
              <a:rPr lang="ru-RU" dirty="0" err="1"/>
              <a:t>посередників</a:t>
            </a:r>
            <a:r>
              <a:rPr lang="ru-RU" dirty="0"/>
              <a:t>: </a:t>
            </a:r>
            <a:r>
              <a:rPr lang="ru-RU" dirty="0" err="1"/>
              <a:t>бібліографів</a:t>
            </a:r>
            <a:r>
              <a:rPr lang="ru-RU" dirty="0"/>
              <a:t>, </a:t>
            </a:r>
            <a:r>
              <a:rPr lang="ru-RU" dirty="0" err="1"/>
              <a:t>каталогізаторів</a:t>
            </a:r>
            <a:r>
              <a:rPr lang="ru-RU" dirty="0"/>
              <a:t>, </a:t>
            </a:r>
            <a:r>
              <a:rPr lang="ru-RU" dirty="0" err="1"/>
              <a:t>референтів</a:t>
            </a:r>
            <a:r>
              <a:rPr lang="ru-RU" dirty="0"/>
              <a:t>, </a:t>
            </a:r>
            <a:r>
              <a:rPr lang="ru-RU" dirty="0" err="1"/>
              <a:t>аналітиків</a:t>
            </a:r>
            <a:r>
              <a:rPr lang="ru-RU" dirty="0"/>
              <a:t> та </a:t>
            </a:r>
            <a:r>
              <a:rPr lang="ru-RU" dirty="0" err="1" smtClean="0"/>
              <a:t>ін</a:t>
            </a:r>
            <a:r>
              <a:rPr lang="ru-RU" dirty="0" smtClean="0"/>
              <a:t>. </a:t>
            </a:r>
            <a:r>
              <a:rPr lang="ru-RU" dirty="0" err="1" smtClean="0"/>
              <a:t>спеціалістів</a:t>
            </a:r>
            <a:r>
              <a:rPr lang="ru-RU" dirty="0" smtClean="0"/>
              <a:t> </a:t>
            </a:r>
            <a:r>
              <a:rPr lang="ru-RU" dirty="0" err="1"/>
              <a:t>інформаційної</a:t>
            </a:r>
            <a:r>
              <a:rPr lang="ru-RU" dirty="0"/>
              <a:t> </a:t>
            </a:r>
            <a:r>
              <a:rPr lang="ru-RU" dirty="0" err="1"/>
              <a:t>галузі</a:t>
            </a:r>
            <a:r>
              <a:rPr lang="ru-RU" dirty="0" smtClean="0"/>
              <a:t>.</a:t>
            </a:r>
          </a:p>
          <a:p>
            <a:r>
              <a:rPr lang="ru-RU" dirty="0" err="1" smtClean="0"/>
              <a:t>Призначені</a:t>
            </a:r>
            <a:r>
              <a:rPr lang="ru-RU" dirty="0" smtClean="0"/>
              <a:t>  </a:t>
            </a:r>
            <a:r>
              <a:rPr lang="ru-RU" dirty="0"/>
              <a:t>для </a:t>
            </a:r>
            <a:r>
              <a:rPr lang="ru-RU" dirty="0" err="1"/>
              <a:t>інформування</a:t>
            </a:r>
            <a:r>
              <a:rPr lang="ru-RU" dirty="0"/>
              <a:t> про </a:t>
            </a:r>
            <a:r>
              <a:rPr lang="ru-RU" dirty="0" err="1"/>
              <a:t>інші</a:t>
            </a:r>
            <a:r>
              <a:rPr lang="ru-RU" dirty="0"/>
              <a:t> </a:t>
            </a:r>
            <a:r>
              <a:rPr lang="ru-RU" dirty="0" err="1"/>
              <a:t>документи</a:t>
            </a:r>
            <a:r>
              <a:rPr lang="ru-RU" dirty="0"/>
              <a:t>, </a:t>
            </a:r>
            <a:r>
              <a:rPr lang="ru-RU" dirty="0" err="1" smtClean="0"/>
              <a:t>полегшують</a:t>
            </a:r>
            <a:r>
              <a:rPr lang="ru-RU" dirty="0" smtClean="0"/>
              <a:t> </a:t>
            </a:r>
            <a:r>
              <a:rPr lang="ru-RU" dirty="0" err="1"/>
              <a:t>дослідникам</a:t>
            </a:r>
            <a:r>
              <a:rPr lang="ru-RU" dirty="0"/>
              <a:t> </a:t>
            </a:r>
            <a:r>
              <a:rPr lang="ru-RU" dirty="0" err="1"/>
              <a:t>орієнтування</a:t>
            </a:r>
            <a:r>
              <a:rPr lang="ru-RU" dirty="0"/>
              <a:t> у </a:t>
            </a:r>
            <a:r>
              <a:rPr lang="ru-RU" dirty="0" err="1"/>
              <a:t>складі</a:t>
            </a:r>
            <a:r>
              <a:rPr lang="ru-RU" dirty="0"/>
              <a:t> </a:t>
            </a:r>
            <a:r>
              <a:rPr lang="ru-RU" dirty="0" err="1"/>
              <a:t>певного</a:t>
            </a:r>
            <a:r>
              <a:rPr lang="ru-RU" dirty="0"/>
              <a:t> фонду </a:t>
            </a:r>
            <a:r>
              <a:rPr lang="ru-RU" dirty="0" err="1"/>
              <a:t>чи</a:t>
            </a:r>
            <a:r>
              <a:rPr lang="ru-RU" dirty="0"/>
              <a:t> у </a:t>
            </a:r>
            <a:r>
              <a:rPr lang="ru-RU" dirty="0" err="1"/>
              <a:t>змісті</a:t>
            </a:r>
            <a:r>
              <a:rPr lang="ru-RU" dirty="0"/>
              <a:t> </a:t>
            </a:r>
            <a:r>
              <a:rPr lang="ru-RU" dirty="0" err="1"/>
              <a:t>тієї</a:t>
            </a:r>
            <a:r>
              <a:rPr lang="ru-RU" dirty="0"/>
              <a:t> </a:t>
            </a:r>
            <a:r>
              <a:rPr lang="ru-RU" dirty="0" err="1"/>
              <a:t>інформації</a:t>
            </a:r>
            <a:r>
              <a:rPr lang="ru-RU" dirty="0"/>
              <a:t>, </a:t>
            </a:r>
            <a:r>
              <a:rPr lang="ru-RU" dirty="0" err="1"/>
              <a:t>що</a:t>
            </a:r>
            <a:r>
              <a:rPr lang="ru-RU" dirty="0"/>
              <a:t> </a:t>
            </a:r>
            <a:r>
              <a:rPr lang="ru-RU" dirty="0" err="1"/>
              <a:t>міститься</a:t>
            </a:r>
            <a:r>
              <a:rPr lang="ru-RU" dirty="0"/>
              <a:t> в </a:t>
            </a:r>
            <a:r>
              <a:rPr lang="ru-RU" dirty="0" err="1"/>
              <a:t>його</a:t>
            </a:r>
            <a:r>
              <a:rPr lang="ru-RU" dirty="0"/>
              <a:t> </a:t>
            </a:r>
            <a:r>
              <a:rPr lang="ru-RU" dirty="0" err="1"/>
              <a:t>виданнях</a:t>
            </a:r>
            <a:r>
              <a:rPr lang="ru-RU" dirty="0" smtClean="0"/>
              <a:t>.</a:t>
            </a:r>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023" y="958362"/>
            <a:ext cx="1688123" cy="1125415"/>
          </a:xfrm>
          <a:prstGeom prst="rect">
            <a:avLst/>
          </a:prstGeom>
          <a:ln>
            <a:noFill/>
          </a:ln>
          <a:effectLst>
            <a:softEdge rad="112500"/>
          </a:effec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6998" y="958362"/>
            <a:ext cx="1707247" cy="1136095"/>
          </a:xfrm>
          <a:prstGeom prst="rect">
            <a:avLst/>
          </a:prstGeom>
          <a:ln>
            <a:noFill/>
          </a:ln>
          <a:effectLst>
            <a:softEdge rad="112500"/>
          </a:effectLst>
        </p:spPr>
      </p:pic>
    </p:spTree>
    <p:extLst>
      <p:ext uri="{BB962C8B-B14F-4D97-AF65-F5344CB8AC3E}">
        <p14:creationId xmlns:p14="http://schemas.microsoft.com/office/powerpoint/2010/main" val="3327546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10000"/>
          </a:bodyPr>
          <a:lstStyle/>
          <a:p>
            <a:pPr marL="0" indent="0" algn="ctr">
              <a:buNone/>
            </a:pPr>
            <a:r>
              <a:rPr lang="uk-UA" b="1" u="sng" dirty="0">
                <a:solidFill>
                  <a:srgbClr val="0070C0"/>
                </a:solidFill>
              </a:rPr>
              <a:t>Носіями первинної інформації </a:t>
            </a:r>
            <a:r>
              <a:rPr lang="uk-UA" b="1" u="sng" dirty="0" smtClean="0">
                <a:solidFill>
                  <a:srgbClr val="0070C0"/>
                </a:solidFill>
              </a:rPr>
              <a:t>є:</a:t>
            </a:r>
          </a:p>
          <a:p>
            <a:r>
              <a:rPr lang="uk-UA" b="1" dirty="0" smtClean="0">
                <a:solidFill>
                  <a:srgbClr val="0070C0"/>
                </a:solidFill>
              </a:rPr>
              <a:t> </a:t>
            </a:r>
            <a:r>
              <a:rPr lang="uk-UA" dirty="0"/>
              <a:t>книги (підручники, посібники, монографії</a:t>
            </a:r>
            <a:r>
              <a:rPr lang="uk-UA" dirty="0" smtClean="0"/>
              <a:t>); </a:t>
            </a:r>
          </a:p>
          <a:p>
            <a:r>
              <a:rPr lang="uk-UA" dirty="0" smtClean="0"/>
              <a:t>періодичні </a:t>
            </a:r>
            <a:r>
              <a:rPr lang="uk-UA" dirty="0"/>
              <a:t>друковані видання (журнали, наукові збірки, бюлетені</a:t>
            </a:r>
            <a:r>
              <a:rPr lang="uk-UA" dirty="0" smtClean="0"/>
              <a:t>); </a:t>
            </a:r>
          </a:p>
          <a:p>
            <a:r>
              <a:rPr lang="uk-UA" dirty="0" smtClean="0"/>
              <a:t>оптичні </a:t>
            </a:r>
            <a:r>
              <a:rPr lang="uk-UA" dirty="0" err="1"/>
              <a:t>компактдиски</a:t>
            </a:r>
            <a:r>
              <a:rPr lang="uk-UA" dirty="0"/>
              <a:t> (С</a:t>
            </a:r>
            <a:r>
              <a:rPr lang="en-US" dirty="0"/>
              <a:t>D-R</a:t>
            </a:r>
            <a:r>
              <a:rPr lang="uk-UA" dirty="0"/>
              <a:t>ОМ</a:t>
            </a:r>
            <a:r>
              <a:rPr lang="uk-UA" dirty="0" smtClean="0"/>
              <a:t>); </a:t>
            </a:r>
          </a:p>
          <a:p>
            <a:r>
              <a:rPr lang="uk-UA" dirty="0" smtClean="0"/>
              <a:t>неопубліковані </a:t>
            </a:r>
            <a:r>
              <a:rPr lang="uk-UA" dirty="0"/>
              <a:t>матеріали: депоновані рукописи, дисертації, наукові звіти, матеріали нарад, доповіді з різних напрямів наукових досліджень та ін. </a:t>
            </a:r>
          </a:p>
          <a:p>
            <a:endParaRPr lang="uk-UA" dirty="0"/>
          </a:p>
        </p:txBody>
      </p:sp>
      <p:sp>
        <p:nvSpPr>
          <p:cNvPr id="4" name="Текст 3"/>
          <p:cNvSpPr>
            <a:spLocks noGrp="1"/>
          </p:cNvSpPr>
          <p:nvPr>
            <p:ph type="body" sz="half" idx="2"/>
          </p:nvPr>
        </p:nvSpPr>
        <p:spPr/>
        <p:txBody>
          <a:bodyPr/>
          <a:lstStyle/>
          <a:p>
            <a:r>
              <a:rPr lang="uk-UA" dirty="0"/>
              <a:t>книги (підручники, посібники, монографії); </a:t>
            </a:r>
          </a:p>
          <a:p>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3941" y="136394"/>
            <a:ext cx="1950582" cy="3034952"/>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3533" y="4871538"/>
            <a:ext cx="2559214" cy="1439558"/>
          </a:xfrm>
          <a:prstGeom prst="rect">
            <a:avLst/>
          </a:prstGeom>
          <a:ln>
            <a:noFill/>
          </a:ln>
          <a:effectLst>
            <a:softEdge rad="11250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99342">
            <a:off x="8595240" y="438344"/>
            <a:ext cx="1206547" cy="1704487"/>
          </a:xfrm>
          <a:prstGeom prst="rect">
            <a:avLst/>
          </a:prstGeom>
          <a:ln>
            <a:noFill/>
          </a:ln>
          <a:effectLst>
            <a:softEdge rad="112500"/>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03340">
            <a:off x="7906069" y="1353059"/>
            <a:ext cx="1133850" cy="1631046"/>
          </a:xfrm>
          <a:prstGeom prst="rect">
            <a:avLst/>
          </a:prstGeom>
          <a:ln>
            <a:noFill/>
          </a:ln>
          <a:effectLst>
            <a:softEdge rad="112500"/>
          </a:effectLst>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8923" y="3076890"/>
            <a:ext cx="2527516" cy="1681947"/>
          </a:xfrm>
          <a:prstGeom prst="rect">
            <a:avLst/>
          </a:prstGeom>
          <a:ln>
            <a:noFill/>
          </a:ln>
          <a:effectLst>
            <a:softEdge rad="112500"/>
          </a:effectLst>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06861">
            <a:off x="10215096" y="4564268"/>
            <a:ext cx="1744443" cy="1121428"/>
          </a:xfrm>
          <a:prstGeom prst="rect">
            <a:avLst/>
          </a:prstGeom>
          <a:ln>
            <a:noFill/>
          </a:ln>
          <a:effectLst>
            <a:softEdge rad="112500"/>
          </a:effectLst>
        </p:spPr>
      </p:pic>
    </p:spTree>
    <p:extLst>
      <p:ext uri="{BB962C8B-B14F-4D97-AF65-F5344CB8AC3E}">
        <p14:creationId xmlns:p14="http://schemas.microsoft.com/office/powerpoint/2010/main" val="1577775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uk-UA"/>
          </a:p>
        </p:txBody>
      </p:sp>
      <p:sp>
        <p:nvSpPr>
          <p:cNvPr id="6" name="Объект 5"/>
          <p:cNvSpPr>
            <a:spLocks noGrp="1"/>
          </p:cNvSpPr>
          <p:nvPr>
            <p:ph idx="1"/>
          </p:nvPr>
        </p:nvSpPr>
        <p:spPr>
          <a:xfrm>
            <a:off x="765051" y="457198"/>
            <a:ext cx="6718100" cy="6186197"/>
          </a:xfrm>
        </p:spPr>
        <p:txBody>
          <a:bodyPr>
            <a:normAutofit fontScale="40000" lnSpcReduction="20000"/>
          </a:bodyPr>
          <a:lstStyle/>
          <a:p>
            <a:pPr marL="0" indent="0">
              <a:buNone/>
            </a:pPr>
            <a:r>
              <a:rPr lang="ru-RU" dirty="0" smtClean="0"/>
              <a:t>  </a:t>
            </a:r>
            <a:r>
              <a:rPr lang="ru-RU" dirty="0" err="1" smtClean="0"/>
              <a:t>Завдяки</a:t>
            </a:r>
            <a:r>
              <a:rPr lang="ru-RU" dirty="0" smtClean="0"/>
              <a:t> </a:t>
            </a:r>
            <a:r>
              <a:rPr lang="ru-RU" dirty="0" err="1"/>
              <a:t>виконанню</a:t>
            </a:r>
            <a:r>
              <a:rPr lang="ru-RU" dirty="0"/>
              <a:t> </a:t>
            </a:r>
            <a:r>
              <a:rPr lang="ru-RU" dirty="0" err="1"/>
              <a:t>вторинними</a:t>
            </a:r>
            <a:r>
              <a:rPr lang="ru-RU" dirty="0"/>
              <a:t> документами </a:t>
            </a:r>
            <a:r>
              <a:rPr lang="ru-RU" dirty="0" err="1"/>
              <a:t>інформаційної</a:t>
            </a:r>
            <a:r>
              <a:rPr lang="ru-RU" dirty="0"/>
              <a:t> </a:t>
            </a:r>
            <a:r>
              <a:rPr lang="ru-RU" dirty="0" err="1"/>
              <a:t>функції</a:t>
            </a:r>
            <a:r>
              <a:rPr lang="ru-RU" dirty="0" smtClean="0"/>
              <a:t>, </a:t>
            </a:r>
            <a:r>
              <a:rPr lang="ru-RU" dirty="0" err="1" smtClean="0"/>
              <a:t>отримали</a:t>
            </a:r>
            <a:r>
              <a:rPr lang="ru-RU" dirty="0" smtClean="0"/>
              <a:t> </a:t>
            </a:r>
            <a:r>
              <a:rPr lang="ru-RU" dirty="0" err="1"/>
              <a:t>назву</a:t>
            </a:r>
            <a:r>
              <a:rPr lang="ru-RU" dirty="0"/>
              <a:t> </a:t>
            </a:r>
            <a:r>
              <a:rPr lang="ru-RU" sz="4000" b="1" dirty="0">
                <a:solidFill>
                  <a:schemeClr val="accent1">
                    <a:lumMod val="75000"/>
                  </a:schemeClr>
                </a:solidFill>
              </a:rPr>
              <a:t>інформаційних </a:t>
            </a:r>
            <a:r>
              <a:rPr lang="ru-RU" sz="4000" b="1" dirty="0" err="1">
                <a:solidFill>
                  <a:schemeClr val="accent1">
                    <a:lumMod val="75000"/>
                  </a:schemeClr>
                </a:solidFill>
              </a:rPr>
              <a:t>документів</a:t>
            </a:r>
            <a:r>
              <a:rPr lang="ru-RU" dirty="0"/>
              <a:t>. </a:t>
            </a:r>
            <a:endParaRPr lang="uk-UA" dirty="0" smtClean="0"/>
          </a:p>
          <a:p>
            <a:pPr marL="0" indent="0">
              <a:buNone/>
            </a:pPr>
            <a:r>
              <a:rPr lang="uk-UA" b="1" dirty="0" smtClean="0">
                <a:solidFill>
                  <a:schemeClr val="accent1">
                    <a:lumMod val="75000"/>
                  </a:schemeClr>
                </a:solidFill>
              </a:rPr>
              <a:t>  (</a:t>
            </a:r>
            <a:r>
              <a:rPr lang="uk-UA" b="1" dirty="0">
                <a:solidFill>
                  <a:schemeClr val="accent1">
                    <a:lumMod val="75000"/>
                  </a:schemeClr>
                </a:solidFill>
              </a:rPr>
              <a:t>ІД) – </a:t>
            </a:r>
            <a:r>
              <a:rPr lang="uk-UA" dirty="0"/>
              <a:t>це документ, що містить систематизовані або узагальнені відомості про опубліковані чи неопубліковані дані з першоджерел та </a:t>
            </a:r>
            <a:r>
              <a:rPr lang="uk-UA" dirty="0" smtClean="0"/>
              <a:t>виготовлені </a:t>
            </a:r>
            <a:r>
              <a:rPr lang="uk-UA" dirty="0"/>
              <a:t>організаціями, які здійснюють науково-інформаційну </a:t>
            </a:r>
            <a:r>
              <a:rPr lang="uk-UA" dirty="0" smtClean="0"/>
              <a:t>діяльність</a:t>
            </a:r>
          </a:p>
          <a:p>
            <a:pPr marL="0" indent="0">
              <a:buNone/>
            </a:pPr>
            <a:r>
              <a:rPr lang="ru-RU" u="sng" dirty="0" err="1">
                <a:solidFill>
                  <a:srgbClr val="00B050"/>
                </a:solidFill>
              </a:rPr>
              <a:t>Основними</a:t>
            </a:r>
            <a:r>
              <a:rPr lang="ru-RU" u="sng" dirty="0">
                <a:solidFill>
                  <a:srgbClr val="00B050"/>
                </a:solidFill>
              </a:rPr>
              <a:t> </a:t>
            </a:r>
            <a:r>
              <a:rPr lang="ru-RU" u="sng" dirty="0" err="1">
                <a:solidFill>
                  <a:srgbClr val="00B050"/>
                </a:solidFill>
              </a:rPr>
              <a:t>характерними</a:t>
            </a:r>
            <a:r>
              <a:rPr lang="ru-RU" u="sng" dirty="0">
                <a:solidFill>
                  <a:srgbClr val="00B050"/>
                </a:solidFill>
              </a:rPr>
              <a:t> рисами інформаційних </a:t>
            </a:r>
            <a:r>
              <a:rPr lang="ru-RU" u="sng" dirty="0" err="1">
                <a:solidFill>
                  <a:srgbClr val="00B050"/>
                </a:solidFill>
              </a:rPr>
              <a:t>документів</a:t>
            </a:r>
            <a:r>
              <a:rPr lang="ru-RU" u="sng" dirty="0">
                <a:solidFill>
                  <a:srgbClr val="00B050"/>
                </a:solidFill>
              </a:rPr>
              <a:t> є: </a:t>
            </a:r>
          </a:p>
          <a:p>
            <a:r>
              <a:rPr lang="ru-RU" dirty="0"/>
              <a:t> </a:t>
            </a:r>
            <a:r>
              <a:rPr lang="ru-RU" dirty="0" err="1" smtClean="0"/>
              <a:t>наявність</a:t>
            </a:r>
            <a:r>
              <a:rPr lang="ru-RU" dirty="0" smtClean="0"/>
              <a:t> </a:t>
            </a:r>
            <a:r>
              <a:rPr lang="ru-RU" dirty="0" err="1"/>
              <a:t>чіткого</a:t>
            </a:r>
            <a:r>
              <a:rPr lang="ru-RU" dirty="0"/>
              <a:t> </a:t>
            </a:r>
            <a:r>
              <a:rPr lang="ru-RU" dirty="0" err="1"/>
              <a:t>цільового</a:t>
            </a:r>
            <a:r>
              <a:rPr lang="ru-RU" dirty="0"/>
              <a:t> </a:t>
            </a:r>
            <a:r>
              <a:rPr lang="ru-RU" dirty="0" err="1"/>
              <a:t>призначення</a:t>
            </a:r>
            <a:r>
              <a:rPr lang="ru-RU" dirty="0"/>
              <a:t> документа – </a:t>
            </a:r>
            <a:r>
              <a:rPr lang="ru-RU" dirty="0" err="1"/>
              <a:t>оперативне</a:t>
            </a:r>
            <a:r>
              <a:rPr lang="ru-RU" dirty="0"/>
              <a:t> </a:t>
            </a:r>
            <a:r>
              <a:rPr lang="ru-RU" dirty="0" err="1"/>
              <a:t>ознайомлення</a:t>
            </a:r>
            <a:r>
              <a:rPr lang="ru-RU" dirty="0"/>
              <a:t> </a:t>
            </a:r>
            <a:r>
              <a:rPr lang="ru-RU" dirty="0" err="1"/>
              <a:t>споживачів</a:t>
            </a:r>
            <a:r>
              <a:rPr lang="ru-RU" dirty="0"/>
              <a:t> </a:t>
            </a:r>
            <a:r>
              <a:rPr lang="ru-RU" dirty="0" err="1"/>
              <a:t>із</a:t>
            </a:r>
            <a:r>
              <a:rPr lang="ru-RU" dirty="0"/>
              <a:t> </a:t>
            </a:r>
            <a:r>
              <a:rPr lang="ru-RU" dirty="0" err="1"/>
              <a:t>масивом</a:t>
            </a:r>
            <a:r>
              <a:rPr lang="ru-RU" dirty="0"/>
              <a:t> </a:t>
            </a:r>
            <a:r>
              <a:rPr lang="ru-RU" dirty="0" err="1"/>
              <a:t>документної</a:t>
            </a:r>
            <a:r>
              <a:rPr lang="ru-RU" dirty="0"/>
              <a:t> </a:t>
            </a:r>
            <a:r>
              <a:rPr lang="ru-RU" dirty="0" err="1"/>
              <a:t>інформації</a:t>
            </a:r>
            <a:r>
              <a:rPr lang="ru-RU" dirty="0"/>
              <a:t> </a:t>
            </a:r>
            <a:r>
              <a:rPr lang="ru-RU" dirty="0" err="1"/>
              <a:t>первинного</a:t>
            </a:r>
            <a:r>
              <a:rPr lang="ru-RU" dirty="0"/>
              <a:t> </a:t>
            </a:r>
            <a:r>
              <a:rPr lang="ru-RU" dirty="0" err="1"/>
              <a:t>рівня</a:t>
            </a:r>
            <a:r>
              <a:rPr lang="ru-RU" dirty="0"/>
              <a:t>; </a:t>
            </a:r>
          </a:p>
          <a:p>
            <a:r>
              <a:rPr lang="ru-RU" dirty="0"/>
              <a:t> </a:t>
            </a:r>
            <a:r>
              <a:rPr lang="ru-RU" dirty="0" err="1" smtClean="0"/>
              <a:t>особливий</a:t>
            </a:r>
            <a:r>
              <a:rPr lang="ru-RU" dirty="0" smtClean="0"/>
              <a:t> </a:t>
            </a:r>
            <a:r>
              <a:rPr lang="ru-RU" dirty="0"/>
              <a:t>характер </a:t>
            </a:r>
            <a:r>
              <a:rPr lang="ru-RU" dirty="0" err="1"/>
              <a:t>інформації</a:t>
            </a:r>
            <a:r>
              <a:rPr lang="ru-RU" dirty="0"/>
              <a:t> в </a:t>
            </a:r>
            <a:r>
              <a:rPr lang="ru-RU" dirty="0" err="1"/>
              <a:t>інформаційному</a:t>
            </a:r>
            <a:r>
              <a:rPr lang="ru-RU" dirty="0"/>
              <a:t> </a:t>
            </a:r>
            <a:r>
              <a:rPr lang="ru-RU" dirty="0" err="1"/>
              <a:t>документі</a:t>
            </a:r>
            <a:r>
              <a:rPr lang="ru-RU" dirty="0"/>
              <a:t> – </a:t>
            </a:r>
            <a:r>
              <a:rPr lang="ru-RU" dirty="0" err="1"/>
              <a:t>це</a:t>
            </a:r>
            <a:r>
              <a:rPr lang="ru-RU" dirty="0"/>
              <a:t> </a:t>
            </a:r>
            <a:r>
              <a:rPr lang="ru-RU" dirty="0" err="1"/>
              <a:t>інформація</a:t>
            </a:r>
            <a:r>
              <a:rPr lang="ru-RU" dirty="0"/>
              <a:t> з </a:t>
            </a:r>
            <a:r>
              <a:rPr lang="ru-RU" dirty="0" err="1"/>
              <a:t>первинних</a:t>
            </a:r>
            <a:r>
              <a:rPr lang="ru-RU" dirty="0"/>
              <a:t> </a:t>
            </a:r>
            <a:r>
              <a:rPr lang="ru-RU" dirty="0" err="1"/>
              <a:t>документів</a:t>
            </a:r>
            <a:r>
              <a:rPr lang="ru-RU" dirty="0"/>
              <a:t> у </a:t>
            </a:r>
            <a:r>
              <a:rPr lang="ru-RU" dirty="0" err="1"/>
              <a:t>згорнутому</a:t>
            </a:r>
            <a:r>
              <a:rPr lang="ru-RU" dirty="0"/>
              <a:t> </a:t>
            </a:r>
            <a:r>
              <a:rPr lang="ru-RU" dirty="0" err="1"/>
              <a:t>узагальненому</a:t>
            </a:r>
            <a:r>
              <a:rPr lang="ru-RU" dirty="0"/>
              <a:t> </a:t>
            </a:r>
            <a:r>
              <a:rPr lang="ru-RU" dirty="0" err="1"/>
              <a:t>вигляді</a:t>
            </a:r>
            <a:r>
              <a:rPr lang="ru-RU" dirty="0"/>
              <a:t>; </a:t>
            </a:r>
          </a:p>
          <a:p>
            <a:r>
              <a:rPr lang="ru-RU" dirty="0"/>
              <a:t> </a:t>
            </a:r>
            <a:r>
              <a:rPr lang="ru-RU" dirty="0" err="1" smtClean="0"/>
              <a:t>усі</a:t>
            </a:r>
            <a:r>
              <a:rPr lang="ru-RU" dirty="0" smtClean="0"/>
              <a:t> </a:t>
            </a:r>
            <a:r>
              <a:rPr lang="ru-RU" dirty="0" err="1"/>
              <a:t>ці</a:t>
            </a:r>
            <a:r>
              <a:rPr lang="ru-RU" dirty="0"/>
              <a:t> </a:t>
            </a:r>
            <a:r>
              <a:rPr lang="ru-RU" dirty="0" err="1"/>
              <a:t>документи</a:t>
            </a:r>
            <a:r>
              <a:rPr lang="ru-RU" dirty="0"/>
              <a:t> є результатом </a:t>
            </a:r>
            <a:r>
              <a:rPr lang="ru-RU" dirty="0" err="1"/>
              <a:t>аналітико-синтетичної</a:t>
            </a:r>
            <a:r>
              <a:rPr lang="ru-RU" dirty="0"/>
              <a:t> </a:t>
            </a:r>
            <a:r>
              <a:rPr lang="ru-RU" dirty="0" err="1"/>
              <a:t>обробки</a:t>
            </a:r>
            <a:r>
              <a:rPr lang="ru-RU" dirty="0"/>
              <a:t> та </a:t>
            </a:r>
            <a:r>
              <a:rPr lang="ru-RU" dirty="0" err="1"/>
              <a:t>переробки</a:t>
            </a:r>
            <a:r>
              <a:rPr lang="ru-RU" dirty="0"/>
              <a:t> </a:t>
            </a:r>
            <a:r>
              <a:rPr lang="ru-RU" dirty="0" err="1"/>
              <a:t>інформації</a:t>
            </a:r>
            <a:r>
              <a:rPr lang="ru-RU" dirty="0"/>
              <a:t>, </a:t>
            </a:r>
            <a:r>
              <a:rPr lang="ru-RU" dirty="0" err="1"/>
              <a:t>що</a:t>
            </a:r>
            <a:r>
              <a:rPr lang="ru-RU" dirty="0"/>
              <a:t> </a:t>
            </a:r>
            <a:r>
              <a:rPr lang="ru-RU" dirty="0" err="1"/>
              <a:t>міститься</a:t>
            </a:r>
            <a:r>
              <a:rPr lang="ru-RU" dirty="0"/>
              <a:t> у </a:t>
            </a:r>
            <a:r>
              <a:rPr lang="ru-RU" dirty="0" err="1"/>
              <a:t>вихідних</a:t>
            </a:r>
            <a:r>
              <a:rPr lang="ru-RU" dirty="0"/>
              <a:t> документах. </a:t>
            </a:r>
          </a:p>
          <a:p>
            <a:pPr marL="0" indent="0">
              <a:buNone/>
            </a:pPr>
            <a:r>
              <a:rPr lang="ru-RU" b="1" dirty="0" err="1" smtClean="0">
                <a:solidFill>
                  <a:srgbClr val="00B050"/>
                </a:solidFill>
              </a:rPr>
              <a:t>Інформаційні</a:t>
            </a:r>
            <a:r>
              <a:rPr lang="ru-RU" b="1" dirty="0" smtClean="0">
                <a:solidFill>
                  <a:srgbClr val="00B050"/>
                </a:solidFill>
              </a:rPr>
              <a:t> </a:t>
            </a:r>
            <a:r>
              <a:rPr lang="ru-RU" b="1" dirty="0" err="1">
                <a:solidFill>
                  <a:srgbClr val="00B050"/>
                </a:solidFill>
              </a:rPr>
              <a:t>документи</a:t>
            </a:r>
            <a:r>
              <a:rPr lang="ru-RU" b="1" dirty="0">
                <a:solidFill>
                  <a:srgbClr val="00B050"/>
                </a:solidFill>
              </a:rPr>
              <a:t> </a:t>
            </a:r>
            <a:r>
              <a:rPr lang="ru-RU" b="1" dirty="0" err="1">
                <a:solidFill>
                  <a:srgbClr val="00B050"/>
                </a:solidFill>
              </a:rPr>
              <a:t>розрізняються</a:t>
            </a:r>
            <a:r>
              <a:rPr lang="ru-RU" b="1" dirty="0">
                <a:solidFill>
                  <a:srgbClr val="00B050"/>
                </a:solidFill>
              </a:rPr>
              <a:t> </a:t>
            </a:r>
            <a:r>
              <a:rPr lang="ru-RU" b="1" dirty="0" err="1">
                <a:solidFill>
                  <a:srgbClr val="00B050"/>
                </a:solidFill>
              </a:rPr>
              <a:t>між</a:t>
            </a:r>
            <a:r>
              <a:rPr lang="ru-RU" b="1" dirty="0">
                <a:solidFill>
                  <a:srgbClr val="00B050"/>
                </a:solidFill>
              </a:rPr>
              <a:t> </a:t>
            </a:r>
            <a:r>
              <a:rPr lang="ru-RU" b="1" dirty="0" smtClean="0">
                <a:solidFill>
                  <a:srgbClr val="00B050"/>
                </a:solidFill>
              </a:rPr>
              <a:t>собою:</a:t>
            </a:r>
          </a:p>
          <a:p>
            <a:r>
              <a:rPr lang="ru-RU" dirty="0" smtClean="0"/>
              <a:t> </a:t>
            </a:r>
            <a:r>
              <a:rPr lang="ru-RU" dirty="0" err="1"/>
              <a:t>глибиною</a:t>
            </a:r>
            <a:r>
              <a:rPr lang="ru-RU" dirty="0"/>
              <a:t> </a:t>
            </a:r>
            <a:r>
              <a:rPr lang="ru-RU" dirty="0" err="1"/>
              <a:t>згортання</a:t>
            </a:r>
            <a:r>
              <a:rPr lang="ru-RU" dirty="0"/>
              <a:t> </a:t>
            </a:r>
            <a:r>
              <a:rPr lang="ru-RU" dirty="0" err="1"/>
              <a:t>інформації</a:t>
            </a:r>
            <a:r>
              <a:rPr lang="ru-RU" dirty="0"/>
              <a:t>, </a:t>
            </a:r>
            <a:endParaRPr lang="ru-RU" dirty="0" smtClean="0"/>
          </a:p>
          <a:p>
            <a:r>
              <a:rPr lang="ru-RU" dirty="0" smtClean="0"/>
              <a:t>методами </a:t>
            </a:r>
            <a:r>
              <a:rPr lang="ru-RU" dirty="0" err="1"/>
              <a:t>її</a:t>
            </a:r>
            <a:r>
              <a:rPr lang="ru-RU" dirty="0"/>
              <a:t> </a:t>
            </a:r>
            <a:r>
              <a:rPr lang="ru-RU" dirty="0" err="1" smtClean="0"/>
              <a:t>викладу</a:t>
            </a:r>
            <a:r>
              <a:rPr lang="ru-RU" dirty="0" smtClean="0"/>
              <a:t>,</a:t>
            </a:r>
          </a:p>
          <a:p>
            <a:r>
              <a:rPr lang="ru-RU" dirty="0" err="1" smtClean="0"/>
              <a:t>наявністю</a:t>
            </a:r>
            <a:r>
              <a:rPr lang="ru-RU" dirty="0" smtClean="0"/>
              <a:t> </a:t>
            </a:r>
            <a:r>
              <a:rPr lang="ru-RU" dirty="0" err="1"/>
              <a:t>оцінного</a:t>
            </a:r>
            <a:r>
              <a:rPr lang="ru-RU" dirty="0"/>
              <a:t> </a:t>
            </a:r>
            <a:r>
              <a:rPr lang="ru-RU" dirty="0" err="1"/>
              <a:t>підходу</a:t>
            </a:r>
            <a:r>
              <a:rPr lang="ru-RU" dirty="0"/>
              <a:t>, </a:t>
            </a:r>
            <a:endParaRPr lang="ru-RU" dirty="0" smtClean="0"/>
          </a:p>
          <a:p>
            <a:r>
              <a:rPr lang="ru-RU" dirty="0" err="1" smtClean="0"/>
              <a:t>цільовим</a:t>
            </a:r>
            <a:r>
              <a:rPr lang="ru-RU" dirty="0" smtClean="0"/>
              <a:t> </a:t>
            </a:r>
            <a:r>
              <a:rPr lang="ru-RU" dirty="0" err="1"/>
              <a:t>призначенням</a:t>
            </a:r>
            <a:r>
              <a:rPr lang="ru-RU" dirty="0"/>
              <a:t>, </a:t>
            </a:r>
            <a:r>
              <a:rPr lang="ru-RU" dirty="0" err="1"/>
              <a:t>оскільки</a:t>
            </a:r>
            <a:r>
              <a:rPr lang="ru-RU" dirty="0"/>
              <a:t> </a:t>
            </a:r>
            <a:r>
              <a:rPr lang="ru-RU" dirty="0" err="1"/>
              <a:t>одні</a:t>
            </a:r>
            <a:r>
              <a:rPr lang="ru-RU" dirty="0"/>
              <a:t> </a:t>
            </a:r>
            <a:r>
              <a:rPr lang="ru-RU" dirty="0" err="1"/>
              <a:t>інформаційні</a:t>
            </a:r>
            <a:r>
              <a:rPr lang="ru-RU" dirty="0"/>
              <a:t> </a:t>
            </a:r>
            <a:r>
              <a:rPr lang="ru-RU" dirty="0" err="1"/>
              <a:t>документи</a:t>
            </a:r>
            <a:r>
              <a:rPr lang="ru-RU" dirty="0"/>
              <a:t> </a:t>
            </a:r>
            <a:r>
              <a:rPr lang="ru-RU" dirty="0" err="1"/>
              <a:t>призначені</a:t>
            </a:r>
            <a:r>
              <a:rPr lang="ru-RU" dirty="0"/>
              <a:t> </a:t>
            </a:r>
            <a:r>
              <a:rPr lang="ru-RU" dirty="0" err="1"/>
              <a:t>лише</a:t>
            </a:r>
            <a:r>
              <a:rPr lang="ru-RU" dirty="0"/>
              <a:t> для </a:t>
            </a:r>
            <a:r>
              <a:rPr lang="ru-RU" dirty="0" err="1"/>
              <a:t>орієнтування</a:t>
            </a:r>
            <a:r>
              <a:rPr lang="ru-RU" dirty="0"/>
              <a:t> у </a:t>
            </a:r>
            <a:r>
              <a:rPr lang="ru-RU" dirty="0" err="1"/>
              <a:t>первинному</a:t>
            </a:r>
            <a:r>
              <a:rPr lang="ru-RU" dirty="0"/>
              <a:t> документному </a:t>
            </a:r>
            <a:r>
              <a:rPr lang="ru-RU" dirty="0" err="1"/>
              <a:t>потоці</a:t>
            </a:r>
            <a:r>
              <a:rPr lang="ru-RU" dirty="0"/>
              <a:t> </a:t>
            </a:r>
            <a:r>
              <a:rPr lang="ru-RU" dirty="0" err="1"/>
              <a:t>або</a:t>
            </a:r>
            <a:r>
              <a:rPr lang="ru-RU" dirty="0"/>
              <a:t> </a:t>
            </a:r>
            <a:r>
              <a:rPr lang="ru-RU" dirty="0" err="1"/>
              <a:t>масиві</a:t>
            </a:r>
            <a:r>
              <a:rPr lang="ru-RU" dirty="0"/>
              <a:t>, а </a:t>
            </a:r>
            <a:r>
              <a:rPr lang="ru-RU" dirty="0" err="1"/>
              <a:t>інші</a:t>
            </a:r>
            <a:r>
              <a:rPr lang="ru-RU" dirty="0"/>
              <a:t> – для </a:t>
            </a:r>
            <a:r>
              <a:rPr lang="ru-RU" dirty="0" err="1"/>
              <a:t>ухвалення</a:t>
            </a:r>
            <a:r>
              <a:rPr lang="ru-RU" dirty="0"/>
              <a:t> </a:t>
            </a:r>
            <a:r>
              <a:rPr lang="ru-RU" dirty="0" err="1"/>
              <a:t>управлінських</a:t>
            </a:r>
            <a:r>
              <a:rPr lang="ru-RU" dirty="0"/>
              <a:t> </a:t>
            </a:r>
            <a:r>
              <a:rPr lang="ru-RU" dirty="0" err="1"/>
              <a:t>рішень</a:t>
            </a:r>
            <a:r>
              <a:rPr lang="ru-RU" dirty="0"/>
              <a:t>. </a:t>
            </a:r>
            <a:endParaRPr lang="ru-RU" dirty="0" smtClean="0"/>
          </a:p>
          <a:p>
            <a:endParaRPr lang="ru-RU" dirty="0"/>
          </a:p>
          <a:p>
            <a:pPr marL="0" indent="0">
              <a:buNone/>
            </a:pPr>
            <a:r>
              <a:rPr lang="uk-UA" dirty="0"/>
              <a:t>Інформаційні документи </a:t>
            </a:r>
            <a:r>
              <a:rPr lang="uk-UA" dirty="0">
                <a:solidFill>
                  <a:srgbClr val="00B050"/>
                </a:solidFill>
              </a:rPr>
              <a:t>надають відомості </a:t>
            </a:r>
            <a:r>
              <a:rPr lang="uk-UA" dirty="0"/>
              <a:t>про стан, тенденції і прогнози розвитку досліджуваної проблеми чи певної галузі знань, критичні оцінки, висновки, пропозиції з посиланнями на першоджерела. </a:t>
            </a:r>
            <a:endParaRPr lang="uk-UA" dirty="0" smtClean="0"/>
          </a:p>
          <a:p>
            <a:pPr marL="0" indent="0">
              <a:buNone/>
            </a:pPr>
            <a:r>
              <a:rPr lang="uk-UA" dirty="0" smtClean="0"/>
              <a:t>Це </a:t>
            </a:r>
            <a:r>
              <a:rPr lang="uk-UA" dirty="0">
                <a:solidFill>
                  <a:srgbClr val="00B050"/>
                </a:solidFill>
              </a:rPr>
              <a:t>дає можливість користувачеві </a:t>
            </a:r>
            <a:r>
              <a:rPr lang="uk-UA" dirty="0"/>
              <a:t>безперервно стежити за появою нової інформації, здійснювати діагностику та прогнозувати розвиток предметних галузей, визначати шляхи розв’язання проблемних ситуацій в усіх сферах діяльності </a:t>
            </a:r>
            <a:r>
              <a:rPr lang="uk-UA" dirty="0" smtClean="0"/>
              <a:t>суспільства.</a:t>
            </a:r>
            <a:endParaRPr lang="uk-UA" dirty="0"/>
          </a:p>
        </p:txBody>
      </p:sp>
      <p:sp>
        <p:nvSpPr>
          <p:cNvPr id="8" name="Текст 7"/>
          <p:cNvSpPr>
            <a:spLocks noGrp="1"/>
          </p:cNvSpPr>
          <p:nvPr>
            <p:ph type="body" sz="half" idx="2"/>
          </p:nvPr>
        </p:nvSpPr>
        <p:spPr/>
        <p:txBody>
          <a:bodyPr/>
          <a:lstStyle/>
          <a:p>
            <a:endParaRPr lang="uk-UA"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34228">
            <a:off x="7926998" y="407046"/>
            <a:ext cx="3143250" cy="3143250"/>
          </a:xfrm>
          <a:prstGeom prst="rect">
            <a:avLst/>
          </a:prstGeom>
          <a:ln>
            <a:noFill/>
          </a:ln>
          <a:effectLst>
            <a:softEdge rad="112500"/>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64393">
            <a:off x="9001068" y="4003536"/>
            <a:ext cx="2612005" cy="1741337"/>
          </a:xfrm>
          <a:prstGeom prst="rect">
            <a:avLst/>
          </a:prstGeom>
          <a:ln>
            <a:noFill/>
          </a:ln>
          <a:effectLst>
            <a:softEdge rad="112500"/>
          </a:effectLst>
        </p:spPr>
      </p:pic>
    </p:spTree>
    <p:extLst>
      <p:ext uri="{BB962C8B-B14F-4D97-AF65-F5344CB8AC3E}">
        <p14:creationId xmlns:p14="http://schemas.microsoft.com/office/powerpoint/2010/main" val="1905326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382385"/>
            <a:ext cx="10178322" cy="839925"/>
          </a:xfrm>
        </p:spPr>
        <p:txBody>
          <a:bodyPr>
            <a:normAutofit/>
          </a:bodyPr>
          <a:lstStyle/>
          <a:p>
            <a:pPr>
              <a:lnSpc>
                <a:spcPct val="100000"/>
              </a:lnSpc>
            </a:pPr>
            <a:r>
              <a:rPr lang="uk-UA" sz="2000" dirty="0">
                <a:solidFill>
                  <a:srgbClr val="0070C0"/>
                </a:solidFill>
              </a:rPr>
              <a:t>Бібліографічний опис </a:t>
            </a:r>
            <a:r>
              <a:rPr lang="uk-UA" sz="2000" dirty="0"/>
              <a:t>– це записана за певними правилами множина бібліографічних даних, що ідентифікують документ. </a:t>
            </a:r>
          </a:p>
        </p:txBody>
      </p:sp>
      <p:sp>
        <p:nvSpPr>
          <p:cNvPr id="3" name="Объект 2"/>
          <p:cNvSpPr>
            <a:spLocks noGrp="1"/>
          </p:cNvSpPr>
          <p:nvPr>
            <p:ph idx="1"/>
          </p:nvPr>
        </p:nvSpPr>
        <p:spPr>
          <a:xfrm>
            <a:off x="998377" y="1129004"/>
            <a:ext cx="6659724" cy="5579705"/>
          </a:xfrm>
        </p:spPr>
        <p:txBody>
          <a:bodyPr>
            <a:normAutofit fontScale="85000" lnSpcReduction="20000"/>
          </a:bodyPr>
          <a:lstStyle/>
          <a:p>
            <a:r>
              <a:rPr lang="uk-UA" sz="2600" dirty="0">
                <a:solidFill>
                  <a:schemeClr val="tx1"/>
                </a:solidFill>
              </a:rPr>
              <a:t>Він дає уявлення про зміст, вид, читацьке призначення, актуальність документа, а також дає змогу його ідентифікувати – зіставити з іншими, відрізнити від них </a:t>
            </a:r>
            <a:r>
              <a:rPr lang="uk-UA" sz="2600" dirty="0" smtClean="0">
                <a:solidFill>
                  <a:schemeClr val="tx1"/>
                </a:solidFill>
              </a:rPr>
              <a:t>.</a:t>
            </a:r>
            <a:endParaRPr lang="uk-UA" sz="2600" dirty="0">
              <a:solidFill>
                <a:schemeClr val="tx1"/>
              </a:solidFill>
            </a:endParaRPr>
          </a:p>
          <a:p>
            <a:r>
              <a:rPr lang="uk-UA" sz="2600" dirty="0" smtClean="0">
                <a:solidFill>
                  <a:schemeClr val="tx1"/>
                </a:solidFill>
              </a:rPr>
              <a:t>Містить всю  інформацію </a:t>
            </a:r>
            <a:r>
              <a:rPr lang="uk-UA" sz="2600" dirty="0">
                <a:solidFill>
                  <a:schemeClr val="tx1"/>
                </a:solidFill>
              </a:rPr>
              <a:t>про </a:t>
            </a:r>
            <a:r>
              <a:rPr lang="uk-UA" sz="2600" dirty="0" smtClean="0">
                <a:solidFill>
                  <a:schemeClr val="tx1"/>
                </a:solidFill>
              </a:rPr>
              <a:t>документи. </a:t>
            </a:r>
          </a:p>
          <a:p>
            <a:r>
              <a:rPr lang="uk-UA" sz="2600" dirty="0" smtClean="0">
                <a:solidFill>
                  <a:schemeClr val="tx1"/>
                </a:solidFill>
              </a:rPr>
              <a:t>Він </a:t>
            </a:r>
            <a:r>
              <a:rPr lang="uk-UA" sz="2600" dirty="0">
                <a:solidFill>
                  <a:schemeClr val="tx1"/>
                </a:solidFill>
              </a:rPr>
              <a:t>є основою для створення всіх бібліотечних каталогів, бібліографічних й інформаційних видань, автоматизованих банків даних про документи</a:t>
            </a:r>
            <a:r>
              <a:rPr lang="uk-UA" sz="2600" dirty="0" smtClean="0">
                <a:solidFill>
                  <a:schemeClr val="tx1"/>
                </a:solidFill>
              </a:rPr>
              <a:t>.</a:t>
            </a:r>
          </a:p>
          <a:p>
            <a:r>
              <a:rPr lang="uk-UA" sz="2600" dirty="0" smtClean="0">
                <a:solidFill>
                  <a:schemeClr val="tx1"/>
                </a:solidFill>
              </a:rPr>
              <a:t> Без нього неможливо </a:t>
            </a:r>
            <a:r>
              <a:rPr lang="uk-UA" sz="2600" dirty="0">
                <a:solidFill>
                  <a:schemeClr val="tx1"/>
                </a:solidFill>
              </a:rPr>
              <a:t>написати будь-яку дослідницьку роботу, рецензію, реферат, огляд літератури, послатися на якийсь твір у науковому, навчальному виданні </a:t>
            </a:r>
            <a:r>
              <a:rPr lang="uk-UA" sz="2600" dirty="0" smtClean="0">
                <a:solidFill>
                  <a:schemeClr val="tx1"/>
                </a:solidFill>
              </a:rPr>
              <a:t>тощо.</a:t>
            </a:r>
          </a:p>
          <a:p>
            <a:r>
              <a:rPr lang="uk-UA" sz="2600" dirty="0" smtClean="0">
                <a:solidFill>
                  <a:schemeClr val="tx1"/>
                </a:solidFill>
              </a:rPr>
              <a:t>Широко  </a:t>
            </a:r>
            <a:r>
              <a:rPr lang="uk-UA" sz="2600" dirty="0">
                <a:solidFill>
                  <a:schemeClr val="tx1"/>
                </a:solidFill>
              </a:rPr>
              <a:t>використовується у бібліотечній, бібліографічній і науково-інформаційній діяльності, у книговиданні, книжковій торгівлі, </a:t>
            </a:r>
            <a:r>
              <a:rPr lang="uk-UA" sz="2600" dirty="0" err="1">
                <a:solidFill>
                  <a:schemeClr val="tx1"/>
                </a:solidFill>
              </a:rPr>
              <a:t>архівістиці</a:t>
            </a:r>
            <a:r>
              <a:rPr lang="uk-UA" sz="2600" dirty="0">
                <a:solidFill>
                  <a:schemeClr val="tx1"/>
                </a:solidFill>
              </a:rPr>
              <a:t>, журналістиці, в науковій роботі тощо. </a:t>
            </a:r>
          </a:p>
        </p:txBody>
      </p:sp>
      <p:pic>
        <p:nvPicPr>
          <p:cNvPr id="4" name="Рисунок 3"/>
          <p:cNvPicPr>
            <a:picLocks noChangeAspect="1"/>
          </p:cNvPicPr>
          <p:nvPr/>
        </p:nvPicPr>
        <p:blipFill>
          <a:blip r:embed="rId2"/>
          <a:stretch>
            <a:fillRect/>
          </a:stretch>
        </p:blipFill>
        <p:spPr>
          <a:xfrm>
            <a:off x="7767894" y="1740743"/>
            <a:ext cx="3883489" cy="5785605"/>
          </a:xfrm>
          <a:prstGeom prst="rect">
            <a:avLst/>
          </a:prstGeom>
        </p:spPr>
      </p:pic>
    </p:spTree>
    <p:extLst>
      <p:ext uri="{BB962C8B-B14F-4D97-AF65-F5344CB8AC3E}">
        <p14:creationId xmlns:p14="http://schemas.microsoft.com/office/powerpoint/2010/main" val="3987312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382385"/>
            <a:ext cx="10178322" cy="329792"/>
          </a:xfrm>
        </p:spPr>
        <p:txBody>
          <a:bodyPr>
            <a:normAutofit fontScale="90000"/>
          </a:bodyPr>
          <a:lstStyle/>
          <a:p>
            <a:endParaRPr lang="uk-UA" dirty="0"/>
          </a:p>
        </p:txBody>
      </p:sp>
      <p:sp>
        <p:nvSpPr>
          <p:cNvPr id="3" name="Объект 2"/>
          <p:cNvSpPr>
            <a:spLocks noGrp="1"/>
          </p:cNvSpPr>
          <p:nvPr>
            <p:ph idx="1"/>
          </p:nvPr>
        </p:nvSpPr>
        <p:spPr>
          <a:xfrm>
            <a:off x="1251678" y="1099039"/>
            <a:ext cx="10178322" cy="5389684"/>
          </a:xfrm>
        </p:spPr>
        <p:txBody>
          <a:bodyPr>
            <a:normAutofit/>
          </a:bodyPr>
          <a:lstStyle/>
          <a:p>
            <a:pPr marL="0" indent="0">
              <a:buNone/>
            </a:pPr>
            <a:r>
              <a:rPr lang="uk-UA" b="1" dirty="0" smtClean="0">
                <a:solidFill>
                  <a:srgbClr val="0070C0"/>
                </a:solidFill>
              </a:rPr>
              <a:t>  </a:t>
            </a:r>
            <a:r>
              <a:rPr lang="uk-UA" sz="2800" b="1" dirty="0" smtClean="0">
                <a:solidFill>
                  <a:srgbClr val="0070C0"/>
                </a:solidFill>
              </a:rPr>
              <a:t>Бібліографічним </a:t>
            </a:r>
            <a:r>
              <a:rPr lang="uk-UA" sz="2800" b="1" dirty="0">
                <a:solidFill>
                  <a:srgbClr val="0070C0"/>
                </a:solidFill>
              </a:rPr>
              <a:t>покажчиком </a:t>
            </a:r>
            <a:r>
              <a:rPr lang="uk-UA" dirty="0">
                <a:solidFill>
                  <a:schemeClr val="tx1"/>
                </a:solidFill>
              </a:rPr>
              <a:t>називається упорядкована сукупність бібліографічних описів видань, що присвячені окремій галузі знань, окремому напряму чи темі. </a:t>
            </a:r>
          </a:p>
          <a:p>
            <a:pPr marL="0" indent="0">
              <a:buNone/>
            </a:pPr>
            <a:r>
              <a:rPr lang="uk-UA" dirty="0" smtClean="0">
                <a:solidFill>
                  <a:schemeClr val="tx1"/>
                </a:solidFill>
              </a:rPr>
              <a:t>  Бібліографічні </a:t>
            </a:r>
            <a:r>
              <a:rPr lang="uk-UA" dirty="0">
                <a:solidFill>
                  <a:schemeClr val="tx1"/>
                </a:solidFill>
              </a:rPr>
              <a:t>покажчики стають в нагоді досліднику під час визначення стану об’єктної галузі дослідження</a:t>
            </a:r>
            <a:r>
              <a:rPr lang="uk-UA" dirty="0" smtClean="0">
                <a:solidFill>
                  <a:schemeClr val="tx1"/>
                </a:solidFill>
              </a:rPr>
              <a:t>.</a:t>
            </a:r>
          </a:p>
          <a:p>
            <a:pPr marL="0" indent="0">
              <a:buNone/>
            </a:pPr>
            <a:endParaRPr lang="uk-UA" dirty="0">
              <a:solidFill>
                <a:schemeClr val="tx1"/>
              </a:solidFill>
            </a:endParaRPr>
          </a:p>
          <a:p>
            <a:pPr marL="0" indent="0" algn="ctr">
              <a:buNone/>
            </a:pPr>
            <a:r>
              <a:rPr lang="uk-UA" dirty="0" smtClean="0">
                <a:solidFill>
                  <a:schemeClr val="tx1"/>
                </a:solidFill>
              </a:rPr>
              <a:t>   </a:t>
            </a:r>
            <a:r>
              <a:rPr lang="uk-UA" u="sng" dirty="0" smtClean="0">
                <a:solidFill>
                  <a:schemeClr val="tx1"/>
                </a:solidFill>
              </a:rPr>
              <a:t>Приміром</a:t>
            </a:r>
            <a:r>
              <a:rPr lang="uk-UA" u="sng" dirty="0">
                <a:solidFill>
                  <a:schemeClr val="tx1"/>
                </a:solidFill>
              </a:rPr>
              <a:t>, бібліографічний покажчик із теми «Соціальний захист дітей з особливими потребами в Україні» може складатися з таких розділів, як: </a:t>
            </a:r>
          </a:p>
          <a:p>
            <a:pPr marL="0" indent="0">
              <a:buNone/>
            </a:pPr>
            <a:r>
              <a:rPr lang="uk-UA" dirty="0">
                <a:solidFill>
                  <a:schemeClr val="tx1"/>
                </a:solidFill>
              </a:rPr>
              <a:t>1.  Нормативно-правове регулювання соціального захисту </a:t>
            </a:r>
            <a:r>
              <a:rPr lang="uk-UA" dirty="0" smtClean="0">
                <a:solidFill>
                  <a:schemeClr val="tx1"/>
                </a:solidFill>
              </a:rPr>
              <a:t>дітей з інвалідністю в </a:t>
            </a:r>
            <a:r>
              <a:rPr lang="uk-UA" dirty="0">
                <a:solidFill>
                  <a:schemeClr val="tx1"/>
                </a:solidFill>
              </a:rPr>
              <a:t>Україні; </a:t>
            </a:r>
          </a:p>
          <a:p>
            <a:pPr marL="0" indent="0">
              <a:buNone/>
            </a:pPr>
            <a:r>
              <a:rPr lang="uk-UA" dirty="0">
                <a:solidFill>
                  <a:schemeClr val="tx1"/>
                </a:solidFill>
              </a:rPr>
              <a:t>2.  Соціальний захист дітей з обмеженими фізичними можливостями; </a:t>
            </a:r>
          </a:p>
          <a:p>
            <a:pPr marL="0" indent="0">
              <a:buNone/>
            </a:pPr>
            <a:r>
              <a:rPr lang="uk-UA" dirty="0">
                <a:solidFill>
                  <a:schemeClr val="tx1"/>
                </a:solidFill>
              </a:rPr>
              <a:t>3.  Соціальний захист дітей з вадами психічного розвитку; </a:t>
            </a:r>
          </a:p>
          <a:p>
            <a:pPr marL="0" indent="0">
              <a:buNone/>
            </a:pPr>
            <a:r>
              <a:rPr lang="uk-UA" dirty="0">
                <a:solidFill>
                  <a:schemeClr val="tx1"/>
                </a:solidFill>
              </a:rPr>
              <a:t>4.  Місце та роль недержавних організацій у системі соціального захисту дітей з особливими потребами в Україні та світі. </a:t>
            </a:r>
          </a:p>
          <a:p>
            <a:endParaRPr lang="uk-UA" dirty="0"/>
          </a:p>
          <a:p>
            <a:endParaRPr lang="uk-UA" dirty="0"/>
          </a:p>
        </p:txBody>
      </p:sp>
    </p:spTree>
    <p:extLst>
      <p:ext uri="{BB962C8B-B14F-4D97-AF65-F5344CB8AC3E}">
        <p14:creationId xmlns:p14="http://schemas.microsoft.com/office/powerpoint/2010/main" val="1075508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Эмблема</Template>
  <TotalTime>363</TotalTime>
  <Words>3515</Words>
  <Application>Microsoft Office PowerPoint</Application>
  <PresentationFormat>Произвольный</PresentationFormat>
  <Paragraphs>204</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Badge</vt:lpstr>
      <vt:lpstr>Інформаційне забезпечення науково-дослідної діяльності  </vt:lpstr>
      <vt:lpstr>                                            План 1. Поняття про інформаційне забезпечення наукових досліджень.  2. Види та джерела наукової інформації.  3. Система науково-технічної інформації України. Інформаційна база досліджень у галузі спеціальної освіти 4. Бібліографічний пошук у бібліотеках.  5. Пошук інформації у мережі Інтернет.  6. Відбір виявлених джерел, побудова картотеки дослідження.  7. Робота з джерелами інформації 8. Бібліографічний опис документів </vt:lpstr>
      <vt:lpstr>1. Поняття  про інформаційне забезпечення наукових досліджень </vt:lpstr>
      <vt:lpstr>Інформаційні ресурси – це сукупність інформаційних матеріалів – документів і масивів інформації у формі публікацій, наукових звітів, електронних записів, баз даних і т. п., а також різноманітні пошукові системи, що забезпечують доступ до них.   </vt:lpstr>
      <vt:lpstr>2. Види та джерела наукової інформації Документи бувають;  </vt:lpstr>
      <vt:lpstr>Презентация PowerPoint</vt:lpstr>
      <vt:lpstr>Презентация PowerPoint</vt:lpstr>
      <vt:lpstr>Бібліографічний опис – це записана за певними правилами множина бібліографічних даних, що ідентифікують документ. </vt:lpstr>
      <vt:lpstr>Презентация PowerPoint</vt:lpstr>
      <vt:lpstr>реферативна інформація</vt:lpstr>
      <vt:lpstr>Анотація  анотація – коротка характеристика документа з погляду його змісту, призначення, форми та інших особливостей.   Анотація, на відміну від бібліографічного опису документа, стисло розкриває його зміст.   Анотація містить узагальнену характеристику первинного документа, вона не переказує його зміст, на відміну від реферату, а розкриває тематику твору, його читацьку адресу, інші ознаки, які можуть цікавити користувачів.   Більшість анотацій дають оцінку первинному документу, вказують на його значення, місце серед інших. </vt:lpstr>
      <vt:lpstr>3. Система науково-технічної інформації України </vt:lpstr>
      <vt:lpstr>Національна система науково-технічної інформації України </vt:lpstr>
      <vt:lpstr>Презентация PowerPoint</vt:lpstr>
      <vt:lpstr>(УРЖ) «Джерело» </vt:lpstr>
      <vt:lpstr>Національна парламентська бібліотека України. </vt:lpstr>
      <vt:lpstr>Науково-технічна бібліотека України (ДНТБ України). </vt:lpstr>
      <vt:lpstr>Державна науково-педагогічна бібліотека України ім. В.О. Сухомлинського (ДНПБ України ім. В.О. Сухомлинського). </vt:lpstr>
      <vt:lpstr>Бібліотека Верховної Ради України (БВРУ). </vt:lpstr>
      <vt:lpstr>Наукова бібліотека Національного університету «Києво-Могилянська академія» (НаУКМА). </vt:lpstr>
      <vt:lpstr>Книжкова палата України (КПУ ім. Івана Федорова)</vt:lpstr>
      <vt:lpstr>4. Інформаційна база досліджень у галузі спеціальної освіти</vt:lpstr>
      <vt:lpstr>У розпорядженні українських дослідників сьогодні світові бібліографічні та повнотекстові бази даних, такі як:  </vt:lpstr>
      <vt:lpstr>5. Бібліографічний пошук у бібліотеках </vt:lpstr>
      <vt:lpstr>6. Пошук інформації у мережі Інтернет </vt:lpstr>
      <vt:lpstr>Презентация PowerPoint</vt:lpstr>
      <vt:lpstr>Презентация PowerPoint</vt:lpstr>
      <vt:lpstr>7. Відбір виявлених джерел, побудова картотеки дослідження </vt:lpstr>
      <vt:lpstr>8. Робота з джерелами інформації </vt:lpstr>
      <vt:lpstr>Робота з джерелами інформації </vt:lpstr>
      <vt:lpstr> 9. Бібліографічний опис документів  </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Галина</dc:creator>
  <cp:lastModifiedBy>user</cp:lastModifiedBy>
  <cp:revision>38</cp:revision>
  <dcterms:created xsi:type="dcterms:W3CDTF">2021-05-03T18:55:22Z</dcterms:created>
  <dcterms:modified xsi:type="dcterms:W3CDTF">2021-11-08T20:57:58Z</dcterms:modified>
</cp:coreProperties>
</file>