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44" r:id="rId8"/>
    <p:sldMasterId id="2147483756" r:id="rId9"/>
  </p:sldMasterIdLst>
  <p:notesMasterIdLst>
    <p:notesMasterId r:id="rId33"/>
  </p:notesMasterIdLst>
  <p:sldIdLst>
    <p:sldId id="256" r:id="rId10"/>
    <p:sldId id="257" r:id="rId11"/>
    <p:sldId id="260" r:id="rId12"/>
    <p:sldId id="261" r:id="rId13"/>
    <p:sldId id="263" r:id="rId14"/>
    <p:sldId id="313" r:id="rId15"/>
    <p:sldId id="258" r:id="rId16"/>
    <p:sldId id="303" r:id="rId17"/>
    <p:sldId id="275" r:id="rId18"/>
    <p:sldId id="278" r:id="rId19"/>
    <p:sldId id="279" r:id="rId20"/>
    <p:sldId id="266" r:id="rId21"/>
    <p:sldId id="271" r:id="rId22"/>
    <p:sldId id="272" r:id="rId23"/>
    <p:sldId id="267" r:id="rId24"/>
    <p:sldId id="268" r:id="rId25"/>
    <p:sldId id="269" r:id="rId26"/>
    <p:sldId id="270" r:id="rId27"/>
    <p:sldId id="273" r:id="rId28"/>
    <p:sldId id="296" r:id="rId29"/>
    <p:sldId id="282" r:id="rId30"/>
    <p:sldId id="283" r:id="rId31"/>
    <p:sldId id="30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52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70C8E-9BA2-4599-9066-7059238A425F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415D0-351F-4B9A-A566-A58F040126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2614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88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96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93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91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63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00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54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2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73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2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48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78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11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29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82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9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56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39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48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12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11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3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32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95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3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86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26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03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9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42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7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84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4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98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77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160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19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2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80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89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78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97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0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19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13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17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01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385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119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323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8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371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8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684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48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26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0983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488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266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449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746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868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85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5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57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271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009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066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270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60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186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425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262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83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56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797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7082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48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26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687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378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791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32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25FB6F-4B82-4090-B4C4-28B955433AD1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59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803A31-A055-40FB-A486-B6FA7AEA5A66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672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92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92" y="4589682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7E280E-57A6-4509-8F74-A404926CA6AD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120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8C86FE-7930-4526-B3C6-456CF8C6551C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68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0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9A925F-0BB0-4D00-9859-73D8263575A7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328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A47FE7-407C-48A2-B632-F41519ECC9AC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246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7B04BA-726A-4137-90AC-A4721CC5886E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961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76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76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BD6FC2-C481-441F-9B94-105F3444A17F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190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76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76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C627C0-1AB5-402C-AD4B-BA93FEB896B3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966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0140EF-887F-4E2F-957C-41C5786D94B2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783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C34439-E707-44E1-AD54-ADE25EEF384B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57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8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8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8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8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8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8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0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8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8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8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4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7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3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7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78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7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7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7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7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8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7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7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7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3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7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72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7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2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тексту</a:t>
            </a:r>
          </a:p>
          <a:p>
            <a:pPr lvl="1"/>
            <a:r>
              <a:rPr lang="uk-UA" altLang="uk-UA"/>
              <a:t>Другий рівень</a:t>
            </a:r>
          </a:p>
          <a:p>
            <a:pPr lvl="2"/>
            <a:r>
              <a:rPr lang="uk-UA" altLang="uk-UA"/>
              <a:t>Третій рівень</a:t>
            </a:r>
          </a:p>
          <a:p>
            <a:pPr lvl="3"/>
            <a:r>
              <a:rPr lang="uk-UA" altLang="uk-UA"/>
              <a:t>Четвертий рівень</a:t>
            </a:r>
          </a:p>
          <a:p>
            <a:pPr lvl="4"/>
            <a:r>
              <a:rPr lang="uk-UA" altLang="uk-UA"/>
              <a:t>П'ятий рівень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8E0C7E-3DE0-4E70-A291-B7B16CEAA468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152127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Самостійна робота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276872"/>
            <a:ext cx="7992888" cy="396044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Модуль 1. Літературознавство 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 філологічна наука 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versus</a:t>
            </a: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криза </a:t>
            </a:r>
            <a:r>
              <a:rPr lang="uk-UA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гуманітаристики</a:t>
            </a: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6737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994122"/>
          </a:xfrm>
        </p:spPr>
        <p:txBody>
          <a:bodyPr>
            <a:normAutofit/>
          </a:bodyPr>
          <a:lstStyle/>
          <a:p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Крах </a:t>
            </a:r>
            <a:r>
              <a:rPr lang="uk-UA" sz="4800" b="1" dirty="0" err="1">
                <a:latin typeface="Times New Roman" pitchFamily="18" charset="0"/>
                <a:cs typeface="Times New Roman" pitchFamily="18" charset="0"/>
              </a:rPr>
              <a:t>тюдорівського</a:t>
            </a:r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 міфу</a:t>
            </a:r>
          </a:p>
        </p:txBody>
      </p:sp>
      <p:pic>
        <p:nvPicPr>
          <p:cNvPr id="4" name="Річард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1484784"/>
            <a:ext cx="6493148" cy="4746658"/>
          </a:xfrm>
        </p:spPr>
      </p:pic>
    </p:spTree>
    <p:extLst>
      <p:ext uri="{BB962C8B-B14F-4D97-AF65-F5344CB8AC3E}">
        <p14:creationId xmlns:p14="http://schemas.microsoft.com/office/powerpoint/2010/main" val="360119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Література як застереження</a:t>
            </a:r>
          </a:p>
        </p:txBody>
      </p:sp>
      <p:pic>
        <p:nvPicPr>
          <p:cNvPr id="4" name="7. Річард ІІІ - трейлер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700" y="1600204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79466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8641"/>
            <a:ext cx="7886700" cy="1224136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Криза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гуманітаристики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uk-UA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сутність, ознаки і виклики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755577" y="1628807"/>
            <a:ext cx="4896544" cy="4752527"/>
          </a:xfrm>
        </p:spPr>
        <p:txBody>
          <a:bodyPr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 на рівні масової свідомості </a:t>
            </a:r>
          </a:p>
          <a:p>
            <a:pPr marL="0" indent="0" algn="ctr">
              <a:buNone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Хосе ОРТЕГА-І-ГАССЕТ: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«Поява в центрі історичного процесу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«масової людини» -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егоїстичної, поверхово освіченої, історично безвідповідальної, яка прагне лише особистого успіху за будь-яку ціну і культурою не обзавелася».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60232" y="2996951"/>
            <a:ext cx="1855118" cy="3180011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70" y="1916838"/>
            <a:ext cx="2889241" cy="428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144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19658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Криза </a:t>
            </a:r>
            <a:r>
              <a:rPr lang="uk-UA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гуманітаристики</a:t>
            </a: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сутність, ознаки і виклики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825624"/>
            <a:ext cx="4752528" cy="4771728"/>
          </a:xfrm>
        </p:spPr>
        <p:txBody>
          <a:bodyPr>
            <a:normAutofit fontScale="85000" lnSpcReduction="10000"/>
          </a:bodyPr>
          <a:lstStyle/>
          <a:p>
            <a:pPr marL="0" lvl="0" indent="0" algn="ctr">
              <a:spcAft>
                <a:spcPts val="600"/>
              </a:spcAft>
              <a:buNone/>
            </a:pPr>
            <a:r>
              <a:rPr lang="uk-UA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 на рівні масової свідомості</a:t>
            </a:r>
          </a:p>
          <a:p>
            <a:pPr marL="0" lvl="0" indent="0" algn="ctr">
              <a:spcAft>
                <a:spcPts val="600"/>
              </a:spcAft>
              <a:buNone/>
            </a:pPr>
            <a:r>
              <a:rPr lang="uk-UA" sz="33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Герберт</a:t>
            </a:r>
            <a:r>
              <a:rPr lang="uk-UA" sz="3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МАРКУЗЕ: </a:t>
            </a:r>
          </a:p>
          <a:p>
            <a:pPr marL="0" lvl="0" indent="0">
              <a:spcAft>
                <a:spcPts val="600"/>
              </a:spcAft>
              <a:buNone/>
            </a:pPr>
            <a:r>
              <a:rPr lang="uk-UA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З'явилася </a:t>
            </a:r>
            <a:r>
              <a:rPr lang="uk-UA" sz="3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«одновимірна людина»</a:t>
            </a:r>
            <a:r>
              <a:rPr lang="uk-UA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яку повністю поглинули процеси виробництва і споживання: вона не здатна на критичне осмислення дійсності, керована «індустрією культури» і засобами масової інформації».</a:t>
            </a:r>
            <a:endParaRPr lang="uk-UA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0192" y="3573021"/>
            <a:ext cx="2215158" cy="2603947"/>
          </a:xfrm>
        </p:spPr>
        <p:txBody>
          <a:bodyPr>
            <a:normAutofit fontScale="85000" lnSpcReduction="10000"/>
          </a:bodyPr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034"/>
            <a:ext cx="3398932" cy="453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277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0649"/>
            <a:ext cx="78867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Криза </a:t>
            </a:r>
            <a:r>
              <a:rPr lang="uk-UA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гуманітаристики</a:t>
            </a:r>
            <a:r>
              <a:rPr lang="uk-UA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uk-UA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сутність, ознаки і виклики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825630"/>
            <a:ext cx="4896544" cy="4699719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uk-UA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 на рівні масової свідомості</a:t>
            </a:r>
          </a:p>
          <a:p>
            <a:pPr marL="0" indent="0" algn="ctr">
              <a:buNone/>
            </a:pP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СЄДАКОВА: </a:t>
            </a:r>
          </a:p>
          <a:p>
            <a:pPr marL="0" indent="0">
              <a:buNone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Посередність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людина, яка потребує готової схеми і не здатна самостійно критично мислити, якою постійно маніпулюють,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зневажає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самобутнє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язує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право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думку».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16216" y="3068966"/>
            <a:ext cx="1999134" cy="3108003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1772817"/>
            <a:ext cx="2988928" cy="454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237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0648"/>
            <a:ext cx="7886700" cy="1152129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Криза </a:t>
            </a:r>
            <a:r>
              <a:rPr lang="uk-UA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гуманітаристики</a:t>
            </a: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сутність, ознаки і виклики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25624"/>
            <a:ext cx="8280920" cy="4627712"/>
          </a:xfrm>
        </p:spPr>
        <p:txBody>
          <a:bodyPr>
            <a:normAutofit lnSpcReduction="100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Ціннісні деформації</a:t>
            </a:r>
          </a:p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деперсоналізація через страх індивідуальної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інакшості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(Будь як усі! Не вирізняйся!!!);</a:t>
            </a:r>
          </a:p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культ успішності та її зовнішніх маніфестацій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ефективність як ключовий імператив науки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(замість пошуку наукової істини і нового знання);</a:t>
            </a:r>
          </a:p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ігнорування значущості негативних результатів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девальвація інтелектуалізму, ерудиції, освіченості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0446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32657"/>
            <a:ext cx="7886700" cy="1224136"/>
          </a:xfrm>
        </p:spPr>
        <p:txBody>
          <a:bodyPr/>
          <a:lstStyle/>
          <a:p>
            <a:pPr algn="ctr"/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Криза </a:t>
            </a:r>
            <a:r>
              <a:rPr lang="uk-UA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гуманітаристики</a:t>
            </a: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виклики перед літературознавством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16832"/>
            <a:ext cx="8119814" cy="4464496"/>
          </a:xfrm>
        </p:spPr>
        <p:txBody>
          <a:bodyPr/>
          <a:lstStyle/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хибні очікування щодо літературознавства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(ігнорування сутнісної природи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the Humanities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не пояснює, а допомагає краще зрозуміти текст і сутність людини і речей; результат не може бути повторений дослідним шляхом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обмеження внутрішньої необхідності в розширенні інтерпретацій і смислів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гонитва за інтелектуальними модами, академічна корупція.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98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5127"/>
            <a:ext cx="8640960" cy="1191666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Літературознавство як строга наука </a:t>
            </a:r>
            <a:br>
              <a:rPr lang="uk-UA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за концепцією Дениса Соболєва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44824"/>
            <a:ext cx="8496944" cy="4824536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Карл Поппер: «годинники» і «хмари» як два типи фізичних систем;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науки про людину подібні до «хмар», їхня науковість не припускає жорсткого детермінізму;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Чого слід уникати літературознавцеві: </a:t>
            </a: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а) норм науковості, скопійованих з точних наук;</a:t>
            </a: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б) уявлення про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передбачувальну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силу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 (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прогностицизм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) як критерій правильності; </a:t>
            </a: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в) пошуку універсально значимих законів і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 механістичної детермінованості окремих явищ.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812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131"/>
            <a:ext cx="8640960" cy="975641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Принципи науковості літературознавця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00808"/>
            <a:ext cx="8136904" cy="4608512"/>
          </a:xfrm>
        </p:spPr>
        <p:txBody>
          <a:bodyPr>
            <a:normAutofit/>
          </a:bodyPr>
          <a:lstStyle/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понятійна ясність, однозначність термінів, науковий стиль;</a:t>
            </a:r>
          </a:p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несуперечливість основ і аналітичних рамок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(наприклад, марксизм і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фройдизм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засновані на різних уявленнях про людину);</a:t>
            </a:r>
          </a:p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відмова від спокуси суб'єктивізму і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оціночності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уникнення методологічного панібратства і розмивання історичної дистанції;</a:t>
            </a:r>
          </a:p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критичне ставлення до ідей і «словника» попередньої культурної традиції.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8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4" y="188641"/>
            <a:ext cx="8784976" cy="1008112"/>
          </a:xfrm>
        </p:spPr>
        <p:txBody>
          <a:bodyPr>
            <a:noAutofit/>
          </a:bodyPr>
          <a:lstStyle/>
          <a:p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Критика концепції двох </a:t>
            </a:r>
            <a:r>
              <a:rPr lang="uk-UA" sz="4000" b="1" dirty="0" err="1">
                <a:latin typeface="Times New Roman" pitchFamily="18" charset="0"/>
                <a:cs typeface="Times New Roman" pitchFamily="18" charset="0"/>
              </a:rPr>
              <a:t>романтизмів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6048672" cy="51845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Максим </a:t>
            </a:r>
            <a:r>
              <a:rPr lang="uk-UA" sz="3200" b="1" cap="all" dirty="0">
                <a:latin typeface="Times New Roman" pitchFamily="18" charset="0"/>
                <a:cs typeface="Times New Roman" pitchFamily="18" charset="0"/>
              </a:rPr>
              <a:t>Горький: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pc="-90" dirty="0">
                <a:latin typeface="Times New Roman" pitchFamily="18" charset="0"/>
                <a:cs typeface="Times New Roman" pitchFamily="18" charset="0"/>
              </a:rPr>
              <a:t>В романтизмі слід розмежовувати ...  два дуже відмінні напрями: пасивний романтизм,  – він намагається або примирити людину з дійсністю, прикрашаючи останню, або ж відволікти її від дійсності, до безплідного заглиблення у свій внутрішній світ, до думок про «рокові загадки життя», про любов, про смерть. Активний романтизм прагне посилити волю людини до життя, збудити у ній бунт проти дійсності, проти усілякого її гніту».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32856"/>
            <a:ext cx="2664296" cy="332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208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8208912" cy="470912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Категоріальний статус і дисциплінарна парадигма літературознавства у ХХІ ст.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Криза </a:t>
            </a:r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гуманітаристики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сутність, ознаки, виклики.</a:t>
            </a:r>
          </a:p>
        </p:txBody>
      </p:sp>
    </p:spTree>
    <p:extLst>
      <p:ext uri="{BB962C8B-B14F-4D97-AF65-F5344CB8AC3E}">
        <p14:creationId xmlns:p14="http://schemas.microsoft.com/office/powerpoint/2010/main" val="1068646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896544" cy="1296145"/>
          </a:xfrm>
        </p:spPr>
        <p:txBody>
          <a:bodyPr>
            <a:normAutofit/>
          </a:bodyPr>
          <a:lstStyle/>
          <a:p>
            <a:pPr lvl="0" algn="ctr"/>
            <a:r>
              <a:rPr lang="en-US" sz="36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Edgar Allan Poe</a:t>
            </a:r>
            <a:br>
              <a:rPr lang="en-US" sz="3600" b="1" cap="all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3600" b="1" cap="all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Eldorado</a:t>
            </a:r>
            <a:endParaRPr lang="uk-UA" sz="3600" b="1" cap="all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1556792"/>
            <a:ext cx="3744416" cy="4968552"/>
          </a:xfrm>
        </p:spPr>
        <p:txBody>
          <a:bodyPr>
            <a:noAutofit/>
          </a:bodyPr>
          <a:lstStyle/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Gaily bedight, A gallant knight,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 In sunshine and in 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shadow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,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 Had journeyed long,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 Singing a song,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 In search of 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Eldorado</a:t>
            </a: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. But he grew old –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 This knight so bold –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 And o'er his heart a 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shadow </a:t>
            </a: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Fell as he found 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No spot of ground 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That looked like 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Eldorado.</a:t>
            </a: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 And, as his strength 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Failed him at length,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He met a pilgrim 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shadow</a:t>
            </a: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- “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Shadow,”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said he, </a:t>
            </a: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3861048"/>
            <a:ext cx="4392488" cy="2880320"/>
          </a:xfrm>
        </p:spPr>
        <p:txBody>
          <a:bodyPr>
            <a:normAutofit/>
          </a:bodyPr>
          <a:lstStyle/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“Where can it be</a:t>
            </a: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This land of 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Eldorado?” </a:t>
            </a: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171450" lvl="0" indent="-171450" fontAlgn="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“Over the Mountains Of the Moon,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Down 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the Valley of the Shadow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,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 Ride, boldly ride,” The shade replied,-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171450" lvl="0" indent="-171450" fontAlgn="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 “If you seek for 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Eldorado!”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4052"/>
            <a:ext cx="2160240" cy="340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871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9617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«Эльдорадо»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(Пер.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В.Топорова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40768"/>
            <a:ext cx="3886200" cy="518457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Прощай, жена! —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в стремена. —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Прощайте, малы чада!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 бог, богат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Вернусь назад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царства Эльдорадо!»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лесах, в степи —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Терпи, терпи, —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Среди песка и чада.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Туман, мираж.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Куда ж, куда ж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Девалось Эльдорадо?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наконец,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Полумертвец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Он Скверны встретил Чадо.</a:t>
            </a:r>
          </a:p>
          <a:p>
            <a:pPr>
              <a:spcBef>
                <a:spcPts val="0"/>
              </a:spcBef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056" y="3356992"/>
            <a:ext cx="3439294" cy="3312368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 Чадо Зла,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Зачем лгала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Мечта об Эльдорадо?»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«Ха! В царстве Смерти,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Средь химер,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Те спят земные чада,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Кому по гроб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Хватило троп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 пещеры Эльдорадо!»</a:t>
            </a:r>
          </a:p>
          <a:p>
            <a:pPr>
              <a:spcBef>
                <a:spcPts val="0"/>
              </a:spcBef>
            </a:pPr>
            <a:endParaRPr lang="uk-UA" sz="2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62" y="1321030"/>
            <a:ext cx="4068450" cy="187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855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1626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«Ельдорадо» 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(Пер. М. Стріхи)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40768"/>
            <a:ext cx="3886200" cy="5256583"/>
          </a:xfrm>
        </p:spPr>
        <p:txBody>
          <a:bodyPr>
            <a:no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 ясній броні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Він день при дні,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Наспівуючи радо,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У спеку й сніг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Шукав, де міг,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Країну Ельдорадо.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Минувся час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І запал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згас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Лунає спів нерадо.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За кроком крок,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Минає строк —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Ні сліду Ельдорадо.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Вже сил нема,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І все — дарма...</a:t>
            </a:r>
          </a:p>
          <a:p>
            <a:pPr marL="0" lvl="0" indent="0" fontAlgn="base">
              <a:spcBef>
                <a:spcPts val="0"/>
              </a:spcBef>
              <a:buNone/>
            </a:pP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uk-UA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тіне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дай пораду:</a:t>
            </a:r>
          </a:p>
          <a:p>
            <a:pPr marL="0" lvl="0" indent="0" fontAlgn="base">
              <a:spcBef>
                <a:spcPts val="0"/>
              </a:spcBef>
              <a:buNone/>
            </a:pP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Іду здаля,</a:t>
            </a:r>
          </a:p>
          <a:p>
            <a:pPr>
              <a:spcBef>
                <a:spcPts val="0"/>
              </a:spcBef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3861048"/>
            <a:ext cx="3583310" cy="2880320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ts val="0"/>
              </a:spcBef>
              <a:buNone/>
            </a:pP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 де ж земля,</a:t>
            </a:r>
          </a:p>
          <a:p>
            <a:pPr marL="0" lvl="0" indent="0" fontAlgn="base">
              <a:spcBef>
                <a:spcPts val="0"/>
              </a:spcBef>
              <a:buNone/>
            </a:pP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 зветься Ельдорадо?»</a:t>
            </a:r>
          </a:p>
          <a:p>
            <a:pPr marL="0" lvl="0" indent="0" fontAlgn="base">
              <a:spcBef>
                <a:spcPts val="0"/>
              </a:spcBef>
              <a:buNone/>
            </a:pP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«За непокірні </a:t>
            </a:r>
          </a:p>
          <a:p>
            <a:pPr marL="0" lvl="0" indent="0" fontAlgn="base">
              <a:spcBef>
                <a:spcPts val="0"/>
              </a:spcBef>
              <a:buNone/>
            </a:pP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пасма гір,</a:t>
            </a:r>
          </a:p>
          <a:p>
            <a:pPr marL="0" lvl="0" indent="0" fontAlgn="base">
              <a:spcBef>
                <a:spcPts val="0"/>
              </a:spcBef>
              <a:buNone/>
            </a:pP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 нізвідкіль </a:t>
            </a:r>
            <a:r>
              <a:rPr lang="uk-UA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ждать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ради,</a:t>
            </a:r>
          </a:p>
          <a:p>
            <a:pPr marL="0" lvl="0" indent="0" fontAlgn="base">
              <a:spcBef>
                <a:spcPts val="0"/>
              </a:spcBef>
              <a:buNone/>
            </a:pP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Ще довго йти —</a:t>
            </a:r>
          </a:p>
          <a:p>
            <a:pPr marL="0" lvl="0" indent="0" fontAlgn="base">
              <a:spcBef>
                <a:spcPts val="0"/>
              </a:spcBef>
              <a:buNone/>
            </a:pP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 справді ти</a:t>
            </a:r>
          </a:p>
          <a:p>
            <a:pPr marL="0" lvl="0" indent="0" fontAlgn="base">
              <a:spcBef>
                <a:spcPts val="0"/>
              </a:spcBef>
              <a:buNone/>
            </a:pP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Шукаєш Ельдорадо!»</a:t>
            </a:r>
          </a:p>
          <a:p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551458" cy="234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728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Объект 2"/>
          <p:cNvSpPr>
            <a:spLocks noGrp="1" noChangeArrowheads="1"/>
          </p:cNvSpPr>
          <p:nvPr>
            <p:ph idx="1"/>
          </p:nvPr>
        </p:nvSpPr>
        <p:spPr>
          <a:xfrm>
            <a:off x="585398" y="496890"/>
            <a:ext cx="8004970" cy="181860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uk-UA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  <a:p>
            <a:pPr marL="0" indent="0" algn="ctr" eaLnBrk="1" hangingPunct="1">
              <a:buNone/>
            </a:pPr>
            <a:endParaRPr lang="uk-UA" altLang="uk-UA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6131" name="Picture 4" descr="Image result for ÑÐºÑÐ°ÑÐ½Ð° ÑÐµÑÐ´Ñ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50489"/>
            <a:ext cx="5904656" cy="43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176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  Що таке філологія?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30" y="1484784"/>
            <a:ext cx="8496944" cy="4896544"/>
          </a:xfrm>
        </p:spPr>
        <p:txBody>
          <a:bodyPr>
            <a:noAutofit/>
          </a:bodyPr>
          <a:lstStyle/>
          <a:p>
            <a:pPr fontAlgn="base">
              <a:spcBef>
                <a:spcPts val="0"/>
              </a:spcBef>
              <a:spcAft>
                <a:spcPts val="600"/>
              </a:spcAft>
            </a:pPr>
            <a:r>
              <a:rPr lang="el-GR" sz="2800" b="1" cap="all" dirty="0">
                <a:latin typeface="Garamond" pitchFamily="18" charset="0"/>
                <a:cs typeface="Times New Roman" pitchFamily="18" charset="0"/>
              </a:rPr>
              <a:t>φ</a:t>
            </a:r>
            <a:r>
              <a:rPr lang="el-GR" sz="2800" b="1" dirty="0">
                <a:latin typeface="Garamond" pitchFamily="18" charset="0"/>
                <a:cs typeface="Times New Roman" pitchFamily="18" charset="0"/>
              </a:rPr>
              <a:t>ιλολογία 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(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грецьк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.) -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гуманітарна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наука,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що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з</a:t>
            </a:r>
            <a:r>
              <a:rPr lang="en-US" sz="2800" b="1" dirty="0">
                <a:latin typeface="Garamond" pitchFamily="18" charset="0"/>
                <a:cs typeface="Times New Roman" pitchFamily="18" charset="0"/>
              </a:rPr>
              <a:t>’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явился в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добу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Ренесансу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і означала «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любов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» (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філіо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) до «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смислу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»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або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«слова» (логос),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представлених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у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класичних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текстах.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Ф</a:t>
            </a:r>
            <a:r>
              <a:rPr lang="uk-UA" sz="2800" b="1" dirty="0" err="1">
                <a:latin typeface="Garamond" pitchFamily="18" charset="0"/>
                <a:cs typeface="Times New Roman" pitchFamily="18" charset="0"/>
              </a:rPr>
              <a:t>ілологія</a:t>
            </a:r>
            <a:r>
              <a:rPr lang="uk-UA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– з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грецької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мовознавство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, наука,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що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вивчає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давні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мертві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мови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;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вивчення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живих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мов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–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лінгвістика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.</a:t>
            </a:r>
            <a:r>
              <a:rPr lang="ru-RU" sz="2800" b="1" dirty="0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i="1" dirty="0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(«</a:t>
            </a:r>
            <a:r>
              <a:rPr lang="ru-RU" sz="2800" i="1" dirty="0" err="1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Тлумачний</a:t>
            </a:r>
            <a:r>
              <a:rPr lang="ru-RU" sz="2800" i="1" dirty="0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 словник </a:t>
            </a:r>
            <a:r>
              <a:rPr lang="ru-RU" sz="2800" i="1" dirty="0" err="1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живої</a:t>
            </a:r>
            <a:r>
              <a:rPr lang="ru-RU" sz="2800" i="1" dirty="0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великоруської</a:t>
            </a:r>
            <a:r>
              <a:rPr lang="ru-RU" sz="2800" i="1" dirty="0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мови</a:t>
            </a:r>
            <a:r>
              <a:rPr lang="ru-RU" sz="2800" i="1" dirty="0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» (1866).</a:t>
            </a:r>
            <a:r>
              <a:rPr lang="ru-RU" sz="2800" i="1" dirty="0">
                <a:latin typeface="Garamond" pitchFamily="18" charset="0"/>
                <a:cs typeface="Times New Roman" pitchFamily="18" charset="0"/>
              </a:rPr>
              <a:t> В. Даль</a:t>
            </a:r>
            <a:r>
              <a:rPr lang="uk-UA" sz="2800" i="1" dirty="0">
                <a:latin typeface="Garamond" pitchFamily="18" charset="0"/>
                <a:cs typeface="Times New Roman" pitchFamily="18" charset="0"/>
              </a:rPr>
              <a:t>).</a:t>
            </a:r>
            <a:endParaRPr lang="ru-RU" sz="2800" i="1" dirty="0">
              <a:solidFill>
                <a:prstClr val="black"/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Філологія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–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сукупність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наук,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які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вивчають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духовну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культуру народу,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виражену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в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мові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та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літературній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творчості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.</a:t>
            </a:r>
            <a:endParaRPr lang="uk-UA" sz="2800" b="1" dirty="0"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218" y="316332"/>
            <a:ext cx="1658011" cy="110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6331"/>
            <a:ext cx="1856516" cy="103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78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Чим займається філологія?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1" y="1268760"/>
            <a:ext cx="8712968" cy="4857403"/>
          </a:xfrm>
        </p:spPr>
        <p:txBody>
          <a:bodyPr>
            <a:noAutofit/>
          </a:bodyPr>
          <a:lstStyle/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uk-UA" sz="2400" dirty="0">
                <a:latin typeface="Times New Roman"/>
                <a:ea typeface="Calibri"/>
              </a:rPr>
              <a:t>«Слово «філологія» складається з двох грецьких коренів. «</a:t>
            </a:r>
            <a:r>
              <a:rPr lang="uk-UA" sz="2400" dirty="0" err="1">
                <a:latin typeface="Times New Roman"/>
                <a:ea typeface="Calibri"/>
              </a:rPr>
              <a:t>філейн</a:t>
            </a:r>
            <a:r>
              <a:rPr lang="uk-UA" sz="2400" dirty="0">
                <a:latin typeface="Times New Roman"/>
                <a:ea typeface="Calibri"/>
              </a:rPr>
              <a:t>» означає «любити». «Логос» означає «слово», але також і «смисл»: </a:t>
            </a:r>
            <a:r>
              <a:rPr lang="uk-UA" sz="2400" dirty="0" err="1">
                <a:latin typeface="Times New Roman"/>
                <a:ea typeface="Calibri"/>
              </a:rPr>
              <a:t>смисл</a:t>
            </a:r>
            <a:r>
              <a:rPr lang="uk-UA" sz="2400" dirty="0">
                <a:latin typeface="Times New Roman"/>
                <a:ea typeface="Calibri"/>
              </a:rPr>
              <a:t>, що закладений у слові та невіддільний від конкретності слова. Філологія займається «смислом» – </a:t>
            </a:r>
            <a:r>
              <a:rPr lang="uk-UA" sz="2400" dirty="0" err="1">
                <a:latin typeface="Times New Roman"/>
                <a:ea typeface="Calibri"/>
              </a:rPr>
              <a:t>смислом</a:t>
            </a:r>
            <a:r>
              <a:rPr lang="uk-UA" sz="2400" dirty="0">
                <a:latin typeface="Times New Roman"/>
                <a:ea typeface="Calibri"/>
              </a:rPr>
              <a:t> людського слова і людської думки, смислом культури, – але не оголеним смислом, як це робить філософія, а </a:t>
            </a:r>
            <a:r>
              <a:rPr lang="uk-UA" sz="2400" b="1" dirty="0">
                <a:latin typeface="Times New Roman"/>
                <a:ea typeface="Calibri"/>
              </a:rPr>
              <a:t>смислом, що живе всередині слова й одушевляє слово.</a:t>
            </a:r>
            <a:r>
              <a:rPr lang="uk-UA" sz="2400" dirty="0">
                <a:latin typeface="Times New Roman"/>
                <a:ea typeface="Calibri"/>
              </a:rPr>
              <a:t> Саме тому у сферу її безпосередніх занять входять мова та література. Але в більш широкому сенсі людина «говорить», «висловлюється», «окликає» своїх товаришів по людству кожним своїм вчинком і жестом. І в цьому аспекті – як істоту, що створює та використовує «промовисті» символи, – сприймає людину філологія. Таким є ставлення філології до буття, її особливий, властивий їй підхід до проблеми людського.            </a:t>
            </a:r>
            <a:r>
              <a:rPr lang="uk-UA" sz="2400" i="1" dirty="0">
                <a:latin typeface="Times New Roman"/>
                <a:ea typeface="Calibri"/>
              </a:rPr>
              <a:t>(С. </a:t>
            </a:r>
            <a:r>
              <a:rPr lang="uk-UA" sz="2400" i="1" dirty="0" err="1">
                <a:latin typeface="Times New Roman"/>
                <a:ea typeface="Calibri"/>
              </a:rPr>
              <a:t>Аверінцев</a:t>
            </a:r>
            <a:r>
              <a:rPr lang="uk-UA" sz="2400" i="1" dirty="0">
                <a:latin typeface="Times New Roman"/>
                <a:ea typeface="Calibri"/>
              </a:rPr>
              <a:t>)</a:t>
            </a:r>
            <a:endParaRPr lang="uk-UA" sz="2400" i="1" dirty="0"/>
          </a:p>
        </p:txBody>
      </p:sp>
    </p:spTree>
    <p:extLst>
      <p:ext uri="{BB962C8B-B14F-4D97-AF65-F5344CB8AC3E}">
        <p14:creationId xmlns:p14="http://schemas.microsoft.com/office/powerpoint/2010/main" val="1501918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Дві філологічні науки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1600200"/>
            <a:ext cx="8712968" cy="4709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Мовознавство (лінгвістика),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що вивчає мову в усіх формах її прояву, її природу, структуру,розвиток та функціонування.</a:t>
            </a:r>
          </a:p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Літературознавство,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що вивчає художню літературу та процес її творення і розвитку.</a:t>
            </a:r>
            <a:r>
              <a:rPr lang="de-DE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Від нім. </a:t>
            </a:r>
            <a:r>
              <a:rPr lang="de-DE" sz="3600" i="1" dirty="0">
                <a:latin typeface="Times New Roman" pitchFamily="18" charset="0"/>
                <a:cs typeface="Times New Roman" pitchFamily="18" charset="0"/>
              </a:rPr>
              <a:t>Literaturwissenschaft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(вперше вжите Ернстом </a:t>
            </a:r>
            <a:r>
              <a:rPr lang="uk-UA" sz="3600" dirty="0" err="1">
                <a:latin typeface="Times New Roman" pitchFamily="18" charset="0"/>
                <a:cs typeface="Times New Roman" pitchFamily="18" charset="0"/>
              </a:rPr>
              <a:t>Ельстером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, 1897); 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Literary Studies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4782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критичного мислення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76650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Дисциплінарна парадигма літературознавства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8640960" cy="4824536"/>
          </a:xfrm>
        </p:spPr>
        <p:txBody>
          <a:bodyPr>
            <a:normAutofit fontScale="925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Літературознавство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– одна з двох філологічних наук, яка вивчає природу літературної творчості та мистецтво слова як її продукт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Основні дисципліни літературознавства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історія літератури, теорія літератури, літературно-художня критика, компаративістика.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Допоміжні дисципліни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текстологія, джерелознавство, бібліографія, літературна історіографія, палеографія. </a:t>
            </a:r>
          </a:p>
          <a:p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501293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Література та історія: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 форми діалогу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52528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Об'єктивно/суб'єктивне відтворення фактів;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Авторська інтерпретація історичних фактів за допомогою домислу і вимислу;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Формування міфів через літературні тексти;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Акцентування загальнолюдського через історичне/псевдоісторичне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прецедентальне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Історичний літературний сюжет як застереження;</a:t>
            </a:r>
          </a:p>
        </p:txBody>
      </p:sp>
    </p:spTree>
    <p:extLst>
      <p:ext uri="{BB962C8B-B14F-4D97-AF65-F5344CB8AC3E}">
        <p14:creationId xmlns:p14="http://schemas.microsoft.com/office/powerpoint/2010/main" val="1427342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190" y="159146"/>
            <a:ext cx="1996221" cy="280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56" y="4432603"/>
            <a:ext cx="3143250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25" y="4637908"/>
            <a:ext cx="1509215" cy="219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0" y="2825596"/>
            <a:ext cx="3235203" cy="181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3" y="423295"/>
            <a:ext cx="1517767" cy="228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34" y="249863"/>
            <a:ext cx="2518115" cy="167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77" y="4897972"/>
            <a:ext cx="3237949" cy="18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5" y="4245868"/>
            <a:ext cx="1796678" cy="245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88" y="2057948"/>
            <a:ext cx="2920330" cy="218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778" y="429614"/>
            <a:ext cx="2857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7545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7028</TotalTime>
  <Words>1292</Words>
  <Application>Microsoft Office PowerPoint</Application>
  <PresentationFormat>Екран (4:3)</PresentationFormat>
  <Paragraphs>145</Paragraphs>
  <Slides>23</Slides>
  <Notes>0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9</vt:i4>
      </vt:variant>
      <vt:variant>
        <vt:lpstr>Заголовки слайдів</vt:lpstr>
      </vt:variant>
      <vt:variant>
        <vt:i4>23</vt:i4>
      </vt:variant>
    </vt:vector>
  </HeadingPairs>
  <TitlesOfParts>
    <vt:vector size="37" baseType="lpstr">
      <vt:lpstr>Arial</vt:lpstr>
      <vt:lpstr>Calibri</vt:lpstr>
      <vt:lpstr>Calibri Light</vt:lpstr>
      <vt:lpstr>Garamond</vt:lpstr>
      <vt:lpstr>Times New Roman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7_Тема Office</vt:lpstr>
      <vt:lpstr>8_Тема Office</vt:lpstr>
      <vt:lpstr>11_Оформлення за замовчуванням</vt:lpstr>
      <vt:lpstr>Самостійна робота</vt:lpstr>
      <vt:lpstr>План</vt:lpstr>
      <vt:lpstr>  Що таке філологія?</vt:lpstr>
      <vt:lpstr>Чим займається філологія?</vt:lpstr>
      <vt:lpstr>Дві філологічні науки</vt:lpstr>
      <vt:lpstr>Розвиток критичного мислення</vt:lpstr>
      <vt:lpstr>Дисциплінарна парадигма літературознавства</vt:lpstr>
      <vt:lpstr>Література та історія:  форми діалогу</vt:lpstr>
      <vt:lpstr>Презентація PowerPoint</vt:lpstr>
      <vt:lpstr>Крах тюдорівського міфу</vt:lpstr>
      <vt:lpstr>Література як застереження</vt:lpstr>
      <vt:lpstr>Криза гуманітаристики:  сутність, ознаки і виклики</vt:lpstr>
      <vt:lpstr>Криза гуманітаристики:  сутність, ознаки і виклики</vt:lpstr>
      <vt:lpstr>Криза гуманітаристики:  сутність, ознаки і виклики</vt:lpstr>
      <vt:lpstr>Криза гуманітаристики:  сутність, ознаки і виклики</vt:lpstr>
      <vt:lpstr>Криза гуманітаристики:   виклики перед літературознавством</vt:lpstr>
      <vt:lpstr>Літературознавство як строга наука  (за концепцією Дениса Соболєва)</vt:lpstr>
      <vt:lpstr>Принципи науковості літературознавця</vt:lpstr>
      <vt:lpstr>Критика концепції двох романтизмів</vt:lpstr>
      <vt:lpstr>Edgar Allan Poe Eldorado</vt:lpstr>
      <vt:lpstr>«Эльдорадо» (Пер. В.Топорова)</vt:lpstr>
      <vt:lpstr>«Ельдорадо» (Пер. М. Стріхи)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1</dc:title>
  <dc:creator>User</dc:creator>
  <cp:lastModifiedBy>Nataliya Torkut</cp:lastModifiedBy>
  <cp:revision>106</cp:revision>
  <dcterms:created xsi:type="dcterms:W3CDTF">2021-01-19T04:52:50Z</dcterms:created>
  <dcterms:modified xsi:type="dcterms:W3CDTF">2025-11-27T11:59:54Z</dcterms:modified>
</cp:coreProperties>
</file>