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7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3/15/2023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115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589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42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353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8443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746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046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3/15/2023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7010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3/15/2023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39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3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707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915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021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818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3/15/2023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47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379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510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3/15/2023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28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6250" y="1090246"/>
            <a:ext cx="8361229" cy="4325816"/>
          </a:xfrm>
        </p:spPr>
        <p:txBody>
          <a:bodyPr anchor="ctr"/>
          <a:lstStyle/>
          <a:p>
            <a:pPr algn="ctr"/>
            <a:r>
              <a:rPr lang="ru-RU" sz="6600" b="1" dirty="0" err="1" smtClean="0"/>
              <a:t>Методологія</a:t>
            </a:r>
            <a:r>
              <a:rPr lang="ru-RU" sz="6600" b="1" dirty="0" smtClean="0"/>
              <a:t> </a:t>
            </a:r>
            <a:r>
              <a:rPr lang="ru-RU" sz="6600" b="1" dirty="0" err="1" smtClean="0"/>
              <a:t>науково-педагогічних</a:t>
            </a:r>
            <a:r>
              <a:rPr lang="ru-RU" sz="6600" b="1" dirty="0" smtClean="0"/>
              <a:t> </a:t>
            </a:r>
            <a:r>
              <a:rPr lang="ru-RU" sz="6600" b="1" dirty="0" err="1" smtClean="0"/>
              <a:t>досліджень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23239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Опис навчальної дисципліни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865375"/>
              </p:ext>
            </p:extLst>
          </p:nvPr>
        </p:nvGraphicFramePr>
        <p:xfrm>
          <a:off x="2331341" y="2423572"/>
          <a:ext cx="7096754" cy="4341213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3279266"/>
                <a:gridCol w="3817488"/>
              </a:tblGrid>
              <a:tr h="8750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Найменування показників 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Характеристика навчальної дисципліни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32085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Кількість кредитів – 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Нормативна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4807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Цикл дисциплін професійної підготовки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287383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Розділів – 2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Рік підготовки: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219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1-й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3204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Загальна кількість годин – 90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Лекції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320478"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Тижневих аудиторних годин для денної форми навчання – </a:t>
                      </a:r>
                      <a:r>
                        <a:rPr lang="uk-UA" sz="1400" dirty="0" smtClean="0">
                          <a:effectLst/>
                        </a:rPr>
                        <a:t>3</a:t>
                      </a:r>
                      <a:r>
                        <a:rPr lang="uk-UA" sz="1400" dirty="0">
                          <a:effectLst/>
                        </a:rPr>
                        <a:t> год.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12 </a:t>
                      </a:r>
                      <a:r>
                        <a:rPr lang="uk-UA" sz="1400" dirty="0">
                          <a:effectLst/>
                        </a:rPr>
                        <a:t>год.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219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Практичні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3204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24 </a:t>
                      </a:r>
                      <a:r>
                        <a:rPr lang="uk-UA" sz="1400" dirty="0">
                          <a:effectLst/>
                        </a:rPr>
                        <a:t>год.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219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Самостійна робота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3204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54  </a:t>
                      </a:r>
                      <a:r>
                        <a:rPr lang="uk-UA" sz="1400" dirty="0">
                          <a:effectLst/>
                        </a:rPr>
                        <a:t>год.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4381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Вид контролю: </a:t>
                      </a:r>
                      <a:r>
                        <a:rPr lang="uk-UA" sz="1400" dirty="0" smtClean="0">
                          <a:effectLst/>
                        </a:rPr>
                        <a:t>Іспит</a:t>
                      </a:r>
                      <a:endParaRPr lang="ru-RU" sz="1400" dirty="0">
                        <a:effectLst/>
                      </a:endParaRPr>
                    </a:p>
                  </a:txBody>
                  <a:tcPr marL="27463" marR="27463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639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3844" y="1165194"/>
            <a:ext cx="9601200" cy="761260"/>
          </a:xfrm>
        </p:spPr>
        <p:txBody>
          <a:bodyPr>
            <a:noAutofit/>
          </a:bodyPr>
          <a:lstStyle/>
          <a:p>
            <a:pPr algn="ctr"/>
            <a:r>
              <a:rPr lang="uk-UA" sz="4800" b="1" dirty="0" smtClean="0"/>
              <a:t>МЕТА КУРСУ 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6291" y="2535315"/>
            <a:ext cx="9601200" cy="4322685"/>
          </a:xfrm>
        </p:spPr>
        <p:txBody>
          <a:bodyPr>
            <a:normAutofit fontScale="85000" lnSpcReduction="10000"/>
          </a:bodyPr>
          <a:lstStyle/>
          <a:p>
            <a:pPr indent="376238" algn="just">
              <a:buNone/>
            </a:pPr>
            <a:r>
              <a:rPr lang="uk-UA" sz="2800" b="1" dirty="0" smtClean="0"/>
              <a:t>Метою </a:t>
            </a:r>
            <a:r>
              <a:rPr lang="uk-UA" sz="3200" dirty="0">
                <a:latin typeface="Times New Roman"/>
                <a:ea typeface="Times New Roman"/>
              </a:rPr>
              <a:t>вивчення навчальної дисципліни ««Методологія науково-методичного дослідження»» є</a:t>
            </a:r>
            <a:r>
              <a:rPr lang="uk-UA" sz="2800" dirty="0">
                <a:latin typeface="Times New Roman"/>
                <a:ea typeface="Times New Roman"/>
              </a:rPr>
              <a:t> </a:t>
            </a:r>
            <a:r>
              <a:rPr lang="uk-UA" sz="3200" dirty="0">
                <a:latin typeface="Times New Roman"/>
                <a:ea typeface="Times New Roman"/>
              </a:rPr>
              <a:t>формування у магістрантів теоретичних знань про методологію і методи науково-педагогічного дослідження, досягнення вітчизняних і зарубіжних дослідників у галузі теорії і методики професійної освіти, формування умінь розроблення стратегії, структури і процедури дослідно-експериментальної роботи викладача закладу вищої освіти; оволодіння навичками аналізу, систематизації, інтерпретації результатів досліджень та їх презентації і використання в професійній </a:t>
            </a:r>
            <a:r>
              <a:rPr lang="uk-UA" sz="3200" dirty="0" err="1">
                <a:latin typeface="Times New Roman"/>
                <a:ea typeface="Times New Roman"/>
              </a:rPr>
              <a:t>діяльност</a:t>
            </a:r>
            <a:r>
              <a:rPr lang="uk-UA" sz="3200" dirty="0" smtClean="0"/>
              <a:t>. </a:t>
            </a:r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021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8018" y="1009179"/>
            <a:ext cx="8761413" cy="706964"/>
          </a:xfrm>
        </p:spPr>
        <p:txBody>
          <a:bodyPr/>
          <a:lstStyle/>
          <a:p>
            <a:pPr algn="ctr"/>
            <a:r>
              <a:rPr lang="uk-UA" sz="4800" b="1" dirty="0" smtClean="0"/>
              <a:t>Завдання курсу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2344616"/>
            <a:ext cx="11676185" cy="4325815"/>
          </a:xfrm>
        </p:spPr>
        <p:txBody>
          <a:bodyPr>
            <a:normAutofit/>
          </a:bodyPr>
          <a:lstStyle/>
          <a:p>
            <a:pPr lvl="0" algn="just"/>
            <a:r>
              <a:rPr lang="ru-RU" sz="2400" dirty="0" err="1" smtClean="0"/>
              <a:t>Вивчити</a:t>
            </a:r>
            <a:r>
              <a:rPr lang="ru-RU" sz="2400" dirty="0" smtClean="0"/>
              <a:t> </a:t>
            </a:r>
            <a:r>
              <a:rPr lang="ru-RU" sz="2400" dirty="0" err="1"/>
              <a:t>категоріальний</a:t>
            </a:r>
            <a:r>
              <a:rPr lang="ru-RU" sz="2400" dirty="0"/>
              <a:t> </a:t>
            </a:r>
            <a:r>
              <a:rPr lang="ru-RU" sz="2400" dirty="0" err="1"/>
              <a:t>апарат</a:t>
            </a:r>
            <a:r>
              <a:rPr lang="ru-RU" sz="2400" dirty="0"/>
              <a:t> </a:t>
            </a:r>
            <a:r>
              <a:rPr lang="ru-RU" sz="2400" dirty="0" err="1"/>
              <a:t>методології</a:t>
            </a:r>
            <a:r>
              <a:rPr lang="ru-RU" sz="2400" dirty="0"/>
              <a:t> </a:t>
            </a:r>
            <a:r>
              <a:rPr lang="ru-RU" sz="2400" dirty="0" err="1"/>
              <a:t>науково-методичних</a:t>
            </a:r>
            <a:r>
              <a:rPr lang="ru-RU" sz="2400" dirty="0"/>
              <a:t> </a:t>
            </a:r>
            <a:r>
              <a:rPr lang="ru-RU" sz="2400" dirty="0" err="1"/>
              <a:t>досліджень</a:t>
            </a:r>
            <a:r>
              <a:rPr lang="ru-RU" sz="2400" dirty="0"/>
              <a:t> у </a:t>
            </a:r>
            <a:r>
              <a:rPr lang="ru-RU" sz="2400" dirty="0" err="1"/>
              <a:t>вищій</a:t>
            </a:r>
            <a:r>
              <a:rPr lang="ru-RU" sz="2400" dirty="0"/>
              <a:t> </a:t>
            </a:r>
            <a:r>
              <a:rPr lang="ru-RU" sz="2400" dirty="0" err="1"/>
              <a:t>школі</a:t>
            </a:r>
            <a:r>
              <a:rPr lang="ru-RU" sz="2400" dirty="0"/>
              <a:t>.</a:t>
            </a:r>
            <a:endParaRPr lang="ru-RU" sz="2400" dirty="0"/>
          </a:p>
          <a:p>
            <a:pPr lvl="0" algn="just"/>
            <a:r>
              <a:rPr lang="ru-RU" sz="2400" dirty="0" err="1" smtClean="0"/>
              <a:t>Сформувати</a:t>
            </a:r>
            <a:r>
              <a:rPr lang="ru-RU" sz="2400" dirty="0" smtClean="0"/>
              <a:t> </a:t>
            </a:r>
            <a:r>
              <a:rPr lang="ru-RU" sz="2400" dirty="0"/>
              <a:t>у </a:t>
            </a:r>
            <a:r>
              <a:rPr lang="ru-RU" sz="2400" dirty="0" err="1"/>
              <a:t>студентів</a:t>
            </a:r>
            <a:r>
              <a:rPr lang="ru-RU" sz="2400" dirty="0"/>
              <a:t> систему </a:t>
            </a:r>
            <a:r>
              <a:rPr lang="ru-RU" sz="2400" dirty="0" err="1"/>
              <a:t>теоретичних</a:t>
            </a:r>
            <a:r>
              <a:rPr lang="ru-RU" sz="2400" dirty="0"/>
              <a:t> </a:t>
            </a:r>
            <a:r>
              <a:rPr lang="ru-RU" sz="2400" dirty="0" err="1"/>
              <a:t>знань</a:t>
            </a:r>
            <a:r>
              <a:rPr lang="ru-RU" sz="2400" dirty="0"/>
              <a:t>, </a:t>
            </a:r>
            <a:r>
              <a:rPr lang="ru-RU" sz="2400" dirty="0" err="1"/>
              <a:t>умінь</a:t>
            </a:r>
            <a:r>
              <a:rPr lang="ru-RU" sz="2400" dirty="0"/>
              <a:t> і </a:t>
            </a:r>
            <a:r>
              <a:rPr lang="ru-RU" sz="2400" dirty="0" err="1"/>
              <a:t>практичних</a:t>
            </a:r>
            <a:r>
              <a:rPr lang="ru-RU" sz="2400" dirty="0"/>
              <a:t> </a:t>
            </a:r>
            <a:r>
              <a:rPr lang="ru-RU" sz="2400" dirty="0" err="1"/>
              <a:t>навичок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необхідні</a:t>
            </a:r>
            <a:r>
              <a:rPr lang="ru-RU" sz="2400" dirty="0"/>
              <a:t> для </a:t>
            </a:r>
            <a:r>
              <a:rPr lang="ru-RU" sz="2400" dirty="0" err="1"/>
              <a:t>найбільш</a:t>
            </a:r>
            <a:r>
              <a:rPr lang="ru-RU" sz="2400" dirty="0"/>
              <a:t> </a:t>
            </a:r>
            <a:r>
              <a:rPr lang="ru-RU" sz="2400" dirty="0" err="1"/>
              <a:t>ефективного</a:t>
            </a:r>
            <a:r>
              <a:rPr lang="ru-RU" sz="2400" dirty="0"/>
              <a:t> </a:t>
            </a:r>
            <a:r>
              <a:rPr lang="ru-RU" sz="2400" dirty="0" err="1"/>
              <a:t>проведення</a:t>
            </a:r>
            <a:r>
              <a:rPr lang="ru-RU" sz="2400" dirty="0"/>
              <a:t> </a:t>
            </a:r>
            <a:r>
              <a:rPr lang="ru-RU" sz="2400" dirty="0" err="1"/>
              <a:t>науково-педагогічних</a:t>
            </a:r>
            <a:r>
              <a:rPr lang="ru-RU" sz="2400" dirty="0"/>
              <a:t> </a:t>
            </a:r>
            <a:r>
              <a:rPr lang="ru-RU" sz="2400" dirty="0" err="1"/>
              <a:t>досліджень</a:t>
            </a:r>
            <a:r>
              <a:rPr lang="ru-RU" sz="2400" dirty="0"/>
              <a:t> </a:t>
            </a:r>
            <a:r>
              <a:rPr lang="ru-RU" sz="2400" dirty="0" err="1"/>
              <a:t>викладачем</a:t>
            </a:r>
            <a:r>
              <a:rPr lang="ru-RU" sz="2400" dirty="0"/>
              <a:t> закладу </a:t>
            </a:r>
            <a:r>
              <a:rPr lang="ru-RU" sz="2400" dirty="0" err="1"/>
              <a:t>вищої</a:t>
            </a:r>
            <a:r>
              <a:rPr lang="ru-RU" sz="2400" dirty="0"/>
              <a:t> </a:t>
            </a:r>
            <a:r>
              <a:rPr lang="ru-RU" sz="2400" dirty="0" err="1"/>
              <a:t>освіти</a:t>
            </a:r>
            <a:r>
              <a:rPr lang="ru-RU" sz="2400" dirty="0"/>
              <a:t>.</a:t>
            </a:r>
            <a:endParaRPr lang="ru-RU" sz="2400" dirty="0"/>
          </a:p>
          <a:p>
            <a:pPr lvl="0" algn="just"/>
            <a:r>
              <a:rPr lang="ru-RU" sz="2400" dirty="0" err="1"/>
              <a:t>Вивчити</a:t>
            </a:r>
            <a:r>
              <a:rPr lang="ru-RU" sz="2400" dirty="0"/>
              <a:t> </a:t>
            </a:r>
            <a:r>
              <a:rPr lang="ru-RU" sz="2400" dirty="0" err="1"/>
              <a:t>особливості</a:t>
            </a:r>
            <a:r>
              <a:rPr lang="ru-RU" sz="2400" dirty="0"/>
              <a:t> </a:t>
            </a:r>
            <a:r>
              <a:rPr lang="ru-RU" sz="2400" dirty="0" err="1"/>
              <a:t>написання</a:t>
            </a:r>
            <a:r>
              <a:rPr lang="ru-RU" sz="2400" dirty="0"/>
              <a:t> тез, статей з </a:t>
            </a:r>
            <a:r>
              <a:rPr lang="ru-RU" sz="2400" dirty="0" err="1"/>
              <a:t>педагогіки</a:t>
            </a:r>
            <a:r>
              <a:rPr lang="ru-RU" sz="2400" dirty="0"/>
              <a:t> </a:t>
            </a:r>
            <a:r>
              <a:rPr lang="ru-RU" sz="2400" dirty="0" err="1"/>
              <a:t>закладів</a:t>
            </a:r>
            <a:r>
              <a:rPr lang="ru-RU" sz="2400" dirty="0"/>
              <a:t> </a:t>
            </a:r>
            <a:r>
              <a:rPr lang="ru-RU" sz="2400" dirty="0" err="1"/>
              <a:t>вищої</a:t>
            </a:r>
            <a:r>
              <a:rPr lang="ru-RU" sz="2400" dirty="0"/>
              <a:t> </a:t>
            </a:r>
            <a:r>
              <a:rPr lang="ru-RU" sz="2400" dirty="0" err="1"/>
              <a:t>освіти</a:t>
            </a:r>
            <a:r>
              <a:rPr lang="ru-RU" sz="2400" dirty="0"/>
              <a:t>.</a:t>
            </a:r>
            <a:endParaRPr lang="ru-RU" sz="2400" dirty="0"/>
          </a:p>
          <a:p>
            <a:pPr lvl="0" algn="just"/>
            <a:r>
              <a:rPr lang="ru-RU" sz="2400" dirty="0" err="1" smtClean="0"/>
              <a:t>Прищепити</a:t>
            </a:r>
            <a:r>
              <a:rPr lang="ru-RU" sz="2400" dirty="0" smtClean="0"/>
              <a:t> </a:t>
            </a:r>
            <a:r>
              <a:rPr lang="ru-RU" sz="2400" dirty="0"/>
              <a:t>студентам </a:t>
            </a:r>
            <a:r>
              <a:rPr lang="ru-RU" sz="2400" dirty="0" err="1"/>
              <a:t>навички</a:t>
            </a:r>
            <a:r>
              <a:rPr lang="ru-RU" sz="2400" dirty="0"/>
              <a:t> </a:t>
            </a:r>
            <a:r>
              <a:rPr lang="ru-RU" sz="2400" dirty="0" err="1"/>
              <a:t>використання</a:t>
            </a:r>
            <a:r>
              <a:rPr lang="ru-RU" sz="2400" dirty="0"/>
              <a:t> </a:t>
            </a:r>
            <a:r>
              <a:rPr lang="ru-RU" sz="2400" dirty="0" err="1"/>
              <a:t>цифрових</a:t>
            </a:r>
            <a:r>
              <a:rPr lang="ru-RU" sz="2400" dirty="0"/>
              <a:t> </a:t>
            </a:r>
            <a:r>
              <a:rPr lang="ru-RU" sz="2400" dirty="0" err="1"/>
              <a:t>пошукових</a:t>
            </a:r>
            <a:r>
              <a:rPr lang="ru-RU" sz="2400" dirty="0"/>
              <a:t> систем для </a:t>
            </a:r>
            <a:r>
              <a:rPr lang="ru-RU" sz="2400" dirty="0" err="1"/>
              <a:t>одержання</a:t>
            </a:r>
            <a:r>
              <a:rPr lang="ru-RU" sz="2400" dirty="0"/>
              <a:t> </a:t>
            </a:r>
            <a:r>
              <a:rPr lang="ru-RU" sz="2400" dirty="0" err="1"/>
              <a:t>науково-методичної</a:t>
            </a:r>
            <a:r>
              <a:rPr lang="ru-RU" sz="2400" dirty="0"/>
              <a:t> </a:t>
            </a:r>
            <a:r>
              <a:rPr lang="ru-RU" sz="2400" dirty="0" err="1"/>
              <a:t>інформації</a:t>
            </a:r>
            <a:r>
              <a:rPr lang="ru-RU" sz="2400" dirty="0"/>
              <a:t> та </a:t>
            </a:r>
            <a:r>
              <a:rPr lang="ru-RU" sz="2400" dirty="0" err="1"/>
              <a:t>подальшої</a:t>
            </a:r>
            <a:r>
              <a:rPr lang="ru-RU" sz="2400" dirty="0"/>
              <a:t>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обробки</a:t>
            </a:r>
            <a:r>
              <a:rPr lang="ru-RU" sz="2400" dirty="0"/>
              <a:t> та </a:t>
            </a:r>
            <a:r>
              <a:rPr lang="ru-RU" sz="2400" dirty="0" err="1"/>
              <a:t>використання</a:t>
            </a:r>
            <a:r>
              <a:rPr lang="ru-RU" sz="2400" dirty="0"/>
              <a:t> у </a:t>
            </a:r>
            <a:r>
              <a:rPr lang="ru-RU" sz="2400" dirty="0" err="1"/>
              <a:t>науково-методичних</a:t>
            </a:r>
            <a:r>
              <a:rPr lang="ru-RU" sz="2400" dirty="0"/>
              <a:t> </a:t>
            </a:r>
            <a:r>
              <a:rPr lang="ru-RU" sz="2400" dirty="0" err="1" smtClean="0"/>
              <a:t>дослідженнях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9784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522" y="1562470"/>
            <a:ext cx="5232985" cy="3478898"/>
          </a:xfrm>
        </p:spPr>
        <p:txBody>
          <a:bodyPr/>
          <a:lstStyle/>
          <a:p>
            <a:r>
              <a:rPr lang="uk-UA" b="1" dirty="0"/>
              <a:t>У разі успішного завершення курсу студент повинен набути </a:t>
            </a:r>
            <a:r>
              <a:rPr lang="uk-UA" b="1" dirty="0" smtClean="0"/>
              <a:t>таких компетентностей: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type="body" idx="1"/>
          </p:nvPr>
        </p:nvSpPr>
        <p:spPr>
          <a:xfrm>
            <a:off x="6531575" y="1127464"/>
            <a:ext cx="5337870" cy="4856086"/>
          </a:xfrm>
        </p:spPr>
        <p:txBody>
          <a:bodyPr>
            <a:normAutofit fontScale="70000" lnSpcReduction="20000"/>
          </a:bodyPr>
          <a:lstStyle/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uk-UA" dirty="0">
                <a:solidFill>
                  <a:schemeClr val="tx1"/>
                </a:solidFill>
              </a:rPr>
              <a:t>здатність набувати нові знання, використовуючи сучасні освітні та інформаційні технології;; </a:t>
            </a:r>
            <a:endParaRPr lang="ru-RU" dirty="0">
              <a:solidFill>
                <a:schemeClr val="tx1"/>
              </a:solidFill>
            </a:endParaRP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dirty="0" err="1">
                <a:solidFill>
                  <a:schemeClr val="tx1"/>
                </a:solidFill>
              </a:rPr>
              <a:t>здатність</a:t>
            </a:r>
            <a:r>
              <a:rPr lang="ru-RU" dirty="0">
                <a:solidFill>
                  <a:schemeClr val="tx1"/>
                </a:solidFill>
              </a:rPr>
              <a:t> до </a:t>
            </a:r>
            <a:r>
              <a:rPr lang="ru-RU" dirty="0" err="1">
                <a:solidFill>
                  <a:schemeClr val="tx1"/>
                </a:solidFill>
              </a:rPr>
              <a:t>пошуку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аналізу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критичної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оцінки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інформації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її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узагальнення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інтерпретації</a:t>
            </a:r>
            <a:r>
              <a:rPr lang="uk-UA" dirty="0" smtClean="0">
                <a:solidFill>
                  <a:schemeClr val="tx1"/>
                </a:solidFill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uk-UA" dirty="0">
                <a:solidFill>
                  <a:schemeClr val="tx1"/>
                </a:solidFill>
              </a:rPr>
              <a:t>здатність до провадження дослідницької та інноваційної педагогічної </a:t>
            </a:r>
            <a:r>
              <a:rPr lang="uk-UA" dirty="0" smtClean="0">
                <a:solidFill>
                  <a:schemeClr val="tx1"/>
                </a:solidFill>
              </a:rPr>
              <a:t>діяльності;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dirty="0" err="1">
                <a:solidFill>
                  <a:schemeClr val="tx1"/>
                </a:solidFill>
              </a:rPr>
              <a:t>здатність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використовувати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систематизовані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теоретичні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практичні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знання</a:t>
            </a:r>
            <a:r>
              <a:rPr lang="ru-RU" dirty="0">
                <a:solidFill>
                  <a:schemeClr val="tx1"/>
                </a:solidFill>
              </a:rPr>
              <a:t> з </a:t>
            </a:r>
            <a:r>
              <a:rPr lang="ru-RU" dirty="0" err="1">
                <a:solidFill>
                  <a:schemeClr val="tx1"/>
                </a:solidFill>
              </a:rPr>
              <a:t>педагогіки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теорії</a:t>
            </a:r>
            <a:r>
              <a:rPr lang="ru-RU" dirty="0">
                <a:solidFill>
                  <a:schemeClr val="tx1"/>
                </a:solidFill>
              </a:rPr>
              <a:t> і методики </a:t>
            </a:r>
            <a:r>
              <a:rPr lang="ru-RU" dirty="0" err="1">
                <a:solidFill>
                  <a:schemeClr val="tx1"/>
                </a:solidFill>
              </a:rPr>
              <a:t>професійної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освіти</a:t>
            </a:r>
            <a:r>
              <a:rPr lang="ru-RU" dirty="0">
                <a:solidFill>
                  <a:schemeClr val="tx1"/>
                </a:solidFill>
              </a:rPr>
              <a:t> при </a:t>
            </a:r>
            <a:r>
              <a:rPr lang="ru-RU" dirty="0" err="1">
                <a:solidFill>
                  <a:schemeClr val="tx1"/>
                </a:solidFill>
              </a:rPr>
              <a:t>вирішенні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професійних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завдань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dirty="0" err="1">
                <a:solidFill>
                  <a:schemeClr val="tx1"/>
                </a:solidFill>
              </a:rPr>
              <a:t>здатність</a:t>
            </a:r>
            <a:r>
              <a:rPr lang="ru-RU" dirty="0">
                <a:solidFill>
                  <a:schemeClr val="tx1"/>
                </a:solidFill>
              </a:rPr>
              <a:t> до </a:t>
            </a:r>
            <a:r>
              <a:rPr lang="ru-RU" dirty="0" err="1">
                <a:solidFill>
                  <a:schemeClr val="tx1"/>
                </a:solidFill>
              </a:rPr>
              <a:t>організації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проведення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самостійної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дослідницької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роботи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студентів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25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618561"/>
            <a:ext cx="8761413" cy="1307893"/>
          </a:xfrm>
        </p:spPr>
        <p:txBody>
          <a:bodyPr/>
          <a:lstStyle/>
          <a:p>
            <a:pPr algn="ctr"/>
            <a:r>
              <a:rPr lang="uk-UA" b="1" dirty="0"/>
              <a:t>Відвідування занять. 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Регуляція пропусків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5257" y="2452579"/>
            <a:ext cx="10279485" cy="4081385"/>
          </a:xfrm>
        </p:spPr>
        <p:txBody>
          <a:bodyPr>
            <a:normAutofit/>
          </a:bodyPr>
          <a:lstStyle/>
          <a:p>
            <a:pPr marL="0" indent="355600" algn="just">
              <a:buNone/>
            </a:pPr>
            <a:r>
              <a:rPr lang="uk-UA" sz="2400" i="1" dirty="0"/>
              <a:t>Відвідування усіх занять є </a:t>
            </a:r>
            <a:r>
              <a:rPr lang="uk-UA" sz="2400" b="1" i="1" dirty="0"/>
              <a:t>обов’язковим</a:t>
            </a:r>
            <a:r>
              <a:rPr lang="uk-UA" sz="2400" i="1" dirty="0"/>
              <a:t>. Студенти, які за певних обставин не можуть відвідувати практичні заняття регулярно, мусять впродовж тижня узгодити із викладачем графік індивідуального відпрацювання пропущених занять. </a:t>
            </a:r>
            <a:endParaRPr lang="uk-UA" sz="2400" i="1" dirty="0" smtClean="0"/>
          </a:p>
          <a:p>
            <a:pPr marL="0" indent="355600" algn="just">
              <a:buNone/>
            </a:pPr>
            <a:r>
              <a:rPr lang="uk-UA" sz="2400" i="1" dirty="0" smtClean="0"/>
              <a:t>Окремі </a:t>
            </a:r>
            <a:r>
              <a:rPr lang="uk-UA" sz="2400" i="1" dirty="0"/>
              <a:t>пропущенні завдання мають бути відпрацьовані на найближчій консультації впродовж тижня після пропуску. </a:t>
            </a:r>
            <a:endParaRPr lang="uk-UA" sz="2400" i="1" dirty="0" smtClean="0"/>
          </a:p>
          <a:p>
            <a:pPr marL="0" indent="355600" algn="just">
              <a:buNone/>
            </a:pPr>
            <a:r>
              <a:rPr lang="uk-UA" sz="2400" i="1" dirty="0" smtClean="0"/>
              <a:t>Відпрацювання </a:t>
            </a:r>
            <a:r>
              <a:rPr lang="uk-UA" sz="2400" i="1" dirty="0"/>
              <a:t>практичних занять здійснюється шляхом виконання студентом усіх завдань відповідно до плану заняття та їх презентація на співбесіді.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468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Політика академічної </a:t>
            </a:r>
            <a:r>
              <a:rPr lang="uk-UA" b="1" dirty="0" smtClean="0"/>
              <a:t>доброчесності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500"/>
            <a:ext cx="9835601" cy="3416300"/>
          </a:xfrm>
        </p:spPr>
        <p:txBody>
          <a:bodyPr>
            <a:noAutofit/>
          </a:bodyPr>
          <a:lstStyle/>
          <a:p>
            <a:pPr marL="0" indent="355600" algn="just">
              <a:buNone/>
            </a:pPr>
            <a:r>
              <a:rPr lang="uk-UA" sz="2000" i="1" dirty="0"/>
              <a:t>Кожний студент </a:t>
            </a:r>
            <a:r>
              <a:rPr lang="uk-UA" sz="2000" b="1" i="1" dirty="0"/>
              <a:t>зобов’язаний</a:t>
            </a:r>
            <a:r>
              <a:rPr lang="uk-UA" sz="2000" i="1" dirty="0"/>
              <a:t> дотримуватися принципів академічної доброчесності. </a:t>
            </a:r>
            <a:endParaRPr lang="uk-UA" sz="2000" i="1" dirty="0" smtClean="0"/>
          </a:p>
          <a:p>
            <a:pPr marL="0" indent="355600" algn="just">
              <a:buNone/>
            </a:pPr>
            <a:r>
              <a:rPr lang="uk-UA" sz="2000" i="1" dirty="0" smtClean="0"/>
              <a:t>Письмові </a:t>
            </a:r>
            <a:r>
              <a:rPr lang="uk-UA" sz="2000" i="1" dirty="0"/>
              <a:t>завдання з використанням часткових або повнотекстових запозичень з інших робіт без зазначення авторства – це плагіат. Використання будь-якої інформації (текст, фото, ілюстрації тощо) мають бути правильно процитовані з посиланням на першоджерела. </a:t>
            </a:r>
            <a:endParaRPr lang="uk-UA" sz="2000" i="1" dirty="0" smtClean="0"/>
          </a:p>
          <a:p>
            <a:pPr marL="0" indent="355600" algn="just">
              <a:buNone/>
            </a:pPr>
            <a:r>
              <a:rPr lang="uk-UA" sz="2000" i="1" dirty="0" smtClean="0"/>
              <a:t>До </a:t>
            </a:r>
            <a:r>
              <a:rPr lang="uk-UA" sz="2000" i="1" dirty="0"/>
              <a:t>студентів, у роботах яких буде виявлено списування, плагіат чи інші прояви недоброчесної поведінки можуть бути застосовані різні дисциплінарні </a:t>
            </a:r>
            <a:r>
              <a:rPr lang="uk-UA" sz="2000" i="1" dirty="0" smtClean="0"/>
              <a:t>заходи. </a:t>
            </a:r>
          </a:p>
          <a:p>
            <a:pPr marL="0" indent="355600" algn="just">
              <a:buNone/>
            </a:pPr>
            <a:r>
              <a:rPr lang="uk-UA" sz="2000" i="1" dirty="0" smtClean="0"/>
              <a:t>Роботи</a:t>
            </a:r>
            <a:r>
              <a:rPr lang="uk-UA" sz="2000" i="1" dirty="0"/>
              <a:t>, у яких виявлено ознаки плагіату, до розгляду не приймаються і відхиляються без права перескладання.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63050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Ион (конференц-зал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Ион (конференц-зал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37</TotalTime>
  <Words>433</Words>
  <Application>Microsoft Office PowerPoint</Application>
  <PresentationFormat>Произвольный</PresentationFormat>
  <Paragraphs>42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Ион (конференц-зал)</vt:lpstr>
      <vt:lpstr>Методологія науково-педагогічних досліджень</vt:lpstr>
      <vt:lpstr>Опис навчальної дисципліни</vt:lpstr>
      <vt:lpstr>МЕТА КУРСУ </vt:lpstr>
      <vt:lpstr>Завдання курсу</vt:lpstr>
      <vt:lpstr>У разі успішного завершення курсу студент повинен набути таких компетентностей: </vt:lpstr>
      <vt:lpstr>Відвідування занять.  Регуляція пропусків</vt:lpstr>
      <vt:lpstr>Політика академічної доброчесності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Педагогіка та психологія вищої школи</dc:title>
  <dc:creator>Home-PC</dc:creator>
  <cp:lastModifiedBy>User</cp:lastModifiedBy>
  <cp:revision>10</cp:revision>
  <dcterms:created xsi:type="dcterms:W3CDTF">2020-08-26T11:19:41Z</dcterms:created>
  <dcterms:modified xsi:type="dcterms:W3CDTF">2023-03-15T16:34:33Z</dcterms:modified>
</cp:coreProperties>
</file>