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9" r:id="rId6"/>
    <p:sldId id="278" r:id="rId7"/>
    <p:sldId id="283" r:id="rId8"/>
    <p:sldId id="282" r:id="rId9"/>
    <p:sldId id="281" r:id="rId10"/>
    <p:sldId id="280" r:id="rId11"/>
    <p:sldId id="284" r:id="rId12"/>
    <p:sldId id="286" r:id="rId13"/>
    <p:sldId id="285" r:id="rId14"/>
    <p:sldId id="289" r:id="rId15"/>
    <p:sldId id="291" r:id="rId16"/>
    <p:sldId id="290" r:id="rId17"/>
    <p:sldId id="287" r:id="rId18"/>
    <p:sldId id="288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ons.com/wos-op/" TargetMode="External"/><Relationship Id="rId3" Type="http://schemas.openxmlformats.org/officeDocument/2006/relationships/hyperlink" Target="https://clarivate.com/webofsciencegroup/solutions/web-of-science/" TargetMode="External"/><Relationship Id="rId7" Type="http://schemas.openxmlformats.org/officeDocument/2006/relationships/hyperlink" Target="https://www.researchgate.net/" TargetMode="External"/><Relationship Id="rId2" Type="http://schemas.openxmlformats.org/officeDocument/2006/relationships/hyperlink" Target="https://www.scopus.com/sources.uri?zone=TopNavBar&amp;origin=searchbas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" TargetMode="External"/><Relationship Id="rId5" Type="http://schemas.openxmlformats.org/officeDocument/2006/relationships/hyperlink" Target="https://www.sciencedirect.com/" TargetMode="External"/><Relationship Id="rId10" Type="http://schemas.openxmlformats.org/officeDocument/2006/relationships/hyperlink" Target="https://www.scielo.org/" TargetMode="External"/><Relationship Id="rId4" Type="http://schemas.openxmlformats.org/officeDocument/2006/relationships/hyperlink" Target="https://pubmed.ncbi.nlm.nih.gov/" TargetMode="External"/><Relationship Id="rId9" Type="http://schemas.openxmlformats.org/officeDocument/2006/relationships/hyperlink" Target="https://oversea.cnki.net/inde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olabs.spac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olabs.spac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m.tiktok.com/ZMYyBvvk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2322-9030" TargetMode="External"/><Relationship Id="rId2" Type="http://schemas.openxmlformats.org/officeDocument/2006/relationships/hyperlink" Target="https://orcid.org/0000-0002-9906-95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dpi.com/2673-4060/2/2/14" TargetMode="External"/><Relationship Id="rId5" Type="http://schemas.openxmlformats.org/officeDocument/2006/relationships/hyperlink" Target="https://conf.ztu.edu.ua/wp-content/uploads/2017/12/436.pdf" TargetMode="External"/><Relationship Id="rId4" Type="http://schemas.openxmlformats.org/officeDocument/2006/relationships/hyperlink" Target="http://ape.fmm.kpi.ua/article/view/23362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selfinder.com/" TargetMode="External"/><Relationship Id="rId2" Type="http://schemas.openxmlformats.org/officeDocument/2006/relationships/hyperlink" Target="https://www.marinetraffic.com/en/ais/home/centerx:-12.0/centery:25.0/zoom: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ghtradar24.com/45.67,29.73/6" TargetMode="External"/><Relationship Id="rId5" Type="http://schemas.openxmlformats.org/officeDocument/2006/relationships/hyperlink" Target="https://www.ships.com.ua/en/" TargetMode="External"/><Relationship Id="rId4" Type="http://schemas.openxmlformats.org/officeDocument/2006/relationships/hyperlink" Target="https://www.myshiptracking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4705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Міжнародні компанії в умовах глобалізації Рева Д.С. Лекція 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uk-UA" b="1" dirty="0" smtClean="0">
                <a:solidFill>
                  <a:schemeClr val="tx1"/>
                </a:solidFill>
              </a:rPr>
              <a:t>: Доставка вантажу за кордон.</a:t>
            </a:r>
          </a:p>
          <a:p>
            <a:endParaRPr lang="ru-RU" b="1" u="sng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Міжнародні компанії в умовах глобалізації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u="sng" dirty="0" smtClean="0"/>
              <a:t>Рева Денис Сергійович 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Денне відділення - 03.2023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Захист </a:t>
            </a:r>
            <a:r>
              <a:rPr lang="uk-UA" dirty="0" smtClean="0"/>
              <a:t>бізнесу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Страхування </a:t>
            </a:r>
          </a:p>
          <a:p>
            <a:r>
              <a:rPr lang="uk-UA" dirty="0" smtClean="0"/>
              <a:t>Страхування вантажу</a:t>
            </a:r>
          </a:p>
          <a:p>
            <a:r>
              <a:rPr lang="uk-UA" dirty="0" smtClean="0"/>
              <a:t>Власні надбання. </a:t>
            </a:r>
          </a:p>
          <a:p>
            <a:r>
              <a:rPr lang="uk-UA" dirty="0" smtClean="0"/>
              <a:t>Пошук адвокатської контори у обох країнах. </a:t>
            </a:r>
          </a:p>
          <a:p>
            <a:r>
              <a:rPr lang="uk-UA" dirty="0" smtClean="0"/>
              <a:t>Пошук юристів і нотаріусів. </a:t>
            </a:r>
          </a:p>
          <a:p>
            <a:r>
              <a:rPr lang="uk-UA" dirty="0" smtClean="0"/>
              <a:t>Захист акціонерів при партнерстві. </a:t>
            </a:r>
            <a:r>
              <a:rPr lang="en-US" dirty="0" smtClean="0"/>
              <a:t>(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uk-UA" dirty="0" smtClean="0"/>
              <a:t>акціонерів дозволяє власникам бізнесу викуповувати акції у співакціонера, у якого виявлено важке або невиліковне захворювання або він помер.</a:t>
            </a:r>
            <a:r>
              <a:rPr lang="en-US" dirty="0" smtClean="0"/>
              <a:t>)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897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Захист бізнесу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Укласти трудові договори.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Подайте заявку на торгові марки, патенти та авторські права.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Захистіть свою інформацію.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Підписати угоди про конфіденційність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Зареєструйте свій бізнес.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23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Захист бізнесу </a:t>
            </a:r>
            <a:r>
              <a:rPr lang="uk-UA" dirty="0" smtClean="0"/>
              <a:t>2</a:t>
            </a:r>
            <a:r>
              <a:rPr lang="en-US" dirty="0" smtClean="0"/>
              <a:t> - </a:t>
            </a:r>
            <a:r>
              <a:rPr lang="uk-UA" dirty="0"/>
              <a:t>Т</a:t>
            </a:r>
            <a:r>
              <a:rPr lang="uk-UA" dirty="0" smtClean="0"/>
              <a:t>оргові марки в Україні.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/>
          </a:bodyPr>
          <a:lstStyle/>
          <a:p>
            <a:r>
              <a:rPr lang="uk-UA" dirty="0" smtClean="0"/>
              <a:t>Створення торгової марки. </a:t>
            </a:r>
          </a:p>
          <a:p>
            <a:r>
              <a:rPr lang="uk-UA" dirty="0" smtClean="0"/>
              <a:t>Некомпетентність працівників у бюро.</a:t>
            </a:r>
          </a:p>
          <a:p>
            <a:r>
              <a:rPr lang="uk-UA" dirty="0" smtClean="0"/>
              <a:t>2000 – 5000 грн перший платіж реєстрації</a:t>
            </a:r>
          </a:p>
          <a:p>
            <a:r>
              <a:rPr lang="uk-UA" dirty="0" smtClean="0"/>
              <a:t>10000-20000 грн платіж повторної реєстрації.</a:t>
            </a:r>
          </a:p>
          <a:p>
            <a:r>
              <a:rPr lang="uk-UA" dirty="0" smtClean="0"/>
              <a:t>Скриті платежі.</a:t>
            </a:r>
          </a:p>
          <a:p>
            <a:r>
              <a:rPr lang="uk-UA" dirty="0" smtClean="0"/>
              <a:t>Запитайте ПІБ контактної особи у державних установах до початку розмови.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9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Технічний </a:t>
            </a:r>
            <a:r>
              <a:rPr lang="uk-UA" dirty="0" smtClean="0"/>
              <a:t>прогрес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Шукайте відповіді на англійській, німецькій, латинській мовах. Порівнюйте зі своєю мовою.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www.scopus.com/sources.uri?zone=TopNavBar&amp;origin=searchbasic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https://clarivate.com/webofsciencegroup/solutions/web-of-science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https://pubmed.ncbi.nlm.nih.gov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https://www.sciencedirect.com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https://scholar.google.com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https://www.researchgate.net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https://publons.com/wos-op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https://oversea.cnki.net/index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0"/>
              </a:rPr>
              <a:t>https://www.scielo.org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</a:p>
          <a:p>
            <a:r>
              <a:rPr lang="uk-UA" dirty="0" smtClean="0"/>
              <a:t>тощо</a:t>
            </a:r>
          </a:p>
          <a:p>
            <a:r>
              <a:rPr lang="uk-UA" dirty="0" smtClean="0"/>
              <a:t>Оновлюйте свої знання кожні 5 років.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93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Технічний прогрес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https://leolabs.space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Супутники Землі. </a:t>
            </a:r>
          </a:p>
          <a:p>
            <a:pPr marL="0" indent="0">
              <a:buNone/>
            </a:pPr>
            <a:r>
              <a:rPr lang="uk-UA" dirty="0" smtClean="0"/>
              <a:t>15000 кусків сміття. </a:t>
            </a:r>
          </a:p>
          <a:p>
            <a:pPr marL="0" indent="0">
              <a:buNone/>
            </a:pPr>
            <a:r>
              <a:rPr lang="uk-UA" dirty="0" smtClean="0"/>
              <a:t>5000 супутників. </a:t>
            </a:r>
          </a:p>
          <a:p>
            <a:pPr marL="0" indent="0">
              <a:buNone/>
            </a:pPr>
            <a:r>
              <a:rPr lang="uk-UA" dirty="0" smtClean="0"/>
              <a:t>400 мільйонів </a:t>
            </a:r>
            <a:r>
              <a:rPr lang="uk-UA" dirty="0" err="1" smtClean="0"/>
              <a:t>імейлів</a:t>
            </a:r>
            <a:r>
              <a:rPr lang="uk-UA" dirty="0" smtClean="0"/>
              <a:t> на місяць із попередженнями тільки від однієї компанії про потенційні зіткнення у космосі.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3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Технічний прогрес</a:t>
            </a:r>
            <a:r>
              <a:rPr lang="en-US" dirty="0"/>
              <a:t>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Питання для самоперевірки студента:</a:t>
            </a:r>
          </a:p>
          <a:p>
            <a:pPr lvl="1"/>
            <a:r>
              <a:rPr lang="uk-UA" i="1" dirty="0" smtClean="0"/>
              <a:t>Що таке </a:t>
            </a:r>
            <a:r>
              <a:rPr lang="en-US" i="1" dirty="0" smtClean="0"/>
              <a:t>amazon, E-bay, </a:t>
            </a:r>
            <a:r>
              <a:rPr lang="en-US" i="1" dirty="0" err="1" smtClean="0"/>
              <a:t>ali</a:t>
            </a:r>
            <a:r>
              <a:rPr lang="en-US" i="1" dirty="0" smtClean="0"/>
              <a:t>-baba</a:t>
            </a:r>
            <a:r>
              <a:rPr lang="uk-UA" i="1" dirty="0" smtClean="0"/>
              <a:t>, </a:t>
            </a:r>
            <a:r>
              <a:rPr lang="en-US" i="1" dirty="0" smtClean="0"/>
              <a:t>Alphabet?</a:t>
            </a:r>
          </a:p>
          <a:p>
            <a:pPr lvl="1"/>
            <a:r>
              <a:rPr lang="ru-RU" i="1" dirty="0" smtClean="0"/>
              <a:t>Як</a:t>
            </a:r>
            <a:r>
              <a:rPr lang="uk-UA" i="1" dirty="0" smtClean="0"/>
              <a:t>і приклади компаній для виходу на міжнародний ринок ви можете навести? </a:t>
            </a:r>
          </a:p>
          <a:p>
            <a:pPr lvl="1"/>
            <a:r>
              <a:rPr lang="uk-UA" i="1" dirty="0" smtClean="0"/>
              <a:t>Які платформи дозволяють працювати із закордонними ринками? </a:t>
            </a:r>
            <a:endParaRPr lang="en-US" i="1" dirty="0" smtClean="0"/>
          </a:p>
          <a:p>
            <a:pPr lvl="1"/>
            <a:r>
              <a:rPr lang="uk-UA" i="1" dirty="0" smtClean="0"/>
              <a:t>Які приклади міжнаціонального бізнесу ви готові створити зараз? За яких умов?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6761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Бізнес модель </a:t>
            </a:r>
            <a:r>
              <a:rPr lang="uk-UA" dirty="0" smtClean="0"/>
              <a:t>компанії: </a:t>
            </a:r>
            <a:r>
              <a:rPr lang="uk-UA" b="1" dirty="0"/>
              <a:t/>
            </a:r>
            <a:br>
              <a:rPr lang="uk-UA" b="1" dirty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://leolabs.space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04856" cy="43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4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 анти-</a:t>
            </a:r>
            <a:r>
              <a:rPr lang="ru-RU" dirty="0" err="1" smtClean="0"/>
              <a:t>глобалізац</a:t>
            </a:r>
            <a:r>
              <a:rPr lang="uk-UA" dirty="0" err="1" smtClean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https://vm.tiktok.com/ZMYyBvvkL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Північна </a:t>
            </a:r>
            <a:r>
              <a:rPr lang="uk-UA" dirty="0"/>
              <a:t>К</a:t>
            </a:r>
            <a:r>
              <a:rPr lang="uk-UA" dirty="0" smtClean="0"/>
              <a:t>орея</a:t>
            </a:r>
          </a:p>
          <a:p>
            <a:r>
              <a:rPr lang="uk-UA" dirty="0" smtClean="0"/>
              <a:t>ДДТ – чорні фари у воріт – приклад економіки закритого типу.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02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222"/>
            <a:ext cx="4644008" cy="5064480"/>
          </a:xfrm>
        </p:spPr>
        <p:txBody>
          <a:bodyPr/>
          <a:lstStyle/>
          <a:p>
            <a:r>
              <a:rPr lang="uk-UA" dirty="0" smtClean="0"/>
              <a:t>Політичні зміни у історії</a:t>
            </a:r>
            <a:endParaRPr lang="ru-RU" dirty="0"/>
          </a:p>
        </p:txBody>
      </p:sp>
      <p:pic>
        <p:nvPicPr>
          <p:cNvPr id="4" name="Picture 2" descr="C:\Users\user\Downloads\image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240360" cy="72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5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Висновок.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Вплив ринкової економіки допомагає розкрити свободи і права людей.</a:t>
            </a:r>
          </a:p>
          <a:p>
            <a:r>
              <a:rPr lang="uk-UA" dirty="0" smtClean="0"/>
              <a:t>Створення власної документації веде бізнес до компетентного розвитку.</a:t>
            </a:r>
          </a:p>
          <a:p>
            <a:r>
              <a:rPr lang="uk-UA" dirty="0" smtClean="0"/>
              <a:t>Реєстрація бізнесу, патентів і торгових марок є інструментом юридичного </a:t>
            </a:r>
            <a:r>
              <a:rPr lang="uk-UA" dirty="0" err="1" smtClean="0"/>
              <a:t>захусту</a:t>
            </a:r>
            <a:r>
              <a:rPr lang="uk-UA" dirty="0" smtClean="0"/>
              <a:t> у суді.</a:t>
            </a:r>
          </a:p>
          <a:p>
            <a:r>
              <a:rPr lang="uk-UA" dirty="0" smtClean="0"/>
              <a:t>Поновлення знань кожні 5-7 років є необхідністю у кваліфікаційних роботах (</a:t>
            </a:r>
            <a:r>
              <a:rPr lang="uk-UA" dirty="0" err="1" smtClean="0"/>
              <a:t>ре-брендинг</a:t>
            </a:r>
            <a:r>
              <a:rPr lang="uk-UA" dirty="0" smtClean="0"/>
              <a:t> у бізнесі без кваліфікації).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Контакти: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Викладач: </a:t>
            </a:r>
            <a:endParaRPr lang="ru-RU" dirty="0"/>
          </a:p>
          <a:p>
            <a:r>
              <a:rPr lang="uk-UA" dirty="0"/>
              <a:t>Рева Денис Сергійович</a:t>
            </a:r>
            <a:endParaRPr lang="ru-RU" dirty="0"/>
          </a:p>
          <a:p>
            <a:r>
              <a:rPr lang="uk-UA" dirty="0"/>
              <a:t>ЗУМ: 304 604 9820 </a:t>
            </a:r>
          </a:p>
          <a:p>
            <a:pPr lvl="1"/>
            <a:r>
              <a:rPr lang="uk-UA" dirty="0"/>
              <a:t>Пароль: 4</a:t>
            </a:r>
            <a:r>
              <a:rPr lang="en-US" dirty="0" err="1"/>
              <a:t>RMj</a:t>
            </a:r>
            <a:r>
              <a:rPr lang="ru-RU" dirty="0"/>
              <a:t>39</a:t>
            </a:r>
          </a:p>
          <a:p>
            <a:r>
              <a:rPr lang="uk-UA" dirty="0"/>
              <a:t>Контакт: 068-695-50-97</a:t>
            </a:r>
            <a:endParaRPr lang="ru-RU" dirty="0"/>
          </a:p>
          <a:p>
            <a:r>
              <a:rPr lang="uk-UA" dirty="0"/>
              <a:t>denrevaukr@gmail.com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Література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К. О. </a:t>
            </a:r>
            <a:r>
              <a:rPr lang="ru-RU" dirty="0" err="1" smtClean="0"/>
              <a:t>Макарчук</a:t>
            </a:r>
            <a:r>
              <a:rPr lang="ru-RU" dirty="0" smtClean="0"/>
              <a:t>, </a:t>
            </a:r>
            <a:r>
              <a:rPr lang="ru-RU" dirty="0" err="1" smtClean="0"/>
              <a:t>Харківського</a:t>
            </a:r>
            <a:r>
              <a:rPr lang="ru-RU" dirty="0" smtClean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В. Н. </a:t>
            </a:r>
            <a:r>
              <a:rPr lang="ru-RU" dirty="0" err="1" smtClean="0"/>
              <a:t>Каразіна</a:t>
            </a:r>
            <a:r>
              <a:rPr lang="ru-RU" dirty="0" smtClean="0"/>
              <a:t> МІЖНАРОДНИЙ </a:t>
            </a:r>
            <a:r>
              <a:rPr lang="ru-RU" dirty="0"/>
              <a:t>БІЗНЕС В УМОВАХ </a:t>
            </a:r>
            <a:r>
              <a:rPr lang="ru-RU" dirty="0" smtClean="0"/>
              <a:t>ГЛОБАЛІЗАЦІЇ: ТЕОРЕТИЧНИЙ АСПЕКТ </a:t>
            </a:r>
            <a:r>
              <a:rPr lang="en-US" dirty="0" smtClean="0"/>
              <a:t>http</a:t>
            </a:r>
            <a:r>
              <a:rPr lang="en-US" dirty="0"/>
              <a:t>://international-relations-tourism.karazin.ua/themes/irtb/resources/7ef63f6fcef450bac2fea106a442cae5.pdf 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ЗАБЕЗПЕЧЕННЯ ЕКОНОМІЧНОГО РОЗВИТКУ МІЖНАРОДНИХ </a:t>
            </a:r>
            <a:r>
              <a:rPr lang="en-US" dirty="0"/>
              <a:t>IT </a:t>
            </a:r>
            <a:r>
              <a:rPr lang="ru-RU" dirty="0"/>
              <a:t>КОМПАНІЙ В УМОВАХ ГЛОБАЛІЗАЦІЇ </a:t>
            </a:r>
            <a:r>
              <a:rPr lang="ru-RU" dirty="0" smtClean="0"/>
              <a:t>В.В</a:t>
            </a:r>
            <a:r>
              <a:rPr lang="ru-RU" dirty="0"/>
              <a:t>. </a:t>
            </a:r>
            <a:r>
              <a:rPr lang="ru-RU" dirty="0" err="1" smtClean="0"/>
              <a:t>Слободюк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політехнічний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/>
              <a:t>Сікорського</a:t>
            </a:r>
            <a:r>
              <a:rPr lang="ru-RU" dirty="0"/>
              <a:t>», </a:t>
            </a:r>
            <a:r>
              <a:rPr lang="en-US" dirty="0" smtClean="0"/>
              <a:t>Ukraine</a:t>
            </a:r>
            <a:r>
              <a:rPr lang="uk-UA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orcid.org/0000-0002-9906-9512</a:t>
            </a:r>
            <a:r>
              <a:rPr lang="uk-UA" dirty="0" smtClean="0"/>
              <a:t> </a:t>
            </a:r>
            <a:r>
              <a:rPr lang="ru-RU" dirty="0" smtClean="0"/>
              <a:t>К.В</a:t>
            </a:r>
            <a:r>
              <a:rPr lang="ru-RU" dirty="0"/>
              <a:t>. </a:t>
            </a:r>
            <a:r>
              <a:rPr lang="ru-RU" dirty="0" smtClean="0"/>
              <a:t>Петренко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політехнічний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/>
              <a:t>Сікорського</a:t>
            </a:r>
            <a:r>
              <a:rPr lang="ru-RU" dirty="0"/>
              <a:t>», </a:t>
            </a:r>
            <a:r>
              <a:rPr lang="en-US" dirty="0" smtClean="0"/>
              <a:t>Ukraine</a:t>
            </a:r>
            <a:r>
              <a:rPr lang="uk-UA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orcid.org/0000-0002-2322-9030</a:t>
            </a:r>
            <a:r>
              <a:rPr lang="uk-UA" dirty="0" smtClean="0"/>
              <a:t> </a:t>
            </a:r>
            <a:r>
              <a:rPr lang="ru-RU" dirty="0" err="1" smtClean="0"/>
              <a:t>Опубліковано</a:t>
            </a:r>
            <a:r>
              <a:rPr lang="ru-RU" dirty="0" smtClean="0"/>
              <a:t> 2021-06-07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ape.fmm.kpi.ua/article/view/233621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Пахалюк</a:t>
            </a:r>
            <a:r>
              <a:rPr lang="uk-UA" dirty="0" smtClean="0"/>
              <a:t> </a:t>
            </a:r>
            <a:r>
              <a:rPr lang="uk-UA" dirty="0"/>
              <a:t>Т.О</a:t>
            </a:r>
            <a:r>
              <a:rPr lang="uk-UA" dirty="0" smtClean="0"/>
              <a:t>., </a:t>
            </a:r>
            <a:r>
              <a:rPr lang="uk-UA" dirty="0" err="1" smtClean="0"/>
              <a:t>студ</a:t>
            </a:r>
            <a:r>
              <a:rPr lang="uk-UA" dirty="0" smtClean="0"/>
              <a:t>. Скрипник Н.Є., </a:t>
            </a:r>
            <a:r>
              <a:rPr lang="uk-UA" dirty="0" err="1" smtClean="0"/>
              <a:t>к.е.н</a:t>
            </a:r>
            <a:r>
              <a:rPr lang="uk-UA" dirty="0" smtClean="0"/>
              <a:t>., доц. Дніпровський </a:t>
            </a:r>
            <a:r>
              <a:rPr lang="uk-UA" dirty="0"/>
              <a:t>національний університет ім. Олеся </a:t>
            </a:r>
            <a:r>
              <a:rPr lang="uk-UA" dirty="0" smtClean="0"/>
              <a:t>Гончара РОЗВИТОК </a:t>
            </a:r>
            <a:r>
              <a:rPr lang="uk-UA" dirty="0"/>
              <a:t>МІЖНАРОДНОГО БІЗНЕСУ В УМОВАХ </a:t>
            </a:r>
            <a:r>
              <a:rPr lang="uk-UA" dirty="0" smtClean="0"/>
              <a:t>ГЛОБАЛІЗАЦІЇ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conf.ztu.edu.ua/wp-content/uploads/2017/12/436.pdf</a:t>
            </a:r>
            <a:r>
              <a:rPr lang="uk-UA" dirty="0" smtClean="0"/>
              <a:t> 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Globalization Impact on Multinational </a:t>
            </a:r>
            <a:r>
              <a:rPr lang="en-US" dirty="0" smtClean="0"/>
              <a:t>Enterprises</a:t>
            </a:r>
            <a:r>
              <a:rPr lang="uk-UA" dirty="0" smtClean="0"/>
              <a:t>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www.mdpi.com/2673-4060/2/2/14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84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lvl="0"/>
            <a:r>
              <a:rPr lang="uk-UA" sz="4000" i="1" dirty="0"/>
              <a:t>Кіно для перегляду по темі глобалізація економіки та захист бізнесу: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9" y="2780928"/>
            <a:ext cx="8229600" cy="720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i="1" dirty="0"/>
              <a:t>«</a:t>
            </a:r>
            <a:r>
              <a:rPr lang="en-US" i="1" dirty="0"/>
              <a:t>Captain Phillips </a:t>
            </a:r>
            <a:r>
              <a:rPr lang="uk-UA" i="1" dirty="0"/>
              <a:t>2013 </a:t>
            </a:r>
            <a:r>
              <a:rPr lang="en-US" i="1" dirty="0"/>
              <a:t>‧</a:t>
            </a:r>
            <a:r>
              <a:rPr lang="uk-UA" i="1" dirty="0"/>
              <a:t> </a:t>
            </a:r>
            <a:r>
              <a:rPr lang="uk-UA" i="1" dirty="0" err="1"/>
              <a:t>Action</a:t>
            </a:r>
            <a:r>
              <a:rPr lang="uk-UA" i="1" dirty="0"/>
              <a:t>/</a:t>
            </a:r>
            <a:r>
              <a:rPr lang="uk-UA" i="1" dirty="0" err="1"/>
              <a:t>Thriller</a:t>
            </a:r>
            <a:r>
              <a:rPr lang="uk-UA" i="1" dirty="0"/>
              <a:t> </a:t>
            </a:r>
            <a:r>
              <a:rPr lang="en-US" i="1" dirty="0"/>
              <a:t>‧</a:t>
            </a:r>
            <a:r>
              <a:rPr lang="uk-UA" i="1" dirty="0"/>
              <a:t> 2h 14m</a:t>
            </a:r>
            <a:r>
              <a:rPr lang="uk-UA" i="1" dirty="0" smtClean="0"/>
              <a:t>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501008"/>
            <a:ext cx="8229600" cy="193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i="1" dirty="0" smtClean="0"/>
              <a:t>Дякую за увагу!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3219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Економічна </a:t>
            </a:r>
            <a:r>
              <a:rPr lang="uk-UA" dirty="0" smtClean="0"/>
              <a:t>інтеграція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Л</a:t>
            </a:r>
            <a:r>
              <a:rPr lang="uk-UA" dirty="0" smtClean="0"/>
              <a:t>ібералізація торгівлі</a:t>
            </a:r>
            <a:endParaRPr lang="uk-UA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З</a:t>
            </a:r>
            <a:r>
              <a:rPr lang="uk-UA" dirty="0" smtClean="0"/>
              <a:t>ахист бізнесу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Технічний </a:t>
            </a:r>
            <a:r>
              <a:rPr lang="uk-UA" dirty="0"/>
              <a:t>прогрес</a:t>
            </a:r>
            <a:endParaRPr lang="uk-UA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Висновки</a:t>
            </a:r>
            <a:r>
              <a:rPr lang="en-US" dirty="0"/>
              <a:t>.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Список літератури для подальшого вивчення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4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*Питання для самоперевірки студента: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i="1" dirty="0"/>
              <a:t>Яка у вас стадія створення бізнесу? </a:t>
            </a:r>
            <a:endParaRPr lang="ru-RU" dirty="0"/>
          </a:p>
          <a:p>
            <a:pPr lvl="0"/>
            <a:r>
              <a:rPr lang="uk-UA" i="1" dirty="0"/>
              <a:t>Які проблеми виникають у реєстрації вашої діяльності? </a:t>
            </a:r>
            <a:endParaRPr lang="ru-RU" dirty="0"/>
          </a:p>
          <a:p>
            <a:pPr lvl="0"/>
            <a:r>
              <a:rPr lang="uk-UA" i="1" dirty="0"/>
              <a:t>Які аспекти ліцензування ви пройшли для вашого бізнесу у країні де ви резидент? </a:t>
            </a:r>
            <a:endParaRPr lang="ru-RU" dirty="0"/>
          </a:p>
          <a:p>
            <a:pPr lvl="0"/>
            <a:r>
              <a:rPr lang="uk-UA" i="1" dirty="0"/>
              <a:t>Які аспекти ліцензування ви пройшли для вашого бізнесу у країні де ви не резидент?</a:t>
            </a:r>
            <a:endParaRPr lang="ru-RU" dirty="0"/>
          </a:p>
          <a:p>
            <a:pPr lvl="0"/>
            <a:r>
              <a:rPr lang="uk-UA" i="1" dirty="0"/>
              <a:t>Що принесе найм працівника резидента до вашої компанії нерезидента під час входу на ринок? (питання для самостійної обробки – у лекції не має відповіді).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35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2249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</a:t>
            </a:r>
            <a:r>
              <a:rPr lang="en-US" dirty="0"/>
              <a:t>of </a:t>
            </a:r>
            <a:r>
              <a:rPr lang="en-US" dirty="0" smtClean="0"/>
              <a:t>lading -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коносамент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8" y="1911436"/>
            <a:ext cx="302433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вантажу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Перевірка прикордонними службами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Супутні проблеми та їх вирішення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7" name="Picture 3" descr="C:\Users\user\Documents\ЗНУ\Викладання\Міжнародні компанії в умовах глобалізації Рева Д.С. ЧТ 11-25\Література\bill-of-lading-01 34 3 4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50" y="0"/>
            <a:ext cx="5722750" cy="74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4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Bill of lading -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Коносамент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0" y="1484784"/>
            <a:ext cx="9060823" cy="4337869"/>
          </a:xfrm>
        </p:spPr>
      </p:pic>
    </p:spTree>
    <p:extLst>
      <p:ext uri="{BB962C8B-B14F-4D97-AF65-F5344CB8AC3E}">
        <p14:creationId xmlns:p14="http://schemas.microsoft.com/office/powerpoint/2010/main" val="99274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знайти свій вантаж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Трекінг</a:t>
            </a:r>
            <a:r>
              <a:rPr lang="uk-UA" dirty="0" smtClean="0"/>
              <a:t> по кораблях. </a:t>
            </a:r>
            <a:r>
              <a:rPr lang="en-US" dirty="0"/>
              <a:t>tracking </a:t>
            </a:r>
            <a:r>
              <a:rPr lang="uk-UA" dirty="0" smtClean="0"/>
              <a:t>(</a:t>
            </a:r>
            <a:r>
              <a:rPr lang="en-US" dirty="0" smtClean="0"/>
              <a:t>parcel</a:t>
            </a:r>
            <a:r>
              <a:rPr lang="uk-UA" dirty="0" smtClean="0"/>
              <a:t>) </a:t>
            </a:r>
            <a:r>
              <a:rPr lang="en-US" dirty="0" smtClean="0"/>
              <a:t>ship.</a:t>
            </a:r>
            <a:r>
              <a:rPr lang="uk-UA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://www.marinetraffic.com/en/ais/home/centerx:-</a:t>
            </a:r>
            <a:r>
              <a:rPr lang="en-US" dirty="0" smtClean="0">
                <a:hlinkClick r:id="rId2"/>
              </a:rPr>
              <a:t>12.0/centery:25.0/zoom:4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https://www.vesselfinder.com</a:t>
            </a:r>
            <a:r>
              <a:rPr lang="en-US" dirty="0" smtClean="0">
                <a:hlinkClick r:id="rId3"/>
              </a:rPr>
              <a:t>/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https://www.myshiptracking.com</a:t>
            </a:r>
            <a:r>
              <a:rPr lang="en-US" dirty="0" smtClean="0">
                <a:hlinkClick r:id="rId4"/>
              </a:rPr>
              <a:t>/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https://www.ships.com.ua/en</a:t>
            </a:r>
            <a:r>
              <a:rPr lang="en-US" dirty="0" smtClean="0">
                <a:hlinkClick r:id="rId5"/>
              </a:rPr>
              <a:t>/</a:t>
            </a:r>
            <a:r>
              <a:rPr lang="uk-UA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Трекінг</a:t>
            </a:r>
            <a:r>
              <a:rPr lang="uk-UA" dirty="0" smtClean="0"/>
              <a:t> по авіа сполученню.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www.flightradar24.com/45.67,29.73/6</a:t>
            </a:r>
            <a:r>
              <a:rPr lang="en-US" dirty="0" smtClean="0"/>
              <a:t> 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Внутрішній </a:t>
            </a:r>
            <a:r>
              <a:rPr lang="uk-UA" dirty="0" err="1" smtClean="0"/>
              <a:t>трекінг</a:t>
            </a:r>
            <a:r>
              <a:rPr lang="uk-UA" dirty="0" smtClean="0"/>
              <a:t> компанії перевізника.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84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Економічна </a:t>
            </a:r>
            <a:r>
              <a:rPr lang="uk-UA" dirty="0" smtClean="0"/>
              <a:t>інтеграція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Вільна зона торгівлі.</a:t>
            </a:r>
          </a:p>
          <a:p>
            <a:r>
              <a:rPr lang="uk-UA" dirty="0"/>
              <a:t>Прикордонні об'єднання (Митний </a:t>
            </a:r>
            <a:r>
              <a:rPr lang="uk-UA" dirty="0" smtClean="0"/>
              <a:t>союз).</a:t>
            </a:r>
          </a:p>
          <a:p>
            <a:r>
              <a:rPr lang="uk-UA" dirty="0" smtClean="0"/>
              <a:t>Поєднаний ринок.</a:t>
            </a:r>
          </a:p>
          <a:p>
            <a:r>
              <a:rPr lang="uk-UA" dirty="0" smtClean="0"/>
              <a:t>Економічний союз.  </a:t>
            </a:r>
          </a:p>
          <a:p>
            <a:r>
              <a:rPr lang="uk-UA" dirty="0" smtClean="0"/>
              <a:t>Зона вільного переміщення громадян.</a:t>
            </a:r>
          </a:p>
          <a:p>
            <a:r>
              <a:rPr lang="uk-UA" dirty="0" smtClean="0"/>
              <a:t>Зона впливу законодавства.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16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Лібералізація </a:t>
            </a:r>
            <a:r>
              <a:rPr lang="uk-UA" dirty="0" smtClean="0"/>
              <a:t>торгівлі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uk-UA" dirty="0" smtClean="0"/>
              <a:t>Спрощені правила перевезення продукції і надання сервісу</a:t>
            </a:r>
          </a:p>
          <a:p>
            <a:r>
              <a:rPr lang="uk-UA" dirty="0" smtClean="0"/>
              <a:t>Зменшення розміру квот для </a:t>
            </a:r>
            <a:r>
              <a:rPr lang="uk-UA" dirty="0" err="1" smtClean="0"/>
              <a:t>таможених</a:t>
            </a:r>
            <a:r>
              <a:rPr lang="uk-UA" dirty="0" smtClean="0"/>
              <a:t> зборів або їх загальна ліквідація.</a:t>
            </a:r>
          </a:p>
          <a:p>
            <a:r>
              <a:rPr lang="uk-UA" dirty="0" smtClean="0"/>
              <a:t>Спрощення ембарго. </a:t>
            </a:r>
          </a:p>
          <a:p>
            <a:r>
              <a:rPr lang="uk-UA" dirty="0" smtClean="0"/>
              <a:t>Зменшення тарифів як </a:t>
            </a:r>
            <a:r>
              <a:rPr lang="uk-UA" dirty="0" err="1" smtClean="0"/>
              <a:t>барєрів</a:t>
            </a:r>
            <a:r>
              <a:rPr lang="uk-UA" dirty="0" smtClean="0"/>
              <a:t> входу на ринок</a:t>
            </a:r>
          </a:p>
          <a:p>
            <a:r>
              <a:rPr lang="uk-UA" dirty="0" smtClean="0"/>
              <a:t>Зменшення кількості необхідних ліцензій для ведення бізнесу.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80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744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Міжнародні компанії в умовах глобалізації  Рева Денис Сергійович  Денне відділення - 03.2023</vt:lpstr>
      <vt:lpstr>Контакти:</vt:lpstr>
      <vt:lpstr>План</vt:lpstr>
      <vt:lpstr>*Питання для самоперевірки студента: </vt:lpstr>
      <vt:lpstr>Bill of lading -   коносамент</vt:lpstr>
      <vt:lpstr>Bill of lading -   Коносамент 2</vt:lpstr>
      <vt:lpstr>Як знайти свій вантаж</vt:lpstr>
      <vt:lpstr>Економічна інтеграція</vt:lpstr>
      <vt:lpstr>Лібералізація торгівлі</vt:lpstr>
      <vt:lpstr>Захист бізнесу 1 </vt:lpstr>
      <vt:lpstr>Захист бізнесу 2</vt:lpstr>
      <vt:lpstr>Захист бізнесу 2 - Торгові марки в Україні.</vt:lpstr>
      <vt:lpstr>Технічний прогрес 1</vt:lpstr>
      <vt:lpstr>Технічний прогрес 2</vt:lpstr>
      <vt:lpstr>Технічний прогрес 2</vt:lpstr>
      <vt:lpstr>Бізнес модель компанії:  https://leolabs.space/ </vt:lpstr>
      <vt:lpstr>Приклад анти-глобалізації</vt:lpstr>
      <vt:lpstr>Політичні зміни у історії</vt:lpstr>
      <vt:lpstr>Висновок. </vt:lpstr>
      <vt:lpstr>Література </vt:lpstr>
      <vt:lpstr>Кіно для перегляду по темі глобалізація економіки та захист бізнесу: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Ділові переговори та етика бізнесу. Викладачі: Денисов К.В., Рева Денис Сергійович  Заочне відділення - 02.2023</dc:title>
  <dc:creator>Den</dc:creator>
  <cp:lastModifiedBy>Den</cp:lastModifiedBy>
  <cp:revision>52</cp:revision>
  <dcterms:created xsi:type="dcterms:W3CDTF">2023-01-31T16:20:54Z</dcterms:created>
  <dcterms:modified xsi:type="dcterms:W3CDTF">2023-03-16T07:06:20Z</dcterms:modified>
</cp:coreProperties>
</file>