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3" r:id="rId3"/>
    <p:sldId id="299" r:id="rId4"/>
    <p:sldId id="277" r:id="rId5"/>
    <p:sldId id="278" r:id="rId6"/>
    <p:sldId id="300" r:id="rId7"/>
    <p:sldId id="301" r:id="rId8"/>
    <p:sldId id="280" r:id="rId9"/>
    <p:sldId id="281" r:id="rId10"/>
    <p:sldId id="294" r:id="rId11"/>
    <p:sldId id="295" r:id="rId12"/>
    <p:sldId id="293" r:id="rId13"/>
    <p:sldId id="296" r:id="rId14"/>
    <p:sldId id="282" r:id="rId15"/>
    <p:sldId id="283" r:id="rId16"/>
    <p:sldId id="298" r:id="rId17"/>
    <p:sldId id="284" r:id="rId18"/>
    <p:sldId id="285" r:id="rId19"/>
    <p:sldId id="286" r:id="rId20"/>
    <p:sldId id="287" r:id="rId21"/>
    <p:sldId id="288" r:id="rId22"/>
    <p:sldId id="297" r:id="rId23"/>
    <p:sldId id="289" r:id="rId24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4538" autoAdjust="0"/>
  </p:normalViewPr>
  <p:slideViewPr>
    <p:cSldViewPr>
      <p:cViewPr>
        <p:scale>
          <a:sx n="70" d="100"/>
          <a:sy n="70" d="100"/>
        </p:scale>
        <p:origin x="-66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3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732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10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82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95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40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189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432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125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907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362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84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56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z="1400" b="0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567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20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836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736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390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7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4113" y="1844824"/>
            <a:ext cx="4461851" cy="3528392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228168"/>
            <a:ext cx="7655145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168"/>
            <a:ext cx="7655145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4113" y="1844824"/>
            <a:ext cx="4164065" cy="35283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Туризм.</a:t>
            </a:r>
            <a:br>
              <a:rPr lang="ru-RU" sz="4800" b="1" dirty="0" smtClean="0">
                <a:solidFill>
                  <a:schemeClr val="tx1"/>
                </a:solidFill>
              </a:rPr>
            </a:br>
            <a:r>
              <a:rPr lang="uk-UA" sz="4000" b="1" dirty="0" smtClean="0">
                <a:solidFill>
                  <a:schemeClr val="tx1"/>
                </a:solidFill>
              </a:rPr>
              <a:t>Харчування в поході</a:t>
            </a:r>
            <a:r>
              <a:rPr lang="uk-UA" b="1" dirty="0" smtClean="0">
                <a:solidFill>
                  <a:schemeClr val="tx1"/>
                </a:solidFill>
              </a:rPr>
              <a:t/>
            </a:r>
            <a:br>
              <a:rPr lang="uk-UA" b="1" dirty="0" smtClean="0">
                <a:solidFill>
                  <a:schemeClr val="tx1"/>
                </a:solidFill>
              </a:rPr>
            </a:br>
            <a:endParaRPr lang="uk-UA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uk-UA" sz="2000" b="1" dirty="0" smtClean="0">
                <a:solidFill>
                  <a:srgbClr val="4E67C8"/>
                </a:solidFill>
              </a:rPr>
              <a:t>	</a:t>
            </a:r>
            <a:r>
              <a:rPr lang="uk-UA" sz="2000" b="1" i="1" u="sng" dirty="0" smtClean="0">
                <a:solidFill>
                  <a:schemeClr val="tx1"/>
                </a:solidFill>
              </a:rPr>
              <a:t>Жири </a:t>
            </a:r>
            <a:r>
              <a:rPr lang="uk-UA" sz="2000" b="1" dirty="0" smtClean="0">
                <a:solidFill>
                  <a:schemeClr val="tx1"/>
                </a:solidFill>
              </a:rPr>
              <a:t>- концентроване джерело енергії для організму. Жири дають вдвічі більше чистої енергії порівняно з білками та вуглеводами, тому, нехтувати  їх кількістю в похідному раціоні не варто. При «спалюванні»  в організмі 1 г жирів виділяється близько 9 </a:t>
            </a:r>
            <a:r>
              <a:rPr lang="uk-UA" sz="2000" b="1" dirty="0" err="1" smtClean="0">
                <a:solidFill>
                  <a:schemeClr val="tx1"/>
                </a:solidFill>
              </a:rPr>
              <a:t>кКал</a:t>
            </a:r>
            <a:r>
              <a:rPr lang="uk-UA" sz="2000" b="1" dirty="0" smtClean="0">
                <a:solidFill>
                  <a:schemeClr val="tx1"/>
                </a:solidFill>
              </a:rPr>
              <a:t> енергії. Співвідношення жирів рослинного та тваринного походження має складати приблизно 3:1, а денна норма в поході не повинна бути меншою, ніж 100 г на особу. Нестача жирів в їжі призводить до швидкого виникнення відчуття голоду та більшого поживання </a:t>
            </a:r>
            <a:r>
              <a:rPr lang="uk-UA" sz="2000" b="1" dirty="0" err="1" smtClean="0">
                <a:solidFill>
                  <a:schemeClr val="tx1"/>
                </a:solidFill>
              </a:rPr>
              <a:t>високовуглеводної</a:t>
            </a:r>
            <a:r>
              <a:rPr lang="uk-UA" sz="2000" b="1" dirty="0" smtClean="0">
                <a:solidFill>
                  <a:schemeClr val="tx1"/>
                </a:solidFill>
              </a:rPr>
              <a:t> </a:t>
            </a:r>
            <a:r>
              <a:rPr lang="uk-UA" sz="2000" b="1" dirty="0" err="1" smtClean="0">
                <a:solidFill>
                  <a:schemeClr val="tx1"/>
                </a:solidFill>
              </a:rPr>
              <a:t>їжи</a:t>
            </a:r>
            <a:r>
              <a:rPr lang="uk-UA" sz="2000" b="1" dirty="0" smtClean="0">
                <a:solidFill>
                  <a:schemeClr val="tx1"/>
                </a:solidFill>
              </a:rPr>
              <a:t>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Заголовок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42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88840"/>
            <a:ext cx="8784976" cy="4176464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uk-UA" sz="2000" b="1" dirty="0" smtClean="0">
                <a:solidFill>
                  <a:srgbClr val="4E67C8"/>
                </a:solidFill>
              </a:rPr>
              <a:t>	</a:t>
            </a:r>
            <a:r>
              <a:rPr lang="uk-UA" sz="2000" b="1" i="1" u="sng" dirty="0" smtClean="0">
                <a:solidFill>
                  <a:schemeClr val="tx1"/>
                </a:solidFill>
              </a:rPr>
              <a:t>Вуглеводи</a:t>
            </a:r>
            <a:r>
              <a:rPr lang="uk-UA" sz="2000" b="1" dirty="0" smtClean="0">
                <a:solidFill>
                  <a:srgbClr val="4E67C8"/>
                </a:solidFill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</a:rPr>
              <a:t>– основне джерело енергії для організму. </a:t>
            </a:r>
            <a:r>
              <a:rPr lang="uk-UA" sz="2000" b="1" dirty="0" err="1" smtClean="0">
                <a:solidFill>
                  <a:schemeClr val="tx1"/>
                </a:solidFill>
              </a:rPr>
              <a:t>Віглеводи</a:t>
            </a:r>
            <a:r>
              <a:rPr lang="uk-UA" sz="2000" b="1" dirty="0" smtClean="0">
                <a:solidFill>
                  <a:schemeClr val="tx1"/>
                </a:solidFill>
              </a:rPr>
              <a:t> забезпечують нормальну роботу практично всіх органів: м'язів, серця, печінки, нервової системи</a:t>
            </a:r>
            <a:r>
              <a:rPr lang="uk-UA" sz="2000" b="1" dirty="0" smtClean="0">
                <a:solidFill>
                  <a:prstClr val="black"/>
                </a:solidFill>
              </a:rPr>
              <a:t>. Вуглеводи відіграють важливу роль в обміні білків і жирів. Кажуть, що «жири горять в полум'ї вуглеводів», тому в їжі їх необхідно комбінувати для ефективного отримання енергії. Добова норма вуглеводів становить 400-500 г на особу. Не всі вуглеводи однаково корисні. Важливо мати в раціоні повільні вуглеводи: каші, макарони тощо. Прості (швидкі) вуглеводи у вигляді солодощів їх замінити не </a:t>
            </a:r>
            <a:r>
              <a:rPr lang="uk-UA" sz="2000" b="1" dirty="0" err="1" smtClean="0">
                <a:solidFill>
                  <a:prstClr val="black"/>
                </a:solidFill>
              </a:rPr>
              <a:t>можут</a:t>
            </a:r>
            <a:r>
              <a:rPr lang="uk-UA" sz="2000" b="1" dirty="0" smtClean="0">
                <a:solidFill>
                  <a:prstClr val="black"/>
                </a:solidFill>
              </a:rPr>
              <a:t>, але вдало доповнюють</a:t>
            </a:r>
            <a:r>
              <a:rPr lang="ru-RU" sz="2000" b="1" dirty="0" smtClean="0">
                <a:solidFill>
                  <a:prstClr val="black"/>
                </a:solidFill>
              </a:rPr>
              <a:t>.</a:t>
            </a:r>
            <a:endParaRPr lang="ru-RU" sz="2000" b="1" dirty="0">
              <a:solidFill>
                <a:srgbClr val="5DCEAF">
                  <a:lumMod val="50000"/>
                </a:srgbClr>
              </a:solidFill>
            </a:endParaRPr>
          </a:p>
        </p:txBody>
      </p:sp>
      <p:sp>
        <p:nvSpPr>
          <p:cNvPr id="3" name="Заголовок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6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10445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solidFill>
                  <a:prstClr val="black"/>
                </a:solidFill>
              </a:rPr>
              <a:t>	</a:t>
            </a:r>
            <a:r>
              <a:rPr lang="uk-UA" sz="2000" b="1" dirty="0" smtClean="0">
                <a:solidFill>
                  <a:prstClr val="black"/>
                </a:solidFill>
              </a:rPr>
              <a:t>Вода – чи не найважливіший </a:t>
            </a:r>
            <a:r>
              <a:rPr lang="ru-RU" sz="2000" b="1" dirty="0" smtClean="0">
                <a:solidFill>
                  <a:prstClr val="black"/>
                </a:solidFill>
              </a:rPr>
              <a:t>компонент </a:t>
            </a:r>
            <a:r>
              <a:rPr lang="uk-UA" sz="2000" b="1" dirty="0" smtClean="0">
                <a:solidFill>
                  <a:prstClr val="black"/>
                </a:solidFill>
              </a:rPr>
              <a:t>похідного раціону. Зневоднення загрожує </a:t>
            </a:r>
            <a:r>
              <a:rPr lang="ru-RU" sz="2000" b="1" dirty="0" smtClean="0">
                <a:solidFill>
                  <a:prstClr val="black"/>
                </a:solidFill>
              </a:rPr>
              <a:t>такими </a:t>
            </a:r>
            <a:r>
              <a:rPr lang="uk-UA" sz="2000" b="1" dirty="0" smtClean="0">
                <a:solidFill>
                  <a:prstClr val="black"/>
                </a:solidFill>
              </a:rPr>
              <a:t>неприємними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uk-UA" sz="2000" b="1" dirty="0" smtClean="0">
                <a:solidFill>
                  <a:prstClr val="black"/>
                </a:solidFill>
              </a:rPr>
              <a:t>наслідками як спрага (позначається також і на психологічному стані), згущення крові. При серйозному зневодненні наступає порушення всіх видів обміну речовин в організмі: білкового, вуглеводного, жирового, мінерального та вітамінного. Витрата води в організмі туриста зазвичай вельми велика і при великих фізичних навантаженнях, високій температурі і сухості навколишнього повітря досягає 3-5 л на добу. Правильно покривати цю витрату допомагає строге дотримання водно-сольового режиму.</a:t>
            </a:r>
            <a:endParaRPr lang="ru-RU" sz="2400" b="1" dirty="0"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0228" y="228169"/>
            <a:ext cx="6683545" cy="89657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/>
            </a:r>
            <a:br>
              <a:rPr lang="uk-UA" b="1" dirty="0" smtClean="0">
                <a:solidFill>
                  <a:schemeClr val="tx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</a:b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Водно-сольовий 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режим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/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effectLst/>
                <a:ea typeface="Calibri"/>
                <a:cs typeface="Times New Roman"/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5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Aft>
                <a:spcPts val="1000"/>
              </a:spcAft>
              <a:buNone/>
            </a:pPr>
            <a:r>
              <a:rPr lang="uk-UA" sz="2000" b="1" dirty="0" smtClean="0">
                <a:solidFill>
                  <a:srgbClr val="212745">
                    <a:lumMod val="50000"/>
                  </a:srgbClr>
                </a:solidFill>
                <a:ea typeface="Times New Roman"/>
                <a:cs typeface="Times New Roman"/>
              </a:rPr>
              <a:t>	</a:t>
            </a:r>
            <a:r>
              <a:rPr lang="uk-UA" sz="2000" b="1" dirty="0" smtClean="0">
                <a:solidFill>
                  <a:schemeClr val="tx1"/>
                </a:solidFill>
                <a:ea typeface="Times New Roman"/>
                <a:cs typeface="Times New Roman"/>
              </a:rPr>
              <a:t>Приймати рідину під час походу рекомендується під час сніданку, обіду і вечері: тільки у ці моменти туристам можна пити до повного </a:t>
            </a:r>
            <a:r>
              <a:rPr lang="uk-UA" sz="2000" b="1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втамування</a:t>
            </a:r>
            <a:r>
              <a:rPr lang="uk-UA" sz="2000" b="1" dirty="0" smtClean="0">
                <a:solidFill>
                  <a:schemeClr val="tx1"/>
                </a:solidFill>
                <a:ea typeface="Times New Roman"/>
                <a:cs typeface="Times New Roman"/>
              </a:rPr>
              <a:t> спраги. На коротких привалах в жаркий час доби дозволяється прополіскувати рот і горло водою. Під час руху пити не можна. У разі спраги можна лише смоктати льодяники, сухий чорнослив.</a:t>
            </a:r>
          </a:p>
          <a:p>
            <a:pPr marL="0" lvl="0" indent="0" algn="just">
              <a:spcAft>
                <a:spcPts val="1000"/>
              </a:spcAft>
              <a:buNone/>
            </a:pPr>
            <a:r>
              <a:rPr lang="uk-UA" sz="2000" b="1" dirty="0" smtClean="0">
                <a:solidFill>
                  <a:srgbClr val="4E67C8"/>
                </a:solidFill>
              </a:rPr>
              <a:t>	</a:t>
            </a:r>
            <a:r>
              <a:rPr lang="uk-UA" sz="2000" b="1" i="1" u="sng" dirty="0" smtClean="0">
                <a:solidFill>
                  <a:schemeClr val="tx1"/>
                </a:solidFill>
              </a:rPr>
              <a:t>Мінералізація води. </a:t>
            </a:r>
            <a:r>
              <a:rPr lang="uk-UA" sz="2000" b="1" dirty="0" smtClean="0">
                <a:solidFill>
                  <a:prstClr val="black"/>
                </a:solidFill>
              </a:rPr>
              <a:t>Тала вода, топлений сніг, вода з льодовиків не містить практично ніяких солей, і при її споживанні солі ще більше вимиваються з організму. До того ж такою водою практично неможливо напитися. Тому якщо все ж доводиться задовольнятися такою водою — додавайте до неї принаймні сіль, а ще краще — спеціальні добавки, пийте ізотонічні напої, або принаймні доступний в аптеках </a:t>
            </a:r>
            <a:r>
              <a:rPr lang="uk-UA" sz="2000" b="1" dirty="0" err="1" smtClean="0">
                <a:solidFill>
                  <a:prstClr val="black"/>
                </a:solidFill>
              </a:rPr>
              <a:t>Регідрон</a:t>
            </a:r>
            <a:r>
              <a:rPr lang="uk-UA" sz="2000" b="1" dirty="0" smtClean="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3" name="Заголовок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77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060848"/>
            <a:ext cx="8784976" cy="417646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sz="2000" b="1" i="1" u="sng" dirty="0" smtClean="0">
                <a:solidFill>
                  <a:schemeClr val="tx1"/>
                </a:solidFill>
                <a:ea typeface="Times New Roman"/>
                <a:cs typeface="Times New Roman"/>
              </a:rPr>
              <a:t>Напої</a:t>
            </a:r>
            <a:r>
              <a:rPr lang="uk-UA" sz="2000" b="1" dirty="0" smtClean="0">
                <a:solidFill>
                  <a:schemeClr val="tx1"/>
                </a:solidFill>
                <a:ea typeface="Times New Roman"/>
                <a:cs typeface="Times New Roman"/>
              </a:rPr>
              <a:t>. Раціонально підібрані і правильно приготовані напої мають велику перевагу перед звичайною питною водою: вони краще втамовують спрагу і зменшують потребу в рідині. Такими властивостями володіють, наприклад, фруктові, ягідні і овочеві соки. Але  застосовуватися вони можуть лише в нетривалих походах. У тривалих подорожах звичайна вода підкисляється вишневим, журавлинним або іншим екстрактом (1-2 чайні ложки на флягу води).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1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72816"/>
            <a:ext cx="8784000" cy="4176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	Зазвичай туристична розкладка планується на три прийоми їжі протягом дня. Така схема не ідеальна, але популярна. Обід має бути швидким задля економії часу. Сніданок та вечеря повинні бути найбільш калорійними.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	На </a:t>
            </a:r>
            <a:r>
              <a:rPr lang="uk-UA" sz="2000" b="1" i="1" u="sng" dirty="0" smtClean="0">
                <a:solidFill>
                  <a:schemeClr val="tx1"/>
                </a:solidFill>
              </a:rPr>
              <a:t>сніданок</a:t>
            </a:r>
            <a:r>
              <a:rPr lang="uk-UA" sz="2000" b="1" dirty="0" smtClean="0">
                <a:solidFill>
                  <a:schemeClr val="tx1"/>
                </a:solidFill>
              </a:rPr>
              <a:t> варто змістити більшу кількість білка та доповнити його жирами. Така комбінація потребує тривалого часу на перетравлення, і дозволить відчуття ситості «розтягнути» на тривалий час. Для швидкого отримання енергії  «на перший час», включіть до сніданку, також і  повільні вуглеводи (наприклад,	кашу).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82256" y="228169"/>
            <a:ext cx="6179489" cy="896576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tx1"/>
                </a:solidFill>
                <a:effectLst/>
              </a:rPr>
              <a:t>Режим харчування</a:t>
            </a:r>
            <a:endParaRPr lang="uk-U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3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39248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uk-UA" sz="2000" b="1" dirty="0" smtClean="0">
                <a:solidFill>
                  <a:prstClr val="black"/>
                </a:solidFill>
              </a:rPr>
              <a:t>	В </a:t>
            </a:r>
            <a:r>
              <a:rPr lang="uk-UA" sz="2000" b="1" i="1" u="sng" dirty="0" smtClean="0">
                <a:solidFill>
                  <a:prstClr val="black"/>
                </a:solidFill>
              </a:rPr>
              <a:t>обід</a:t>
            </a:r>
            <a:r>
              <a:rPr lang="uk-UA" sz="2000" b="1" dirty="0" smtClean="0">
                <a:solidFill>
                  <a:prstClr val="black"/>
                </a:solidFill>
              </a:rPr>
              <a:t> можна обійтися швидкою їжею, яка готується не довго. Часто в походах обід взагалі не готують, а обходяться перекусом у вигляді бутербродів. В холодну пору року можна швидко приготувати окріп та підживитися гарячим чаєм. </a:t>
            </a:r>
          </a:p>
          <a:p>
            <a:pPr marL="0" lvl="0" indent="0" algn="just">
              <a:buNone/>
            </a:pPr>
            <a:r>
              <a:rPr lang="uk-UA" sz="2000" b="1" dirty="0">
                <a:solidFill>
                  <a:prstClr val="black"/>
                </a:solidFill>
              </a:rPr>
              <a:t>	</a:t>
            </a:r>
            <a:r>
              <a:rPr lang="uk-UA" sz="2000" b="1" i="1" u="sng" dirty="0" smtClean="0">
                <a:solidFill>
                  <a:prstClr val="black"/>
                </a:solidFill>
              </a:rPr>
              <a:t>Вечерю</a:t>
            </a:r>
            <a:r>
              <a:rPr lang="uk-UA" sz="2000" b="1" dirty="0" smtClean="0">
                <a:solidFill>
                  <a:prstClr val="black"/>
                </a:solidFill>
              </a:rPr>
              <a:t> бажано також робити ситною, як і сніданок. Вкладатися спати голодним не найкраща ідея. Але і переїдати не варто.  Крім того, обираючи страви на вечерю, доцільно запланувати в меню щось смачненьке. Після складного дня з тривалим фізичним навантаженням тіло має відновити запас енергії, а свідомість – отримати задоволення. Тому смачні супчики на вечерю – поширена практика.</a:t>
            </a:r>
          </a:p>
          <a:p>
            <a:pPr marL="0" lvl="0" indent="0" algn="just">
              <a:buNone/>
            </a:pPr>
            <a:r>
              <a:rPr lang="uk-UA" sz="2000" b="1" dirty="0">
                <a:solidFill>
                  <a:prstClr val="black"/>
                </a:solidFill>
              </a:rPr>
              <a:t>	</a:t>
            </a:r>
            <a:r>
              <a:rPr lang="uk-UA" sz="2000" b="1" dirty="0" smtClean="0">
                <a:solidFill>
                  <a:prstClr val="black"/>
                </a:solidFill>
              </a:rPr>
              <a:t> Загалом співвідношення об'єму харчування (по масі або енергетичній цінності) на три прийоми можна рекомендувати  близько до 40:25:35%.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3" name="Заголовок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	</a:t>
            </a:r>
            <a:r>
              <a:rPr lang="uk-UA" sz="2000" b="1" dirty="0" smtClean="0">
                <a:solidFill>
                  <a:schemeClr val="tx1"/>
                </a:solidFill>
              </a:rPr>
              <a:t>При плануванні раціону зважайте, що в поході продукти, які швидко псуються, як правило псуються ще швидше. Звісно, в холодну пору року, коли надворі працює природний холодильник, більша частина швидкопсувних продуктів зберігатиметься краще. Наприклад, взимку в похід можна не боятися брати вершкове масло, сири, ковбаси тощо. Але влітку, краще утриматися і не брати в похід варені ковбаси, яйця, рибу, м’які овочі та фрукти, випічку тощо.</a:t>
            </a:r>
          </a:p>
          <a:p>
            <a:pPr marL="0" indent="0" algn="just">
              <a:buNone/>
            </a:pPr>
            <a:endParaRPr lang="uk-UA" sz="20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	Для </a:t>
            </a:r>
            <a:r>
              <a:rPr lang="uk-UA" sz="2000" b="1" dirty="0" smtClean="0">
                <a:solidFill>
                  <a:schemeClr val="tx1"/>
                </a:solidFill>
              </a:rPr>
              <a:t>полегшення загального набору продуктів хорошим варіантом є заміна свіжих овочів на сушені; використання замість тушонки </a:t>
            </a:r>
            <a:r>
              <a:rPr lang="ru-RU" sz="2000" b="1" dirty="0" smtClean="0">
                <a:solidFill>
                  <a:schemeClr val="tx1"/>
                </a:solidFill>
              </a:rPr>
              <a:t>та </a:t>
            </a:r>
            <a:r>
              <a:rPr lang="uk-UA" sz="2000" b="1" dirty="0" smtClean="0">
                <a:solidFill>
                  <a:schemeClr val="tx1"/>
                </a:solidFill>
              </a:rPr>
              <a:t>рибних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</a:rPr>
              <a:t>консервів</a:t>
            </a:r>
            <a:r>
              <a:rPr lang="ru-RU" sz="2000" b="1" dirty="0" smtClean="0">
                <a:solidFill>
                  <a:schemeClr val="tx1"/>
                </a:solidFill>
              </a:rPr>
              <a:t> - </a:t>
            </a:r>
            <a:r>
              <a:rPr lang="ru-RU" sz="2000" b="1" dirty="0">
                <a:solidFill>
                  <a:schemeClr val="tx1"/>
                </a:solidFill>
              </a:rPr>
              <a:t>сушеного фаршу.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0228" y="228168"/>
            <a:ext cx="6683545" cy="1150897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/>
                </a:solidFill>
                <a:effectLst/>
              </a:rPr>
              <a:t>Варіанти харчування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68216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332656"/>
            <a:ext cx="374441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666666"/>
                </a:solidFill>
                <a:effectLst/>
                <a:latin typeface="Open Sans"/>
              </a:rPr>
              <a:t/>
            </a:r>
            <a:br>
              <a:rPr lang="ru-RU" dirty="0" smtClean="0">
                <a:solidFill>
                  <a:srgbClr val="666666"/>
                </a:solidFill>
                <a:effectLst/>
                <a:latin typeface="Open Sans"/>
              </a:rPr>
            </a:br>
            <a:r>
              <a:rPr lang="uk-UA" sz="4400" b="1" dirty="0" smtClean="0">
                <a:solidFill>
                  <a:schemeClr val="tx1"/>
                </a:solidFill>
              </a:rPr>
              <a:t>Ідеї страв</a:t>
            </a:r>
            <a:endParaRPr lang="uk-UA" sz="4400" b="1" dirty="0">
              <a:solidFill>
                <a:schemeClr val="tx1"/>
              </a:solidFill>
            </a:endParaRPr>
          </a:p>
        </p:txBody>
      </p:sp>
      <p:sp>
        <p:nvSpPr>
          <p:cNvPr id="4" name="Текст 3" hidden="1"/>
          <p:cNvSpPr>
            <a:spLocks noGrp="1"/>
          </p:cNvSpPr>
          <p:nvPr>
            <p:ph type="body" sz="half" idx="2"/>
          </p:nvPr>
        </p:nvSpPr>
        <p:spPr>
          <a:xfrm>
            <a:off x="403363" y="1988840"/>
            <a:ext cx="3008313" cy="21906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320076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	</a:t>
            </a:r>
            <a:r>
              <a:rPr lang="uk-UA" sz="2000" b="1" dirty="0" smtClean="0">
                <a:solidFill>
                  <a:schemeClr val="tx1"/>
                </a:solidFill>
              </a:rPr>
              <a:t>Крім задоволення фізіологічної потреби в енергії, їжа має і психологічну дію в поході. Кожна людина хоче їсти різні страви кожного дня. Тому велику роль відіграє різноманітність раціону.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	Невеликий список з ідеями може допомогти в формуванні збалансованого </a:t>
            </a:r>
            <a:r>
              <a:rPr lang="ru-RU" sz="2000" b="1" dirty="0" smtClean="0">
                <a:solidFill>
                  <a:schemeClr val="tx1"/>
                </a:solidFill>
              </a:rPr>
              <a:t>меню</a:t>
            </a:r>
            <a:r>
              <a:rPr lang="ru-RU" sz="2000" b="1" dirty="0">
                <a:solidFill>
                  <a:schemeClr val="tx1"/>
                </a:solidFill>
              </a:rPr>
              <a:t>. </a:t>
            </a:r>
            <a:r>
              <a:rPr lang="uk-UA" sz="2000" b="1" dirty="0" smtClean="0">
                <a:solidFill>
                  <a:schemeClr val="tx1"/>
                </a:solidFill>
              </a:rPr>
              <a:t>Звісно ж вони можуть повторюватися, але краще, щоб між прийомами однакової страви проходило не менше 3-4 днів.</a:t>
            </a:r>
            <a:endParaRPr lang="uk-U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0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4320480" cy="43819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i="1" u="sng" dirty="0" smtClean="0">
                <a:solidFill>
                  <a:schemeClr val="tx1"/>
                </a:solidFill>
              </a:rPr>
              <a:t>Перші страви</a:t>
            </a:r>
            <a:endParaRPr lang="uk-UA" sz="2000" i="1" u="sng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</a:rPr>
              <a:t>Борщ</a:t>
            </a: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</a:rPr>
              <a:t>Суп гороховий з ковбасою</a:t>
            </a: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</a:rPr>
              <a:t>Суп гречаний з ковбасою/грибами</a:t>
            </a: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</a:rPr>
              <a:t>Суп сочевичний з ковбасками</a:t>
            </a: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</a:rPr>
              <a:t>Суп курячий з локшиною</a:t>
            </a: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</a:rPr>
              <a:t>Суп рисовий</a:t>
            </a: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</a:rPr>
              <a:t>Уха</a:t>
            </a: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</a:rPr>
              <a:t>Харчо</a:t>
            </a: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</a:rPr>
              <a:t>Розсольник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1772817"/>
            <a:ext cx="4320480" cy="44644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i="1" u="sng" dirty="0" smtClean="0">
                <a:solidFill>
                  <a:schemeClr val="tx1"/>
                </a:solidFill>
              </a:rPr>
              <a:t>Другі страви</a:t>
            </a:r>
            <a:endParaRPr lang="uk-UA" sz="2000" i="1" u="sng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</a:rPr>
              <a:t>Гречка з м’ясом і грибами</a:t>
            </a: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</a:rPr>
              <a:t>Макарони з сиром і ковбасою</a:t>
            </a: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</a:rPr>
              <a:t>Рис з овочами/м’ясом</a:t>
            </a: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</a:rPr>
              <a:t>Каша перлова з м’ясом</a:t>
            </a: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</a:rPr>
              <a:t>Каша пшенична з м’ясом</a:t>
            </a: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</a:rPr>
              <a:t>Горохові пластівці з м’ясом</a:t>
            </a: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</a:rPr>
              <a:t>Кус-кус з овочами/м’ясом</a:t>
            </a:r>
          </a:p>
          <a:p>
            <a:pPr>
              <a:buFont typeface="Arial"/>
              <a:buChar char="•"/>
            </a:pPr>
            <a:r>
              <a:rPr lang="uk-UA" sz="2000" b="1" dirty="0" err="1" smtClean="0">
                <a:solidFill>
                  <a:schemeClr val="tx1"/>
                </a:solidFill>
              </a:rPr>
              <a:t>Булгур</a:t>
            </a:r>
            <a:r>
              <a:rPr lang="uk-UA" sz="2000" b="1" dirty="0" smtClean="0">
                <a:solidFill>
                  <a:schemeClr val="tx1"/>
                </a:solidFill>
              </a:rPr>
              <a:t> з овочами/м’ясом</a:t>
            </a: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</a:rPr>
              <a:t>Кукурудзяна каша з овочами/м’ясом</a:t>
            </a: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</a:rPr>
              <a:t>Овочеве рагу з м’ясом</a:t>
            </a:r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2487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ine 253" hidden="1"/>
          <p:cNvSpPr>
            <a:spLocks noChangeShapeType="1"/>
          </p:cNvSpPr>
          <p:nvPr/>
        </p:nvSpPr>
        <p:spPr bwMode="gray">
          <a:xfrm>
            <a:off x="2579712" y="5277937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295549" y="4701675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351112" y="47445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 hidden="1"/>
          <p:cNvSpPr>
            <a:spLocks noChangeShapeType="1"/>
          </p:cNvSpPr>
          <p:nvPr/>
        </p:nvSpPr>
        <p:spPr bwMode="gray">
          <a:xfrm>
            <a:off x="2579712" y="2763337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223541" y="21870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059832" y="2246599"/>
            <a:ext cx="424357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400" b="1" dirty="0" smtClean="0"/>
              <a:t>Вимоги до продуктів</a:t>
            </a:r>
            <a:endParaRPr lang="uk-UA" sz="2400" b="1" dirty="0"/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351112" y="22299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 hidden="1"/>
          <p:cNvSpPr>
            <a:spLocks noChangeShapeType="1"/>
          </p:cNvSpPr>
          <p:nvPr/>
        </p:nvSpPr>
        <p:spPr bwMode="gray">
          <a:xfrm>
            <a:off x="2579712" y="3601537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295549" y="30252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351112" y="30681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 hidden="1"/>
          <p:cNvSpPr>
            <a:spLocks noChangeShapeType="1"/>
          </p:cNvSpPr>
          <p:nvPr/>
        </p:nvSpPr>
        <p:spPr bwMode="gray">
          <a:xfrm>
            <a:off x="2581300" y="4438150"/>
            <a:ext cx="4799012" cy="1587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295549" y="3863475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351112" y="39063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 hidden="1"/>
          <p:cNvSpPr>
            <a:spLocks noChangeShapeType="1"/>
          </p:cNvSpPr>
          <p:nvPr/>
        </p:nvSpPr>
        <p:spPr bwMode="gray">
          <a:xfrm>
            <a:off x="2579712" y="6138362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2295549" y="5562100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351112" y="56049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3131840" y="3136400"/>
            <a:ext cx="547260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400" b="1" dirty="0" smtClean="0"/>
              <a:t>Норма енергетичної цінності продуктів</a:t>
            </a:r>
            <a:endParaRPr lang="uk-UA" sz="2400" b="1" dirty="0"/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3131840" y="3976187"/>
            <a:ext cx="51845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400" b="1" dirty="0" smtClean="0"/>
              <a:t>Принципи</a:t>
            </a:r>
            <a:r>
              <a:rPr lang="ru-RU" sz="2400" b="1" dirty="0" smtClean="0"/>
              <a:t> </a:t>
            </a:r>
            <a:r>
              <a:rPr lang="uk-UA" sz="2400" b="1" dirty="0" smtClean="0"/>
              <a:t>планування</a:t>
            </a:r>
            <a:r>
              <a:rPr lang="ru-RU" sz="2400" b="1" dirty="0" smtClean="0"/>
              <a:t> </a:t>
            </a:r>
            <a:r>
              <a:rPr lang="uk-UA" sz="2400" b="1" dirty="0" smtClean="0"/>
              <a:t>раціону</a:t>
            </a:r>
            <a:endParaRPr lang="uk-UA" sz="2400" b="1" dirty="0"/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3331952" y="4817562"/>
            <a:ext cx="317123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400" b="1" dirty="0" smtClean="0"/>
              <a:t>Режим харчування</a:t>
            </a:r>
            <a:endParaRPr lang="en-US" sz="2400" b="1" dirty="0"/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3491880" y="5668462"/>
            <a:ext cx="31518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400" b="1" dirty="0" smtClean="0"/>
              <a:t>Корисні</a:t>
            </a:r>
            <a:r>
              <a:rPr lang="ru-RU" sz="2400" b="1" dirty="0" smtClean="0"/>
              <a:t> </a:t>
            </a:r>
            <a:r>
              <a:rPr lang="uk-UA" sz="2400" b="1" dirty="0" smtClean="0"/>
              <a:t>поради</a:t>
            </a:r>
            <a:endParaRPr lang="uk-UA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tx1"/>
                </a:solidFill>
              </a:rPr>
              <a:t>Зміст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988841"/>
            <a:ext cx="432048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i="1" u="sng" dirty="0" smtClean="0">
                <a:solidFill>
                  <a:schemeClr val="tx1"/>
                </a:solidFill>
                <a:cs typeface="Aparajita" pitchFamily="34" charset="0"/>
              </a:rPr>
              <a:t>Перекуси</a:t>
            </a:r>
            <a:endParaRPr lang="uk-UA" sz="2000" i="1" u="sng" dirty="0" smtClean="0">
              <a:solidFill>
                <a:schemeClr val="tx1"/>
              </a:solidFill>
              <a:cs typeface="Aparajita" pitchFamily="34" charset="0"/>
            </a:endParaRP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  <a:cs typeface="Aparajita" pitchFamily="34" charset="0"/>
              </a:rPr>
              <a:t>Бутерброди з ковбасою, кетчупом</a:t>
            </a: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  <a:cs typeface="Aparajita" pitchFamily="34" charset="0"/>
              </a:rPr>
              <a:t>Бутерброди з сиром</a:t>
            </a: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  <a:cs typeface="Aparajita" pitchFamily="34" charset="0"/>
              </a:rPr>
              <a:t>Бутерброди з грудинкою, гірчицею</a:t>
            </a: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  <a:cs typeface="Aparajita" pitchFamily="34" charset="0"/>
              </a:rPr>
              <a:t>Хлібці з паштетом</a:t>
            </a: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  <a:cs typeface="Aparajita" pitchFamily="34" charset="0"/>
              </a:rPr>
              <a:t>Сухарі з салом, цибулею</a:t>
            </a: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  <a:cs typeface="Aparajita" pitchFamily="34" charset="0"/>
              </a:rPr>
              <a:t>Халва</a:t>
            </a: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  <a:cs typeface="Aparajita" pitchFamily="34" charset="0"/>
              </a:rPr>
              <a:t>Шоколадні батончики</a:t>
            </a:r>
            <a:endParaRPr lang="uk-UA" sz="2000" b="1" dirty="0">
              <a:solidFill>
                <a:schemeClr val="tx1"/>
              </a:solidFill>
              <a:cs typeface="Aparajita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i="1" u="sng" dirty="0" smtClean="0">
                <a:solidFill>
                  <a:schemeClr val="tx1"/>
                </a:solidFill>
              </a:rPr>
              <a:t>Кишенькова їжа</a:t>
            </a:r>
            <a:endParaRPr lang="uk-UA" sz="2000" i="1" u="sng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</a:rPr>
              <a:t>Чорний шоколад</a:t>
            </a: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</a:rPr>
              <a:t>Фініки, курага, інжир</a:t>
            </a: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</a:rPr>
              <a:t>Горіхи різноманітні</a:t>
            </a: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</a:rPr>
              <a:t>Родзинки, журавлина</a:t>
            </a: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</a:rPr>
              <a:t>Цукерки</a:t>
            </a: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</a:rPr>
              <a:t>Шоколадні батончики</a:t>
            </a:r>
          </a:p>
          <a:p>
            <a:pPr>
              <a:buFont typeface="Arial"/>
              <a:buChar char="•"/>
            </a:pPr>
            <a:r>
              <a:rPr lang="uk-UA" sz="2000" b="1" dirty="0" smtClean="0">
                <a:solidFill>
                  <a:schemeClr val="tx1"/>
                </a:solidFill>
              </a:rPr>
              <a:t>Вівсяні батончики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248472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tx1"/>
                </a:solidFill>
              </a:rPr>
              <a:t>Основні зусилля при плануванні раціону докладайте на оптимальне забезпечення білками та </a:t>
            </a:r>
            <a:r>
              <a:rPr lang="uk-UA" sz="2000" b="1" dirty="0" smtClean="0">
                <a:solidFill>
                  <a:schemeClr val="tx1"/>
                </a:solidFill>
              </a:rPr>
              <a:t>жирами.</a:t>
            </a:r>
            <a:endParaRPr lang="uk-UA" sz="2000" b="1" dirty="0" smtClean="0">
              <a:solidFill>
                <a:schemeClr val="tx1"/>
              </a:solidFill>
            </a:endParaRPr>
          </a:p>
          <a:p>
            <a:r>
              <a:rPr lang="uk-UA" sz="2000" b="1" dirty="0" smtClean="0">
                <a:solidFill>
                  <a:schemeClr val="tx1"/>
                </a:solidFill>
              </a:rPr>
              <a:t>Сухофрукти та горіхи для перекусу зручно пакувати в пакети для </a:t>
            </a:r>
            <a:r>
              <a:rPr lang="uk-UA" sz="2000" b="1" dirty="0" smtClean="0">
                <a:solidFill>
                  <a:schemeClr val="tx1"/>
                </a:solidFill>
              </a:rPr>
              <a:t>заморожування.</a:t>
            </a:r>
            <a:endParaRPr lang="uk-UA" sz="2000" b="1" dirty="0" smtClean="0">
              <a:solidFill>
                <a:schemeClr val="tx1"/>
              </a:solidFill>
            </a:endParaRPr>
          </a:p>
          <a:p>
            <a:r>
              <a:rPr lang="uk-UA" sz="2000" b="1" dirty="0" smtClean="0">
                <a:solidFill>
                  <a:schemeClr val="tx1"/>
                </a:solidFill>
              </a:rPr>
              <a:t>В холодну пору року смачним доповненням до страв буде вершкове масло. Найкраще його попередньо перетопити в невеликий пластиковий контейнер.</a:t>
            </a:r>
          </a:p>
          <a:p>
            <a:pPr algn="just"/>
            <a:r>
              <a:rPr lang="uk-UA" sz="2000" b="1" dirty="0" smtClean="0">
                <a:solidFill>
                  <a:schemeClr val="tx1"/>
                </a:solidFill>
              </a:rPr>
              <a:t>Для цукру та інших сипучих продуктів добре підходять 500 </a:t>
            </a:r>
            <a:r>
              <a:rPr lang="uk-UA" sz="2000" b="1" dirty="0" err="1" smtClean="0">
                <a:solidFill>
                  <a:schemeClr val="tx1"/>
                </a:solidFill>
              </a:rPr>
              <a:t>мл</a:t>
            </a:r>
            <a:r>
              <a:rPr lang="uk-UA" sz="2000" b="1" dirty="0" smtClean="0">
                <a:solidFill>
                  <a:schemeClr val="tx1"/>
                </a:solidFill>
              </a:rPr>
              <a:t> пляшки з-під соків з широким горлом.</a:t>
            </a:r>
          </a:p>
          <a:p>
            <a:r>
              <a:rPr lang="uk-UA" sz="2000" b="1" dirty="0" smtClean="0">
                <a:solidFill>
                  <a:schemeClr val="tx1"/>
                </a:solidFill>
              </a:rPr>
              <a:t> Корисно пакувати їжу по днях. Це вбереже від спокуси з’їсти зайвого, допоможе харчуватися так, щоб продуктів вистачило на весь похід і не нести надмірного.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46252" y="228169"/>
            <a:ext cx="6251497" cy="9685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6666"/>
                </a:solidFill>
                <a:effectLst/>
              </a:rPr>
              <a:t/>
            </a:r>
            <a:br>
              <a:rPr lang="ru-RU" dirty="0" smtClean="0">
                <a:solidFill>
                  <a:srgbClr val="666666"/>
                </a:solidFill>
                <a:effectLst/>
              </a:rPr>
            </a:br>
            <a:r>
              <a:rPr lang="uk-UA" b="1" dirty="0" smtClean="0">
                <a:solidFill>
                  <a:schemeClr val="tx1"/>
                </a:solidFill>
                <a:effectLst/>
              </a:rPr>
              <a:t>Корисні поради</a:t>
            </a:r>
            <a:r>
              <a:rPr lang="uk-UA" b="1" dirty="0" smtClean="0">
                <a:solidFill>
                  <a:schemeClr val="tx1"/>
                </a:solidFill>
              </a:rPr>
              <a:t/>
            </a:r>
            <a:br>
              <a:rPr lang="uk-UA" b="1" dirty="0" smtClean="0">
                <a:solidFill>
                  <a:schemeClr val="tx1"/>
                </a:solidFill>
              </a:rPr>
            </a:b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0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uk-UA" sz="2000" b="1" dirty="0" smtClean="0">
                <a:solidFill>
                  <a:prstClr val="black"/>
                </a:solidFill>
              </a:rPr>
              <a:t>Щоб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prstClr val="black"/>
                </a:solidFill>
              </a:rPr>
              <a:t>каша (</a:t>
            </a:r>
            <a:r>
              <a:rPr lang="ru-RU" sz="2000" b="1" dirty="0" err="1" smtClean="0">
                <a:solidFill>
                  <a:prstClr val="black"/>
                </a:solidFill>
              </a:rPr>
              <a:t>наприклад</a:t>
            </a:r>
            <a:r>
              <a:rPr lang="ru-RU" sz="2000" b="1" dirty="0" smtClean="0">
                <a:solidFill>
                  <a:prstClr val="black"/>
                </a:solidFill>
              </a:rPr>
              <a:t>, </a:t>
            </a:r>
            <a:r>
              <a:rPr lang="uk-UA" sz="2000" b="1" dirty="0" smtClean="0">
                <a:solidFill>
                  <a:prstClr val="black"/>
                </a:solidFill>
              </a:rPr>
              <a:t>гречана </a:t>
            </a:r>
            <a:r>
              <a:rPr lang="uk-UA" sz="2000" b="1" dirty="0" smtClean="0">
                <a:solidFill>
                  <a:prstClr val="black"/>
                </a:solidFill>
              </a:rPr>
              <a:t>чи рисова, боби) швидше приготувалася, можна заздалегідь замочити її в пляшці (з вечора на сніданок).</a:t>
            </a:r>
          </a:p>
          <a:p>
            <a:pPr lvl="0" algn="just"/>
            <a:r>
              <a:rPr lang="uk-UA" sz="2000" b="1" dirty="0" smtClean="0">
                <a:solidFill>
                  <a:prstClr val="black"/>
                </a:solidFill>
              </a:rPr>
              <a:t>Дрібні сухарі (кубиками) займають значно менше місця, аніж великі, і мають меншу вагу, аніж хліб.</a:t>
            </a:r>
          </a:p>
          <a:p>
            <a:pPr lvl="0" algn="just"/>
            <a:r>
              <a:rPr lang="uk-UA" sz="2000" b="1" dirty="0" smtClean="0">
                <a:solidFill>
                  <a:prstClr val="black"/>
                </a:solidFill>
              </a:rPr>
              <a:t>Якщо готуєте кашу на багатті, кількість води потрібно збільшувати на половину.</a:t>
            </a:r>
          </a:p>
          <a:p>
            <a:pPr lvl="0" algn="just"/>
            <a:r>
              <a:rPr lang="uk-UA" sz="2000" b="1" dirty="0" smtClean="0">
                <a:solidFill>
                  <a:prstClr val="black"/>
                </a:solidFill>
              </a:rPr>
              <a:t>Імбир займає мало місця, але створює для чаю (особливо на не найкращій воді) неповторний смак, а також допомагає хворому горлу.</a:t>
            </a:r>
          </a:p>
          <a:p>
            <a:pPr lvl="0"/>
            <a:r>
              <a:rPr lang="uk-UA" sz="2000" b="1" dirty="0" smtClean="0">
                <a:solidFill>
                  <a:prstClr val="black"/>
                </a:solidFill>
              </a:rPr>
              <a:t>В сезон ягід та фруктів можна значною мірою покладатися на “підніжний корм”, якщо маршрут це дозволяє.</a:t>
            </a:r>
            <a:br>
              <a:rPr lang="uk-UA" sz="2000" b="1" dirty="0" smtClean="0">
                <a:solidFill>
                  <a:prstClr val="black"/>
                </a:solidFill>
              </a:rPr>
            </a:br>
            <a:endParaRPr lang="uk-UA" sz="2000" b="1" dirty="0">
              <a:solidFill>
                <a:prstClr val="black"/>
              </a:solidFill>
            </a:endParaRPr>
          </a:p>
        </p:txBody>
      </p:sp>
      <p:sp>
        <p:nvSpPr>
          <p:cNvPr id="3" name="Заголовок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55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 hidden="1"/>
          <p:cNvSpPr>
            <a:spLocks noGrp="1"/>
          </p:cNvSpPr>
          <p:nvPr>
            <p:ph type="title"/>
          </p:nvPr>
        </p:nvSpPr>
        <p:spPr>
          <a:xfrm>
            <a:off x="1792288" y="5085184"/>
            <a:ext cx="5486400" cy="2821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Рисунок 5" hidden="1"/>
          <p:cNvSpPr>
            <a:spLocks noGrp="1"/>
          </p:cNvSpPr>
          <p:nvPr>
            <p:ph type="pic" idx="1"/>
          </p:nvPr>
        </p:nvSpPr>
        <p:spPr>
          <a:xfrm>
            <a:off x="1785296" y="620688"/>
            <a:ext cx="5486400" cy="4114800"/>
          </a:xfrm>
        </p:spPr>
      </p:sp>
      <p:sp>
        <p:nvSpPr>
          <p:cNvPr id="2" name="Объект 1"/>
          <p:cNvSpPr>
            <a:spLocks noGrp="1"/>
          </p:cNvSpPr>
          <p:nvPr>
            <p:ph type="body" sz="half" idx="2"/>
          </p:nvPr>
        </p:nvSpPr>
        <p:spPr>
          <a:xfrm>
            <a:off x="539552" y="4509120"/>
            <a:ext cx="8208912" cy="129614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	</a:t>
            </a:r>
            <a:r>
              <a:rPr lang="uk-UA" sz="2000" b="1" dirty="0" smtClean="0">
                <a:solidFill>
                  <a:prstClr val="black"/>
                </a:solidFill>
                <a:ea typeface="+mj-ea"/>
                <a:cs typeface="+mj-cs"/>
              </a:rPr>
              <a:t>Підсумовуючи, варто сказати, що раціон харчування в туристичному поході 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— </a:t>
            </a:r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на </a:t>
            </a:r>
            <a:r>
              <a:rPr lang="uk-UA" sz="2000" b="1" dirty="0" smtClean="0">
                <a:solidFill>
                  <a:prstClr val="black"/>
                </a:solidFill>
                <a:ea typeface="+mj-ea"/>
                <a:cs typeface="+mj-cs"/>
              </a:rPr>
              <a:t>стільки ж індивідуальний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, </a:t>
            </a:r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як і </a:t>
            </a:r>
            <a:r>
              <a:rPr lang="uk-UA" sz="2000" b="1" dirty="0" smtClean="0">
                <a:solidFill>
                  <a:prstClr val="black"/>
                </a:solidFill>
                <a:ea typeface="+mj-ea"/>
                <a:cs typeface="+mj-cs"/>
              </a:rPr>
              <a:t>підбір спорядження. Єдиного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uk-UA" sz="2000" b="1" dirty="0" smtClean="0">
                <a:solidFill>
                  <a:prstClr val="black"/>
                </a:solidFill>
                <a:ea typeface="+mj-ea"/>
                <a:cs typeface="+mj-cs"/>
              </a:rPr>
              <a:t>вірного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рецепту </a:t>
            </a:r>
            <a:r>
              <a:rPr lang="uk-UA" sz="2000" b="1" dirty="0" smtClean="0">
                <a:solidFill>
                  <a:prstClr val="black"/>
                </a:solidFill>
                <a:ea typeface="+mj-ea"/>
                <a:cs typeface="+mj-cs"/>
              </a:rPr>
              <a:t>не існує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, </a:t>
            </a:r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і </a:t>
            </a:r>
            <a:r>
              <a:rPr lang="uk-UA" sz="2000" b="1" dirty="0" smtClean="0">
                <a:solidFill>
                  <a:prstClr val="black"/>
                </a:solidFill>
                <a:ea typeface="+mj-ea"/>
                <a:cs typeface="+mj-cs"/>
              </a:rPr>
              <a:t>найкращим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способом </a:t>
            </a:r>
            <a:r>
              <a:rPr lang="uk-UA" sz="2000" b="1" dirty="0" smtClean="0">
                <a:solidFill>
                  <a:prstClr val="black"/>
                </a:solidFill>
                <a:ea typeface="+mj-ea"/>
                <a:cs typeface="+mj-cs"/>
              </a:rPr>
              <a:t>знайти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 “</a:t>
            </a:r>
            <a:r>
              <a:rPr lang="uk-UA" sz="2000" b="1" dirty="0" smtClean="0">
                <a:solidFill>
                  <a:prstClr val="black"/>
                </a:solidFill>
                <a:ea typeface="+mj-ea"/>
                <a:cs typeface="+mj-cs"/>
              </a:rPr>
              <a:t>своє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uk-UA" sz="2000" b="1" dirty="0" smtClean="0">
                <a:solidFill>
                  <a:prstClr val="black"/>
                </a:solidFill>
                <a:ea typeface="+mj-ea"/>
                <a:cs typeface="+mj-cs"/>
              </a:rPr>
              <a:t>харчування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” </a:t>
            </a:r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буде </a:t>
            </a:r>
            <a:r>
              <a:rPr lang="uk-UA" sz="2000" b="1" dirty="0" smtClean="0">
                <a:solidFill>
                  <a:prstClr val="black"/>
                </a:solidFill>
                <a:ea typeface="+mj-ea"/>
                <a:cs typeface="+mj-cs"/>
              </a:rPr>
              <a:t>лише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uk-UA" sz="2000" b="1" dirty="0" smtClean="0">
                <a:solidFill>
                  <a:prstClr val="black"/>
                </a:solidFill>
                <a:ea typeface="+mj-ea"/>
                <a:cs typeface="+mj-cs"/>
              </a:rPr>
              <a:t>досвід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uk-UA" sz="2000" b="1" dirty="0" smtClean="0">
                <a:solidFill>
                  <a:prstClr val="black"/>
                </a:solidFill>
                <a:ea typeface="+mj-ea"/>
                <a:cs typeface="+mj-cs"/>
              </a:rPr>
              <a:t>походів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8323"/>
            <a:ext cx="579604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40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tx1"/>
                </a:solidFill>
              </a:rPr>
              <a:t>Вимоги до продуктів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Объект 2" hidden="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ru-RU" sz="2600" b="1" dirty="0" smtClean="0">
                <a:solidFill>
                  <a:prstClr val="black"/>
                </a:solidFill>
              </a:rPr>
              <a:t>	</a:t>
            </a:r>
            <a:r>
              <a:rPr lang="uk-UA" sz="2600" b="1" dirty="0" smtClean="0">
                <a:solidFill>
                  <a:prstClr val="black"/>
                </a:solidFill>
              </a:rPr>
              <a:t>Коли ви збираєтеся в похід, обов'язково постає питання харчування.</a:t>
            </a:r>
          </a:p>
          <a:p>
            <a:pPr marL="0" lvl="0" indent="0" algn="just">
              <a:buNone/>
            </a:pPr>
            <a:r>
              <a:rPr lang="uk-UA" sz="2600" b="1" dirty="0" smtClean="0">
                <a:solidFill>
                  <a:prstClr val="black"/>
                </a:solidFill>
              </a:rPr>
              <a:t>	Для	туристичних походів воно має бути повноцінним та відповідати певним критеріям, як </a:t>
            </a:r>
            <a:r>
              <a:rPr lang="uk-UA" sz="2600" b="1" i="1" dirty="0" smtClean="0">
                <a:solidFill>
                  <a:prstClr val="black"/>
                </a:solidFill>
              </a:rPr>
              <a:t>енергетична цінність, збалансованість, загальна вага та відповідність смаку</a:t>
            </a:r>
            <a:r>
              <a:rPr lang="uk-UA" sz="2600" b="1" dirty="0" smtClean="0">
                <a:solidFill>
                  <a:prstClr val="black"/>
                </a:solidFill>
              </a:rPr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r="25930" b="4334"/>
          <a:stretch/>
        </p:blipFill>
        <p:spPr bwMode="auto">
          <a:xfrm>
            <a:off x="163773" y="2427171"/>
            <a:ext cx="4353636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87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24847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Для денного </a:t>
            </a:r>
            <a:r>
              <a:rPr lang="uk-UA" sz="2000" b="1" dirty="0" smtClean="0">
                <a:solidFill>
                  <a:schemeClr val="tx1"/>
                </a:solidFill>
              </a:rPr>
              <a:t>споживання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uk-UA" sz="2000" b="1" dirty="0" err="1" smtClean="0">
                <a:solidFill>
                  <a:schemeClr val="tx1"/>
                </a:solidFill>
              </a:rPr>
              <a:t>їжи</a:t>
            </a:r>
            <a:r>
              <a:rPr lang="uk-UA" sz="2000" b="1" dirty="0" smtClean="0">
                <a:solidFill>
                  <a:schemeClr val="tx1"/>
                </a:solidFill>
              </a:rPr>
              <a:t> в поході становить від </a:t>
            </a:r>
            <a:r>
              <a:rPr lang="uk-UA" sz="2000" b="1" i="1" dirty="0" smtClean="0">
                <a:solidFill>
                  <a:schemeClr val="tx1"/>
                </a:solidFill>
              </a:rPr>
              <a:t>2000 </a:t>
            </a:r>
            <a:r>
              <a:rPr lang="uk-UA" sz="2000" b="1" i="1" dirty="0" err="1" smtClean="0">
                <a:solidFill>
                  <a:schemeClr val="tx1"/>
                </a:solidFill>
              </a:rPr>
              <a:t>кКал</a:t>
            </a:r>
            <a:r>
              <a:rPr lang="uk-UA" sz="2000" b="1" i="1" dirty="0" smtClean="0">
                <a:solidFill>
                  <a:schemeClr val="tx1"/>
                </a:solidFill>
              </a:rPr>
              <a:t>  </a:t>
            </a:r>
            <a:r>
              <a:rPr lang="uk-UA" sz="2000" b="1" dirty="0" smtClean="0">
                <a:solidFill>
                  <a:schemeClr val="tx1"/>
                </a:solidFill>
              </a:rPr>
              <a:t>для найпростіших рівнинних маршрутів.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До </a:t>
            </a:r>
            <a:r>
              <a:rPr lang="ru-RU" sz="2000" b="1" i="1" dirty="0" smtClean="0">
                <a:solidFill>
                  <a:schemeClr val="tx1"/>
                </a:solidFill>
              </a:rPr>
              <a:t>7000 </a:t>
            </a:r>
            <a:r>
              <a:rPr lang="uk-UA" sz="2000" b="1" i="1" dirty="0" err="1" smtClean="0">
                <a:solidFill>
                  <a:schemeClr val="tx1"/>
                </a:solidFill>
              </a:rPr>
              <a:t>кКал</a:t>
            </a:r>
            <a:r>
              <a:rPr lang="uk-UA" sz="2000" b="1" i="1" dirty="0" smtClean="0">
                <a:solidFill>
                  <a:schemeClr val="tx1"/>
                </a:solidFill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</a:rPr>
              <a:t>на технічно складних високогірних </a:t>
            </a:r>
            <a:r>
              <a:rPr lang="ru-RU" sz="2000" b="1" dirty="0" smtClean="0">
                <a:solidFill>
                  <a:schemeClr val="tx1"/>
                </a:solidFill>
              </a:rPr>
              <a:t>маршрутах.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Для </a:t>
            </a:r>
            <a:r>
              <a:rPr lang="uk-UA" sz="2000" b="1" dirty="0" smtClean="0">
                <a:solidFill>
                  <a:schemeClr val="tx1"/>
                </a:solidFill>
              </a:rPr>
              <a:t>класичного туристичного походу середнім можна вважати значення </a:t>
            </a:r>
            <a:r>
              <a:rPr lang="uk-UA" sz="2000" b="1" i="1" dirty="0" smtClean="0">
                <a:solidFill>
                  <a:schemeClr val="tx1"/>
                </a:solidFill>
              </a:rPr>
              <a:t>4000-5000 </a:t>
            </a:r>
            <a:r>
              <a:rPr lang="uk-UA" sz="2000" b="1" i="1" dirty="0" err="1" smtClean="0">
                <a:solidFill>
                  <a:schemeClr val="tx1"/>
                </a:solidFill>
              </a:rPr>
              <a:t>кКал</a:t>
            </a:r>
            <a:r>
              <a:rPr lang="uk-UA" sz="2000" b="1" dirty="0" smtClean="0">
                <a:solidFill>
                  <a:schemeClr val="accent1"/>
                </a:solidFill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Виходячи з цього і слід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</a:rPr>
              <a:t>планувати  обсяг продуктів на людину на день. Крім того, варто дотримуватися співвідношення  </a:t>
            </a:r>
            <a:r>
              <a:rPr lang="uk-UA" sz="2000" b="1" i="1" dirty="0" smtClean="0">
                <a:solidFill>
                  <a:schemeClr val="tx1"/>
                </a:solidFill>
              </a:rPr>
              <a:t>білків-жирів-вуглеводів</a:t>
            </a:r>
            <a:r>
              <a:rPr lang="uk-UA" sz="2000" b="1" dirty="0" smtClean="0">
                <a:solidFill>
                  <a:schemeClr val="tx1"/>
                </a:solidFill>
              </a:rPr>
              <a:t>, яке має приблизно дорівнювати 1:1:4.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6192" y="228168"/>
            <a:ext cx="7331617" cy="1150897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Норма енергетичної цінності продуктів</a:t>
            </a:r>
            <a:endParaRPr lang="uk-U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1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000" b="1" dirty="0" smtClean="0">
                <a:solidFill>
                  <a:schemeClr val="tx1"/>
                </a:solidFill>
              </a:rPr>
              <a:t>Розраховуйте на 600-700 г продуктів на людину в день. Це середня норма  для нетривалих походів, де немає можливості зайти в магазин. Може бути і легше, якщо добре продумати розкладки. А може бути більше, якщо брати в похід консерви, тушонку, хліб, картоплю та інші не надто легкі продукти.</a:t>
            </a:r>
          </a:p>
          <a:p>
            <a:pPr algn="just"/>
            <a:r>
              <a:rPr lang="uk-UA" sz="2000" b="1" dirty="0" smtClean="0">
                <a:solidFill>
                  <a:schemeClr val="tx1"/>
                </a:solidFill>
              </a:rPr>
              <a:t>Поширена помилка – пакувати занадто багато їжі, збільшуючи тим самим вагу рюкзака та витрати енергії на його перенесення. Досвід навчить вас, яка кількість їжі працює на вас, а яка є надлишковою.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Для коротких </a:t>
            </a:r>
            <a:r>
              <a:rPr lang="uk-UA" sz="2000" b="1" dirty="0" smtClean="0">
                <a:solidFill>
                  <a:schemeClr val="tx1"/>
                </a:solidFill>
              </a:rPr>
              <a:t>походів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</a:rPr>
              <a:t>помірної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</a:rPr>
              <a:t>складності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uk-UA" sz="2000" b="1" dirty="0" smtClean="0">
                <a:solidFill>
                  <a:schemeClr val="tx1"/>
                </a:solidFill>
              </a:rPr>
              <a:t>слід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пам</a:t>
            </a:r>
            <a:r>
              <a:rPr lang="en-US" sz="2000" b="1" dirty="0" smtClean="0">
                <a:solidFill>
                  <a:schemeClr val="tx1"/>
                </a:solidFill>
              </a:rPr>
              <a:t>’</a:t>
            </a:r>
            <a:r>
              <a:rPr lang="ru-RU" sz="2000" b="1" dirty="0" err="1" smtClean="0">
                <a:solidFill>
                  <a:schemeClr val="tx1"/>
                </a:solidFill>
              </a:rPr>
              <a:t>ятати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uk-UA" sz="2000" b="1" dirty="0" smtClean="0">
                <a:solidFill>
                  <a:schemeClr val="tx1"/>
                </a:solidFill>
              </a:rPr>
              <a:t>що легке недоотримання витрачених </a:t>
            </a:r>
            <a:r>
              <a:rPr lang="ru-RU" sz="2000" b="1" dirty="0" smtClean="0">
                <a:solidFill>
                  <a:schemeClr val="tx1"/>
                </a:solidFill>
              </a:rPr>
              <a:t>к</a:t>
            </a:r>
            <a:r>
              <a:rPr lang="uk-UA" sz="2000" b="1" dirty="0" err="1" smtClean="0">
                <a:solidFill>
                  <a:schemeClr val="tx1"/>
                </a:solidFill>
              </a:rPr>
              <a:t>алорі</a:t>
            </a:r>
            <a:r>
              <a:rPr lang="ru-RU" sz="2000" b="1" dirty="0" smtClean="0">
                <a:solidFill>
                  <a:schemeClr val="tx1"/>
                </a:solidFill>
              </a:rPr>
              <a:t>й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</a:rPr>
              <a:t>легко компенсується внутрішніми резервами організму. Зловживати цим не варто і смачно поїсти наприкінці дня - велика радість.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7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000" b="1" i="1" u="sng" dirty="0" smtClean="0">
                <a:solidFill>
                  <a:schemeClr val="tx1"/>
                </a:solidFill>
              </a:rPr>
              <a:t>Смак.</a:t>
            </a:r>
            <a:r>
              <a:rPr lang="uk-UA" sz="2000" b="1" dirty="0" smtClean="0">
                <a:solidFill>
                  <a:schemeClr val="tx1"/>
                </a:solidFill>
              </a:rPr>
              <a:t> Їжте те, що вам подобається.</a:t>
            </a:r>
          </a:p>
          <a:p>
            <a:pPr marL="0" indent="0">
              <a:buNone/>
            </a:pPr>
            <a:r>
              <a:rPr lang="uk-UA" sz="2000" b="1" i="1" u="sng" dirty="0" smtClean="0">
                <a:solidFill>
                  <a:schemeClr val="tx1"/>
                </a:solidFill>
              </a:rPr>
              <a:t>Калорійність їжі</a:t>
            </a:r>
            <a:r>
              <a:rPr lang="uk-UA" sz="2000" b="1" dirty="0" smtClean="0">
                <a:solidFill>
                  <a:schemeClr val="tx1"/>
                </a:solidFill>
              </a:rPr>
              <a:t>.  Вам потрібно буде достатньо калорій (і води).</a:t>
            </a:r>
          </a:p>
          <a:p>
            <a:pPr marL="0" lvl="0" indent="0" algn="just">
              <a:buNone/>
            </a:pPr>
            <a:r>
              <a:rPr lang="uk-UA" sz="2000" b="1" i="1" u="sng" dirty="0" smtClean="0">
                <a:solidFill>
                  <a:schemeClr val="tx1"/>
                </a:solidFill>
              </a:rPr>
              <a:t>Харчова цінність їжі</a:t>
            </a:r>
            <a:r>
              <a:rPr lang="uk-UA" sz="2000" b="1" dirty="0" smtClean="0">
                <a:solidFill>
                  <a:schemeClr val="tx1"/>
                </a:solidFill>
              </a:rPr>
              <a:t>. Під </a:t>
            </a:r>
            <a:r>
              <a:rPr lang="uk-UA" sz="2000" b="1" dirty="0">
                <a:solidFill>
                  <a:prstClr val="black"/>
                </a:solidFill>
              </a:rPr>
              <a:t>час коротких </a:t>
            </a:r>
            <a:r>
              <a:rPr lang="uk-UA" sz="2000" b="1" dirty="0" smtClean="0">
                <a:solidFill>
                  <a:prstClr val="black"/>
                </a:solidFill>
              </a:rPr>
              <a:t>подорожей можна «забивати» </a:t>
            </a:r>
            <a:r>
              <a:rPr lang="uk-UA" sz="2000" b="1" dirty="0">
                <a:solidFill>
                  <a:prstClr val="black"/>
                </a:solidFill>
              </a:rPr>
              <a:t>відчуття </a:t>
            </a:r>
            <a:r>
              <a:rPr lang="uk-UA" sz="2000" b="1" dirty="0" smtClean="0">
                <a:solidFill>
                  <a:prstClr val="black"/>
                </a:solidFill>
              </a:rPr>
              <a:t>голоду цукерками. Втім, для тривалих мандрівок, цю роботу краще передати складним вуглеводам та білкам. Жири теж важливий компонент похідних страв. В якості перекусу, кишенькової їжі, краще використовувати горіхи, фініки, родзинки та інші сухофрукти. Вони забезпечують м'язи джерелом кращої та тривалої енергії, аніж швидкі вуглеводи з цукру, що міститься в цукерках.</a:t>
            </a:r>
          </a:p>
          <a:p>
            <a:pPr marL="0" lvl="0" indent="0" algn="just">
              <a:buNone/>
            </a:pPr>
            <a:r>
              <a:rPr lang="uk-UA" sz="2000" b="1" i="1" u="sng" dirty="0" smtClean="0">
                <a:solidFill>
                  <a:prstClr val="black"/>
                </a:solidFill>
              </a:rPr>
              <a:t>Вага та об'єм.</a:t>
            </a:r>
            <a:r>
              <a:rPr lang="uk-UA" sz="2000" b="1" dirty="0" smtClean="0">
                <a:solidFill>
                  <a:prstClr val="black"/>
                </a:solidFill>
              </a:rPr>
              <a:t> Надавайте перевагу легкій та </a:t>
            </a:r>
            <a:r>
              <a:rPr lang="uk-UA" sz="2000" b="1" dirty="0" err="1" smtClean="0">
                <a:solidFill>
                  <a:prstClr val="black"/>
                </a:solidFill>
              </a:rPr>
              <a:t>малооб</a:t>
            </a:r>
            <a:r>
              <a:rPr lang="en-US" sz="2000" b="1" dirty="0" smtClean="0">
                <a:solidFill>
                  <a:prstClr val="black"/>
                </a:solidFill>
              </a:rPr>
              <a:t>’</a:t>
            </a:r>
            <a:r>
              <a:rPr lang="uk-UA" sz="2000" b="1" dirty="0" smtClean="0">
                <a:solidFill>
                  <a:prstClr val="black"/>
                </a:solidFill>
              </a:rPr>
              <a:t>ємній їжі. Найбільш компактною є сушена та сублімована їжа. Також варто розглянути різні варіанти пакування і можливість точного розподілу їжі (наприклад, круп) по порціям за вагою.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tx1"/>
                </a:solidFill>
              </a:rPr>
              <a:t>Принципи планування раціону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i="1" u="sng" dirty="0" smtClean="0">
                <a:solidFill>
                  <a:schemeClr val="tx1"/>
                </a:solidFill>
              </a:rPr>
              <a:t>Простота приготування. </a:t>
            </a:r>
            <a:r>
              <a:rPr lang="uk-UA" sz="2000" b="1" dirty="0" smtClean="0">
                <a:solidFill>
                  <a:schemeClr val="tx1"/>
                </a:solidFill>
              </a:rPr>
              <a:t>Вибирайте просту їжу, яка не потребує тривалого приготування, та вимагає невеликої кількості інгредієнтів. Також слід мати частину їжі, яку можна їсти без приготування.</a:t>
            </a:r>
          </a:p>
          <a:p>
            <a:pPr marL="0" lvl="0" indent="0" algn="just">
              <a:buNone/>
            </a:pPr>
            <a:endParaRPr lang="uk-UA" sz="2000" b="1" i="1" u="sng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uk-UA" sz="2000" b="1" i="1" u="sng" dirty="0" smtClean="0">
                <a:solidFill>
                  <a:prstClr val="black"/>
                </a:solidFill>
              </a:rPr>
              <a:t>Наявність </a:t>
            </a:r>
            <a:r>
              <a:rPr lang="uk-UA" sz="2000" b="1" i="1" u="sng" dirty="0">
                <a:solidFill>
                  <a:prstClr val="black"/>
                </a:solidFill>
              </a:rPr>
              <a:t>води</a:t>
            </a:r>
            <a:r>
              <a:rPr lang="uk-UA" sz="2000" b="1" dirty="0">
                <a:solidFill>
                  <a:prstClr val="black"/>
                </a:solidFill>
              </a:rPr>
              <a:t>. Раціон в поході може сильно різнитися залежно від того, чи доступна на маршруті питна вода у достатній кількості. Навіть в Карпатах є місця, де з водою можуть бути проблеми. В посушливий період джерела можуть пересихати. Це варто враховувати при плануванні походу.</a:t>
            </a:r>
          </a:p>
          <a:p>
            <a:pPr marL="0" lvl="0" indent="0" algn="just">
              <a:buNone/>
            </a:pPr>
            <a:endParaRPr lang="uk-UA" sz="2000" b="1" i="1" u="sng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uk-UA" sz="2000" b="1" i="1" u="sng" dirty="0" smtClean="0">
                <a:solidFill>
                  <a:prstClr val="black"/>
                </a:solidFill>
              </a:rPr>
              <a:t>Паливо</a:t>
            </a:r>
            <a:r>
              <a:rPr lang="uk-UA" sz="2000" b="1" i="1" u="sng" dirty="0">
                <a:solidFill>
                  <a:prstClr val="black"/>
                </a:solidFill>
              </a:rPr>
              <a:t>.</a:t>
            </a:r>
            <a:r>
              <a:rPr lang="uk-UA" sz="2000" b="1" dirty="0">
                <a:solidFill>
                  <a:prstClr val="black"/>
                </a:solidFill>
              </a:rPr>
              <a:t> Що більшим є час приготування страв, то більше палива вам знадобиться. Рис,бобові та деякі інші групи продуктів можуть готуватися занадто довго. </a:t>
            </a:r>
          </a:p>
          <a:p>
            <a:pPr marL="0" indent="0">
              <a:buNone/>
            </a:pPr>
            <a:endParaRPr lang="uk-UA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1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53650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uk-UA" sz="2000" b="1" i="1" u="sng" dirty="0" smtClean="0">
                <a:solidFill>
                  <a:schemeClr val="tx1"/>
                </a:solidFill>
              </a:rPr>
              <a:t>Вартість</a:t>
            </a:r>
            <a:r>
              <a:rPr lang="uk-UA" sz="2000" b="1" i="1" dirty="0" smtClean="0">
                <a:solidFill>
                  <a:schemeClr val="tx1"/>
                </a:solidFill>
              </a:rPr>
              <a:t>. </a:t>
            </a:r>
            <a:r>
              <a:rPr lang="uk-UA" sz="2000" b="1" dirty="0" smtClean="0">
                <a:solidFill>
                  <a:schemeClr val="tx1"/>
                </a:solidFill>
              </a:rPr>
              <a:t>Сублімовані страви та високоенергетичні продукти можуть бути дуже дорогими. Сушена їжа значно дешевша за сублімати, і потребує менше зусиль і часу у приготуванні – потрібен лише окріп.</a:t>
            </a:r>
          </a:p>
          <a:p>
            <a:pPr marL="0" lvl="0" indent="0" algn="just">
              <a:buNone/>
            </a:pPr>
            <a:endParaRPr lang="uk-UA" sz="2000" b="1" i="1" u="sng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uk-UA" sz="2000" b="1" i="1" u="sng" dirty="0" smtClean="0">
                <a:solidFill>
                  <a:schemeClr val="tx1"/>
                </a:solidFill>
              </a:rPr>
              <a:t>Страви-обманки.</a:t>
            </a:r>
            <a:r>
              <a:rPr lang="uk-UA" sz="2000" b="1" dirty="0" smtClean="0">
                <a:solidFill>
                  <a:schemeClr val="tx1"/>
                </a:solidFill>
              </a:rPr>
              <a:t> Швидкі кашки з пакетика насичують організм енергією не більше ніж на півгодини активного руху. «Одноразові» супчики – ще менше. Прийом їжі має бути ефективним та створювати тривалий запас енергії, не лише забивати голод і створювати ілюзію наповненості.</a:t>
            </a:r>
          </a:p>
        </p:txBody>
      </p:sp>
      <p:sp>
        <p:nvSpPr>
          <p:cNvPr id="3" name="Заголовок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6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3924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sz="2400" b="1" dirty="0" smtClean="0">
                <a:solidFill>
                  <a:schemeClr val="accent1"/>
                </a:solidFill>
              </a:rPr>
              <a:t>	</a:t>
            </a:r>
            <a:r>
              <a:rPr lang="uk-UA" sz="2400" b="1" i="1" u="sng" dirty="0" smtClean="0">
                <a:solidFill>
                  <a:schemeClr val="tx1"/>
                </a:solidFill>
              </a:rPr>
              <a:t>Білки</a:t>
            </a:r>
            <a:r>
              <a:rPr lang="uk-UA" sz="2400" b="1" i="1" dirty="0" smtClean="0">
                <a:solidFill>
                  <a:schemeClr val="tx1"/>
                </a:solidFill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</a:rPr>
              <a:t>–</a:t>
            </a:r>
            <a:r>
              <a:rPr lang="uk-UA" sz="2400" b="1" dirty="0" smtClean="0">
                <a:solidFill>
                  <a:schemeClr val="accent1"/>
                </a:solidFill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</a:rPr>
              <a:t>основний будівельний матеріал організму і м'язів зокрема. Серед рослинних продуктів найбільш багаті на білки квасоля, горох, вівсянка та гречана крупи, рис. Білки тваринного походження містяться в м'ясі, рибі, сирові. В помірних умовах людині потрібно близько 1-1,2 г білків на 1 кг ваги тіла на добу. Зі збільшенням фізичного навантаження потреба в білках зростає.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228169"/>
            <a:ext cx="6467521" cy="9685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6666"/>
                </a:solidFill>
                <a:effectLst/>
                <a:latin typeface="Open Sans"/>
              </a:rPr>
              <a:t/>
            </a:r>
            <a:br>
              <a:rPr lang="ru-RU" dirty="0" smtClean="0">
                <a:solidFill>
                  <a:srgbClr val="666666"/>
                </a:solidFill>
                <a:effectLst/>
                <a:latin typeface="Open Sans"/>
              </a:rPr>
            </a:br>
            <a:r>
              <a:rPr lang="uk-UA" b="1" dirty="0" smtClean="0">
                <a:solidFill>
                  <a:schemeClr val="tx1"/>
                </a:solidFill>
                <a:effectLst/>
              </a:rPr>
              <a:t>Складові похідної їжі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29778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68117179078893f8fe8b9216c6888c9ca777fa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4287</TotalTime>
  <Words>943</Words>
  <Application>Microsoft Office PowerPoint</Application>
  <PresentationFormat>Экран (4:3)</PresentationFormat>
  <Paragraphs>127</Paragraphs>
  <Slides>23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Туризм. Харчування в поході </vt:lpstr>
      <vt:lpstr>Зміст</vt:lpstr>
      <vt:lpstr>Вимоги до продуктів</vt:lpstr>
      <vt:lpstr>Норма енергетичної цінності продуктів</vt:lpstr>
      <vt:lpstr>Презентация PowerPoint</vt:lpstr>
      <vt:lpstr>Принципи планування раціону</vt:lpstr>
      <vt:lpstr>Презентация PowerPoint</vt:lpstr>
      <vt:lpstr>Презентация PowerPoint</vt:lpstr>
      <vt:lpstr> Складові похідної їжі </vt:lpstr>
      <vt:lpstr>Презентация PowerPoint</vt:lpstr>
      <vt:lpstr>Презентация PowerPoint</vt:lpstr>
      <vt:lpstr> Водно-сольовий режим </vt:lpstr>
      <vt:lpstr>Презентация PowerPoint</vt:lpstr>
      <vt:lpstr>Презентация PowerPoint</vt:lpstr>
      <vt:lpstr>Режим харчування</vt:lpstr>
      <vt:lpstr>Презентация PowerPoint</vt:lpstr>
      <vt:lpstr>Варіанти харчування</vt:lpstr>
      <vt:lpstr> Ідеї страв</vt:lpstr>
      <vt:lpstr>Презентация PowerPoint</vt:lpstr>
      <vt:lpstr>Презентация PowerPoint</vt:lpstr>
      <vt:lpstr> Корисні поради 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Отдых с палаткой</dc:title>
  <dc:creator>obstinate</dc:creator>
  <dc:description>Шаблон презентации с сайта https://presentation-creation.ru/</dc:description>
  <cp:lastModifiedBy>Cholly</cp:lastModifiedBy>
  <cp:revision>1473</cp:revision>
  <dcterms:created xsi:type="dcterms:W3CDTF">2018-02-25T09:09:03Z</dcterms:created>
  <dcterms:modified xsi:type="dcterms:W3CDTF">2020-05-15T10:09:51Z</dcterms:modified>
</cp:coreProperties>
</file>