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24.01.2021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24.01.2021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24.01.2021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24.01.2021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24.01.2021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24.01.2021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24.01.2021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24.01.2021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980728"/>
            <a:ext cx="8496944" cy="4464496"/>
          </a:xfrm>
          <a:solidFill>
            <a:srgbClr val="00B050"/>
          </a:solidFill>
        </p:spPr>
        <p:txBody>
          <a:bodyPr>
            <a:normAutofit/>
          </a:bodyPr>
          <a:lstStyle/>
          <a:p>
            <a:r>
              <a:rPr lang="en-US" i="1" dirty="0" smtClean="0"/>
              <a:t>Business communication as a process of becoming proficient in intercultural communication </a:t>
            </a:r>
            <a:r>
              <a:rPr lang="en-US" i="1" dirty="0" smtClean="0"/>
              <a:t>competence</a:t>
            </a:r>
            <a:r>
              <a:rPr lang="ru-RU" dirty="0" smtClean="0"/>
              <a:t/>
            </a:r>
            <a:br>
              <a:rPr lang="ru-RU" dirty="0" smtClean="0"/>
            </a:b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548680"/>
            <a:ext cx="8496944" cy="4392489"/>
          </a:xfrm>
        </p:spPr>
        <p:style>
          <a:lnRef idx="1">
            <a:schemeClr val="accent3"/>
          </a:lnRef>
          <a:fillRef idx="2">
            <a:schemeClr val="accent3"/>
          </a:fillRef>
          <a:effectRef idx="1">
            <a:schemeClr val="accent3"/>
          </a:effectRef>
          <a:fontRef idx="minor">
            <a:schemeClr val="dk1"/>
          </a:fontRef>
        </p:style>
        <p:txBody>
          <a:bodyPr/>
          <a:lstStyle/>
          <a:p>
            <a:pPr>
              <a:buNone/>
            </a:pPr>
            <a:r>
              <a:rPr lang="en-US" dirty="0" smtClean="0"/>
              <a:t>    </a:t>
            </a:r>
          </a:p>
          <a:p>
            <a:pPr algn="just">
              <a:buNone/>
            </a:pPr>
            <a:r>
              <a:rPr lang="en-US" sz="3600" dirty="0" smtClean="0">
                <a:solidFill>
                  <a:srgbClr val="002060"/>
                </a:solidFill>
                <a:latin typeface="Times New Roman" pitchFamily="18" charset="0"/>
                <a:cs typeface="Times New Roman" pitchFamily="18" charset="0"/>
              </a:rPr>
              <a:t>   3) intercultural sensitivity (affective characteristics) – the ability to experience cultural difference in sophisticated ways (e. g. curiosity, cognitive flexibility, open-mindedness, a non-judgmental posture, tolerance and ambiguity). </a:t>
            </a:r>
            <a:endParaRPr lang="ru-RU" sz="3600" dirty="0" smtClean="0">
              <a:solidFill>
                <a:srgbClr val="002060"/>
              </a:solidFill>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29600" cy="2016224"/>
          </a:xfrm>
        </p:spPr>
        <p:style>
          <a:lnRef idx="1">
            <a:schemeClr val="dk1"/>
          </a:lnRef>
          <a:fillRef idx="2">
            <a:schemeClr val="dk1"/>
          </a:fillRef>
          <a:effectRef idx="1">
            <a:schemeClr val="dk1"/>
          </a:effectRef>
          <a:fontRef idx="minor">
            <a:schemeClr val="dk1"/>
          </a:fontRef>
        </p:style>
        <p:txBody>
          <a:bodyPr>
            <a:noAutofit/>
          </a:bodyPr>
          <a:lstStyle/>
          <a:p>
            <a:pPr algn="l"/>
            <a:r>
              <a:rPr lang="en-US" sz="2800" b="1" dirty="0" smtClean="0">
                <a:solidFill>
                  <a:schemeClr val="accent1">
                    <a:lumMod val="50000"/>
                  </a:schemeClr>
                </a:solidFill>
                <a:latin typeface="Times New Roman" pitchFamily="18" charset="0"/>
                <a:cs typeface="Times New Roman" pitchFamily="18" charset="0"/>
              </a:rPr>
              <a:t>Jonas </a:t>
            </a:r>
            <a:r>
              <a:rPr lang="en-US" sz="2800" b="1" dirty="0" err="1" smtClean="0">
                <a:solidFill>
                  <a:schemeClr val="accent1">
                    <a:lumMod val="50000"/>
                  </a:schemeClr>
                </a:solidFill>
                <a:latin typeface="Times New Roman" pitchFamily="18" charset="0"/>
                <a:cs typeface="Times New Roman" pitchFamily="18" charset="0"/>
              </a:rPr>
              <a:t>Stier</a:t>
            </a:r>
            <a:r>
              <a:rPr lang="en-US" sz="2800" dirty="0" smtClean="0">
                <a:solidFill>
                  <a:schemeClr val="accent1">
                    <a:lumMod val="50000"/>
                  </a:schemeClr>
                </a:solidFill>
                <a:latin typeface="Times New Roman" pitchFamily="18" charset="0"/>
                <a:cs typeface="Times New Roman" pitchFamily="18" charset="0"/>
              </a:rPr>
              <a:t> has suggested that intercultural competence can be divided into </a:t>
            </a:r>
            <a:r>
              <a:rPr lang="en-US" sz="2800" b="1" i="1" dirty="0" smtClean="0">
                <a:solidFill>
                  <a:schemeClr val="accent1">
                    <a:lumMod val="50000"/>
                  </a:schemeClr>
                </a:solidFill>
                <a:latin typeface="Times New Roman" pitchFamily="18" charset="0"/>
                <a:cs typeface="Times New Roman" pitchFamily="18" charset="0"/>
              </a:rPr>
              <a:t>content-competencies and procession competencies.</a:t>
            </a:r>
            <a:r>
              <a:rPr lang="ru-RU" sz="2800" dirty="0" smtClean="0">
                <a:solidFill>
                  <a:schemeClr val="accent1">
                    <a:lumMod val="50000"/>
                  </a:schemeClr>
                </a:solidFill>
                <a:latin typeface="Times New Roman" pitchFamily="18" charset="0"/>
                <a:cs typeface="Times New Roman" pitchFamily="18" charset="0"/>
              </a:rPr>
              <a:t/>
            </a:r>
            <a:br>
              <a:rPr lang="ru-RU" sz="2800" dirty="0" smtClean="0">
                <a:solidFill>
                  <a:schemeClr val="accent1">
                    <a:lumMod val="50000"/>
                  </a:schemeClr>
                </a:solidFill>
                <a:latin typeface="Times New Roman" pitchFamily="18" charset="0"/>
                <a:cs typeface="Times New Roman" pitchFamily="18" charset="0"/>
              </a:rPr>
            </a:br>
            <a:endParaRPr lang="ru-RU" sz="2800" dirty="0">
              <a:solidFill>
                <a:schemeClr val="accent1">
                  <a:lumMod val="50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539552" y="2708920"/>
            <a:ext cx="8147248" cy="3417243"/>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r>
              <a:rPr lang="en-US" b="1" i="1" dirty="0" smtClean="0">
                <a:solidFill>
                  <a:schemeClr val="accent1">
                    <a:lumMod val="50000"/>
                  </a:schemeClr>
                </a:solidFill>
                <a:latin typeface="Times New Roman" pitchFamily="18" charset="0"/>
                <a:cs typeface="Times New Roman" pitchFamily="18" charset="0"/>
              </a:rPr>
              <a:t>Content-competencies</a:t>
            </a:r>
            <a:r>
              <a:rPr lang="en-US" i="1" dirty="0" smtClean="0">
                <a:solidFill>
                  <a:schemeClr val="accent1">
                    <a:lumMod val="50000"/>
                  </a:schemeClr>
                </a:solidFill>
                <a:latin typeface="Times New Roman" pitchFamily="18" charset="0"/>
                <a:cs typeface="Times New Roman" pitchFamily="18" charset="0"/>
              </a:rPr>
              <a:t> </a:t>
            </a:r>
            <a:r>
              <a:rPr lang="en-US" dirty="0" smtClean="0">
                <a:solidFill>
                  <a:schemeClr val="accent1">
                    <a:lumMod val="50000"/>
                  </a:schemeClr>
                </a:solidFill>
                <a:latin typeface="Times New Roman" pitchFamily="18" charset="0"/>
                <a:cs typeface="Times New Roman" pitchFamily="18" charset="0"/>
              </a:rPr>
              <a:t>predominantly have a one-dimensional or static character and refer to the </a:t>
            </a:r>
            <a:r>
              <a:rPr lang="en-US" i="1" dirty="0" smtClean="0">
                <a:solidFill>
                  <a:schemeClr val="accent1">
                    <a:lumMod val="50000"/>
                  </a:schemeClr>
                </a:solidFill>
                <a:latin typeface="Times New Roman" pitchFamily="18" charset="0"/>
                <a:cs typeface="Times New Roman" pitchFamily="18" charset="0"/>
              </a:rPr>
              <a:t>knowing that-aspects </a:t>
            </a:r>
            <a:r>
              <a:rPr lang="en-US" dirty="0" smtClean="0">
                <a:solidFill>
                  <a:schemeClr val="accent1">
                    <a:lumMod val="50000"/>
                  </a:schemeClr>
                </a:solidFill>
                <a:latin typeface="Times New Roman" pitchFamily="18" charset="0"/>
                <a:cs typeface="Times New Roman" pitchFamily="18" charset="0"/>
              </a:rPr>
              <a:t>of both the ‘other’ and the ‘home’ culture. They include knowledge of history, language, non-verbal behavior, world-views, ‘do’s and don’ts’, values, norms, habits, customs, taboos, symbols, behavioral patterns, traditions, sex roles etc. </a:t>
            </a:r>
            <a:endParaRPr lang="ru-RU" dirty="0">
              <a:solidFill>
                <a:schemeClr val="accent1">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556792"/>
            <a:ext cx="8435280" cy="4569371"/>
          </a:xfrm>
        </p:spPr>
        <p:style>
          <a:lnRef idx="1">
            <a:schemeClr val="dk1"/>
          </a:lnRef>
          <a:fillRef idx="2">
            <a:schemeClr val="dk1"/>
          </a:fillRef>
          <a:effectRef idx="1">
            <a:schemeClr val="dk1"/>
          </a:effectRef>
          <a:fontRef idx="minor">
            <a:schemeClr val="dk1"/>
          </a:fontRef>
        </p:style>
        <p:txBody>
          <a:bodyPr>
            <a:normAutofit/>
          </a:bodyPr>
          <a:lstStyle/>
          <a:p>
            <a:pPr algn="just"/>
            <a:r>
              <a:rPr lang="en-US" sz="3600" dirty="0" smtClean="0">
                <a:latin typeface="Times New Roman" pitchFamily="18" charset="0"/>
                <a:cs typeface="Times New Roman" pitchFamily="18" charset="0"/>
              </a:rPr>
              <a:t>The term </a:t>
            </a:r>
            <a:r>
              <a:rPr lang="en-US" sz="3600" b="1" i="1" dirty="0" smtClean="0">
                <a:latin typeface="Times New Roman" pitchFamily="18" charset="0"/>
                <a:cs typeface="Times New Roman" pitchFamily="18" charset="0"/>
              </a:rPr>
              <a:t>procession competencies </a:t>
            </a:r>
            <a:r>
              <a:rPr lang="en-US" sz="3600" dirty="0" smtClean="0">
                <a:latin typeface="Times New Roman" pitchFamily="18" charset="0"/>
                <a:cs typeface="Times New Roman" pitchFamily="18" charset="0"/>
              </a:rPr>
              <a:t>considers the dynamic character of intercultural competence and its interactional context (Hall; </a:t>
            </a:r>
            <a:r>
              <a:rPr lang="en-US" sz="3600" dirty="0" err="1" smtClean="0">
                <a:latin typeface="Times New Roman" pitchFamily="18" charset="0"/>
                <a:cs typeface="Times New Roman" pitchFamily="18" charset="0"/>
              </a:rPr>
              <a:t>Stier</a:t>
            </a:r>
            <a:r>
              <a:rPr lang="en-US" sz="3600" dirty="0" smtClean="0">
                <a:latin typeface="Times New Roman" pitchFamily="18" charset="0"/>
                <a:cs typeface="Times New Roman" pitchFamily="18" charset="0"/>
              </a:rPr>
              <a:t>). Such competencies are relative to the cultural peculiarities, situational conditions and actors involved. </a:t>
            </a:r>
            <a:endParaRPr lang="ru-RU"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3600" b="1" i="1" dirty="0" smtClean="0">
                <a:solidFill>
                  <a:schemeClr val="accent1">
                    <a:lumMod val="50000"/>
                  </a:schemeClr>
                </a:solidFill>
                <a:latin typeface="Times New Roman" pitchFamily="18" charset="0"/>
                <a:cs typeface="Times New Roman" pitchFamily="18" charset="0"/>
              </a:rPr>
              <a:t>Darla K. </a:t>
            </a:r>
            <a:r>
              <a:rPr lang="en-US" sz="3600" b="1" i="1" dirty="0" err="1" smtClean="0">
                <a:solidFill>
                  <a:schemeClr val="accent1">
                    <a:lumMod val="50000"/>
                  </a:schemeClr>
                </a:solidFill>
                <a:latin typeface="Times New Roman" pitchFamily="18" charset="0"/>
                <a:cs typeface="Times New Roman" pitchFamily="18" charset="0"/>
              </a:rPr>
              <a:t>Deardorff’s</a:t>
            </a:r>
            <a:r>
              <a:rPr lang="en-US" sz="3600" b="1" dirty="0" smtClean="0">
                <a:solidFill>
                  <a:schemeClr val="accent1">
                    <a:lumMod val="50000"/>
                  </a:schemeClr>
                </a:solidFill>
                <a:latin typeface="Times New Roman" pitchFamily="18" charset="0"/>
                <a:cs typeface="Times New Roman" pitchFamily="18" charset="0"/>
              </a:rPr>
              <a:t> Process Model of Intercultural competence </a:t>
            </a:r>
            <a:endParaRPr lang="ru-RU" sz="3600" b="1" dirty="0">
              <a:solidFill>
                <a:schemeClr val="accent1">
                  <a:lumMod val="50000"/>
                </a:schemeClr>
              </a:solidFill>
              <a:latin typeface="Times New Roman" pitchFamily="18" charset="0"/>
              <a:cs typeface="Times New Roman" pitchFamily="18" charset="0"/>
            </a:endParaRPr>
          </a:p>
        </p:txBody>
      </p:sp>
      <p:sp>
        <p:nvSpPr>
          <p:cNvPr id="3" name="Содержимое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lgn="just">
              <a:buNone/>
            </a:pPr>
            <a:r>
              <a:rPr lang="en-US" dirty="0" smtClean="0"/>
              <a:t>    </a:t>
            </a:r>
            <a:r>
              <a:rPr lang="en-US" sz="3600" dirty="0" smtClean="0">
                <a:latin typeface="Times New Roman" pitchFamily="18" charset="0"/>
                <a:cs typeface="Times New Roman" pitchFamily="18" charset="0"/>
              </a:rPr>
              <a:t>Her model describes intercultural competence as a composition of attitudes (e.g. respect and openness to other cultures), knowledge (e.g. of different world views) and skills (e. g. listening and observational skills) that are conductive to the development of intercultural competence. </a:t>
            </a:r>
            <a:endParaRPr lang="ru-RU"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solidFill>
                  <a:schemeClr val="accent1">
                    <a:lumMod val="50000"/>
                  </a:schemeClr>
                </a:solidFill>
                <a:latin typeface="Times New Roman" pitchFamily="18" charset="0"/>
                <a:cs typeface="Times New Roman" pitchFamily="18" charset="0"/>
              </a:rPr>
              <a:t>ATTITUDES</a:t>
            </a:r>
            <a:endParaRPr lang="ru-RU" b="1" dirty="0">
              <a:solidFill>
                <a:schemeClr val="accent1">
                  <a:lumMod val="50000"/>
                </a:schemeClr>
              </a:solidFill>
              <a:latin typeface="Times New Roman" pitchFamily="18" charset="0"/>
              <a:cs typeface="Times New Roman" pitchFamily="18" charset="0"/>
            </a:endParaRPr>
          </a:p>
        </p:txBody>
      </p:sp>
      <p:sp>
        <p:nvSpPr>
          <p:cNvPr id="3" name="Содержимое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algn="just">
              <a:buNone/>
            </a:pPr>
            <a:r>
              <a:rPr lang="en-US" dirty="0" smtClean="0"/>
              <a:t>  </a:t>
            </a:r>
            <a:r>
              <a:rPr lang="en-US" sz="4000" dirty="0" smtClean="0">
                <a:solidFill>
                  <a:schemeClr val="accent1">
                    <a:lumMod val="50000"/>
                  </a:schemeClr>
                </a:solidFill>
                <a:latin typeface="Times New Roman" pitchFamily="18" charset="0"/>
                <a:cs typeface="Times New Roman" pitchFamily="18" charset="0"/>
              </a:rPr>
              <a:t>“the way you think or feel about someone or something”; “a feeling or way of thinking that affects a person’s behavior”, “a way of thinking and behaving that people regard as polite/impolite; friendly/rude, etc.”</a:t>
            </a:r>
            <a:endParaRPr lang="ru-RU" sz="4000" dirty="0">
              <a:solidFill>
                <a:schemeClr val="accent1">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smtClean="0">
                <a:solidFill>
                  <a:schemeClr val="accent1">
                    <a:lumMod val="50000"/>
                  </a:schemeClr>
                </a:solidFill>
                <a:latin typeface="Times New Roman" pitchFamily="18" charset="0"/>
                <a:cs typeface="Times New Roman" pitchFamily="18" charset="0"/>
              </a:rPr>
              <a:t>KNOWLEDGE</a:t>
            </a:r>
            <a:endParaRPr lang="ru-RU" b="1" dirty="0">
              <a:solidFill>
                <a:schemeClr val="accent1">
                  <a:lumMod val="50000"/>
                </a:schemeClr>
              </a:solidFill>
              <a:latin typeface="Times New Roman" pitchFamily="18" charset="0"/>
              <a:cs typeface="Times New Roman" pitchFamily="18" charset="0"/>
            </a:endParaRPr>
          </a:p>
        </p:txBody>
      </p:sp>
      <p:sp>
        <p:nvSpPr>
          <p:cNvPr id="3" name="Содержимое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gn="just">
              <a:buNone/>
            </a:pPr>
            <a:r>
              <a:rPr lang="en-US" dirty="0" smtClean="0">
                <a:solidFill>
                  <a:schemeClr val="bg2">
                    <a:lumMod val="50000"/>
                  </a:schemeClr>
                </a:solidFill>
              </a:rPr>
              <a:t>    </a:t>
            </a:r>
            <a:r>
              <a:rPr lang="en-US" sz="3500" dirty="0" smtClean="0">
                <a:solidFill>
                  <a:schemeClr val="bg2">
                    <a:lumMod val="50000"/>
                  </a:schemeClr>
                </a:solidFill>
                <a:latin typeface="Times New Roman" pitchFamily="18" charset="0"/>
                <a:cs typeface="Times New Roman" pitchFamily="18" charset="0"/>
              </a:rPr>
              <a:t>In regard to knowledge necessary for intercultural competence, intercultural scholars are in agreement with the following: </a:t>
            </a:r>
            <a:r>
              <a:rPr lang="en-US" sz="3500" b="1" i="1" dirty="0" smtClean="0">
                <a:solidFill>
                  <a:schemeClr val="bg2">
                    <a:lumMod val="50000"/>
                  </a:schemeClr>
                </a:solidFill>
                <a:latin typeface="Times New Roman" pitchFamily="18" charset="0"/>
                <a:cs typeface="Times New Roman" pitchFamily="18" charset="0"/>
              </a:rPr>
              <a:t>cultural self-awareness</a:t>
            </a:r>
            <a:r>
              <a:rPr lang="en-US" sz="3500" dirty="0" smtClean="0">
                <a:solidFill>
                  <a:schemeClr val="bg2">
                    <a:lumMod val="50000"/>
                  </a:schemeClr>
                </a:solidFill>
                <a:latin typeface="Times New Roman" pitchFamily="18" charset="0"/>
                <a:cs typeface="Times New Roman" pitchFamily="18" charset="0"/>
              </a:rPr>
              <a:t> (meaning the ways in which one’s culture has influenced one’s identity and worldview), </a:t>
            </a:r>
            <a:r>
              <a:rPr lang="en-US" sz="3500" b="1" i="1" dirty="0" smtClean="0">
                <a:solidFill>
                  <a:schemeClr val="bg2">
                    <a:lumMod val="50000"/>
                  </a:schemeClr>
                </a:solidFill>
                <a:latin typeface="Times New Roman" pitchFamily="18" charset="0"/>
                <a:cs typeface="Times New Roman" pitchFamily="18" charset="0"/>
              </a:rPr>
              <a:t>culture-specific knowledge, deep cultural knowledge</a:t>
            </a:r>
            <a:r>
              <a:rPr lang="en-US" sz="3500" dirty="0" smtClean="0">
                <a:solidFill>
                  <a:schemeClr val="bg2">
                    <a:lumMod val="50000"/>
                  </a:schemeClr>
                </a:solidFill>
                <a:latin typeface="Times New Roman" pitchFamily="18" charset="0"/>
                <a:cs typeface="Times New Roman" pitchFamily="18" charset="0"/>
              </a:rPr>
              <a:t> including understanding other world views, and </a:t>
            </a:r>
            <a:r>
              <a:rPr lang="en-US" sz="3500" b="1" i="1" dirty="0" smtClean="0">
                <a:solidFill>
                  <a:schemeClr val="bg2">
                    <a:lumMod val="50000"/>
                  </a:schemeClr>
                </a:solidFill>
                <a:latin typeface="Times New Roman" pitchFamily="18" charset="0"/>
                <a:cs typeface="Times New Roman" pitchFamily="18" charset="0"/>
              </a:rPr>
              <a:t>sociolinguistic awareness</a:t>
            </a:r>
            <a:r>
              <a:rPr lang="en-US" sz="3500" dirty="0" smtClean="0">
                <a:solidFill>
                  <a:schemeClr val="bg2">
                    <a:lumMod val="50000"/>
                  </a:schemeClr>
                </a:solidFill>
                <a:latin typeface="Times New Roman" pitchFamily="18" charset="0"/>
                <a:cs typeface="Times New Roman" pitchFamily="18" charset="0"/>
              </a:rPr>
              <a:t> - the importance of understanding the world from others’ perspectives.</a:t>
            </a:r>
            <a:endParaRPr lang="ru-RU" sz="3500" dirty="0" smtClean="0">
              <a:solidFill>
                <a:schemeClr val="bg2">
                  <a:lumMod val="50000"/>
                </a:schemeClr>
              </a:solidFill>
              <a:latin typeface="Times New Roman" pitchFamily="18" charset="0"/>
              <a:cs typeface="Times New Roman" pitchFamily="18" charset="0"/>
            </a:endParaRPr>
          </a:p>
          <a:p>
            <a:pPr>
              <a:buNone/>
            </a:pP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4000" b="1" dirty="0" smtClean="0">
                <a:solidFill>
                  <a:schemeClr val="bg2">
                    <a:lumMod val="50000"/>
                  </a:schemeClr>
                </a:solidFill>
                <a:latin typeface="Times New Roman" pitchFamily="18" charset="0"/>
                <a:cs typeface="Times New Roman" pitchFamily="18" charset="0"/>
              </a:rPr>
              <a:t>SKILLS</a:t>
            </a:r>
            <a:endParaRPr lang="ru-RU" sz="4000" b="1" dirty="0">
              <a:solidFill>
                <a:schemeClr val="bg2">
                  <a:lumMod val="50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600201"/>
            <a:ext cx="8229600" cy="3340968"/>
          </a:xfrm>
        </p:spPr>
        <p:style>
          <a:lnRef idx="0">
            <a:scrgbClr r="0" g="0" b="0"/>
          </a:lnRef>
          <a:fillRef idx="1002">
            <a:schemeClr val="lt2"/>
          </a:fillRef>
          <a:effectRef idx="0">
            <a:scrgbClr r="0" g="0" b="0"/>
          </a:effectRef>
          <a:fontRef idx="major"/>
        </p:style>
        <p:txBody>
          <a:bodyPr/>
          <a:lstStyle/>
          <a:p>
            <a:pPr algn="just">
              <a:buNone/>
            </a:pPr>
            <a:r>
              <a:rPr lang="en-US" sz="4000" dirty="0" smtClean="0">
                <a:solidFill>
                  <a:schemeClr val="bg2">
                    <a:lumMod val="50000"/>
                  </a:schemeClr>
                </a:solidFill>
                <a:latin typeface="Times New Roman" pitchFamily="18" charset="0"/>
                <a:cs typeface="Times New Roman" pitchFamily="18" charset="0"/>
              </a:rPr>
              <a:t>	address the acquisition and processing of knowledge: </a:t>
            </a:r>
            <a:r>
              <a:rPr lang="en-US" sz="4000" b="1" dirty="0" smtClean="0">
                <a:solidFill>
                  <a:schemeClr val="bg2">
                    <a:lumMod val="50000"/>
                  </a:schemeClr>
                </a:solidFill>
                <a:latin typeface="Times New Roman" pitchFamily="18" charset="0"/>
                <a:cs typeface="Times New Roman" pitchFamily="18" charset="0"/>
              </a:rPr>
              <a:t>observation, listening, evaluating, analyzing, interpreting </a:t>
            </a:r>
            <a:r>
              <a:rPr lang="en-US" sz="4000" dirty="0" smtClean="0">
                <a:solidFill>
                  <a:schemeClr val="bg2">
                    <a:lumMod val="50000"/>
                  </a:schemeClr>
                </a:solidFill>
                <a:latin typeface="Times New Roman" pitchFamily="18" charset="0"/>
                <a:cs typeface="Times New Roman" pitchFamily="18" charset="0"/>
              </a:rPr>
              <a:t>and </a:t>
            </a:r>
            <a:r>
              <a:rPr lang="en-US" sz="4000" b="1" dirty="0" smtClean="0">
                <a:solidFill>
                  <a:schemeClr val="bg2">
                    <a:lumMod val="50000"/>
                  </a:schemeClr>
                </a:solidFill>
                <a:latin typeface="Times New Roman" pitchFamily="18" charset="0"/>
                <a:cs typeface="Times New Roman" pitchFamily="18" charset="0"/>
              </a:rPr>
              <a:t>relating.</a:t>
            </a:r>
            <a:endParaRPr lang="ru-RU" sz="4000" dirty="0">
              <a:solidFill>
                <a:schemeClr val="bg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4000" b="1" dirty="0" smtClean="0">
                <a:solidFill>
                  <a:schemeClr val="bg2">
                    <a:lumMod val="50000"/>
                  </a:schemeClr>
                </a:solidFill>
                <a:latin typeface="Times New Roman" pitchFamily="18" charset="0"/>
                <a:cs typeface="Times New Roman" pitchFamily="18" charset="0"/>
              </a:rPr>
              <a:t>INTERNAL OUTCOMES</a:t>
            </a:r>
            <a:endParaRPr lang="ru-RU" sz="4000" b="1" dirty="0">
              <a:solidFill>
                <a:schemeClr val="bg2">
                  <a:lumMod val="50000"/>
                </a:schemeClr>
              </a:solidFill>
              <a:latin typeface="Times New Roman" pitchFamily="18" charset="0"/>
              <a:cs typeface="Times New Roman" pitchFamily="18" charset="0"/>
            </a:endParaRPr>
          </a:p>
        </p:txBody>
      </p:sp>
      <p:sp>
        <p:nvSpPr>
          <p:cNvPr id="3" name="Содержимое 2"/>
          <p:cNvSpPr>
            <a:spLocks noGrp="1"/>
          </p:cNvSpPr>
          <p:nvPr>
            <p:ph idx="1"/>
          </p:nvPr>
        </p:nvSpPr>
        <p:spPr/>
        <p:style>
          <a:lnRef idx="0">
            <a:scrgbClr r="0" g="0" b="0"/>
          </a:lnRef>
          <a:fillRef idx="1002">
            <a:schemeClr val="lt1"/>
          </a:fillRef>
          <a:effectRef idx="0">
            <a:scrgbClr r="0" g="0" b="0"/>
          </a:effectRef>
          <a:fontRef idx="major"/>
        </p:style>
        <p:txBody>
          <a:bodyPr>
            <a:normAutofit fontScale="92500" lnSpcReduction="10000"/>
          </a:bodyPr>
          <a:lstStyle/>
          <a:p>
            <a:pPr algn="just">
              <a:buNone/>
            </a:pPr>
            <a:r>
              <a:rPr lang="en-US" dirty="0" smtClean="0"/>
              <a:t>  	</a:t>
            </a:r>
            <a:r>
              <a:rPr lang="en-US" sz="4000" dirty="0" smtClean="0">
                <a:solidFill>
                  <a:schemeClr val="bg2">
                    <a:lumMod val="50000"/>
                  </a:schemeClr>
                </a:solidFill>
                <a:latin typeface="Times New Roman" pitchFamily="18" charset="0"/>
                <a:cs typeface="Times New Roman" pitchFamily="18" charset="0"/>
              </a:rPr>
              <a:t>These attitudes, knowledge, and skills ideally lead to an internal outcome that consists of flexibility, adaptability, an </a:t>
            </a:r>
            <a:r>
              <a:rPr lang="en-US" sz="4000" dirty="0" err="1" smtClean="0">
                <a:solidFill>
                  <a:schemeClr val="bg2">
                    <a:lumMod val="50000"/>
                  </a:schemeClr>
                </a:solidFill>
                <a:latin typeface="Times New Roman" pitchFamily="18" charset="0"/>
                <a:cs typeface="Times New Roman" pitchFamily="18" charset="0"/>
              </a:rPr>
              <a:t>ethnorelative</a:t>
            </a:r>
            <a:r>
              <a:rPr lang="en-US" sz="4000" dirty="0" smtClean="0">
                <a:solidFill>
                  <a:schemeClr val="bg2">
                    <a:lumMod val="50000"/>
                  </a:schemeClr>
                </a:solidFill>
                <a:latin typeface="Times New Roman" pitchFamily="18" charset="0"/>
                <a:cs typeface="Times New Roman" pitchFamily="18" charset="0"/>
              </a:rPr>
              <a:t> perspective and empathy. These aspects occur within the individual as a result of the acquired attitudes, knowledge and skills necessary for intercultural competence. </a:t>
            </a:r>
            <a:endParaRPr lang="ru-RU" sz="4000" dirty="0">
              <a:solidFill>
                <a:schemeClr val="bg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4000" b="1" dirty="0" smtClean="0">
                <a:solidFill>
                  <a:schemeClr val="bg2">
                    <a:lumMod val="50000"/>
                  </a:schemeClr>
                </a:solidFill>
                <a:latin typeface="Times New Roman" pitchFamily="18" charset="0"/>
                <a:cs typeface="Times New Roman" pitchFamily="18" charset="0"/>
              </a:rPr>
              <a:t>EXTERNAL OUTCOMES</a:t>
            </a:r>
            <a:endParaRPr lang="ru-RU" sz="4000" b="1" dirty="0">
              <a:solidFill>
                <a:schemeClr val="bg2">
                  <a:lumMod val="50000"/>
                </a:schemeClr>
              </a:solidFill>
              <a:latin typeface="Times New Roman" pitchFamily="18" charset="0"/>
              <a:cs typeface="Times New Roman" pitchFamily="18" charset="0"/>
            </a:endParaRPr>
          </a:p>
        </p:txBody>
      </p:sp>
      <p:sp>
        <p:nvSpPr>
          <p:cNvPr id="3" name="Содержимое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just">
              <a:buNone/>
            </a:pPr>
            <a:r>
              <a:rPr lang="en-US" dirty="0" smtClean="0"/>
              <a:t>    </a:t>
            </a:r>
            <a:r>
              <a:rPr lang="en-US" sz="4000" dirty="0" smtClean="0">
                <a:latin typeface="Times New Roman" pitchFamily="18" charset="0"/>
                <a:cs typeface="Times New Roman" pitchFamily="18" charset="0"/>
              </a:rPr>
              <a:t>The summation of the attitudes, knowledge and skills, as well as the internal outcomes, are demonstrated through the behavior and communication of the individual, which become the visible outcomes of intercultural competence experienced by others. </a:t>
            </a:r>
            <a:endParaRPr lang="ru-RU"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4000" b="1" dirty="0" smtClean="0">
                <a:solidFill>
                  <a:schemeClr val="bg2">
                    <a:lumMod val="50000"/>
                  </a:schemeClr>
                </a:solidFill>
                <a:latin typeface="Times New Roman" pitchFamily="18" charset="0"/>
                <a:cs typeface="Times New Roman" pitchFamily="18" charset="0"/>
              </a:rPr>
              <a:t>CONCLUSION</a:t>
            </a:r>
            <a:endParaRPr lang="ru-RU" sz="4000" b="1" dirty="0">
              <a:solidFill>
                <a:schemeClr val="bg2">
                  <a:lumMod val="50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395536" y="1124744"/>
            <a:ext cx="8291264" cy="5001419"/>
          </a:xfrm>
        </p:spPr>
        <p:style>
          <a:lnRef idx="1">
            <a:schemeClr val="accent5"/>
          </a:lnRef>
          <a:fillRef idx="2">
            <a:schemeClr val="accent5"/>
          </a:fillRef>
          <a:effectRef idx="1">
            <a:schemeClr val="accent5"/>
          </a:effectRef>
          <a:fontRef idx="minor">
            <a:schemeClr val="dk1"/>
          </a:fontRef>
        </p:style>
        <p:txBody>
          <a:bodyPr>
            <a:normAutofit fontScale="85000" lnSpcReduction="10000"/>
          </a:bodyPr>
          <a:lstStyle/>
          <a:p>
            <a:pPr algn="just">
              <a:buNone/>
            </a:pPr>
            <a:r>
              <a:rPr lang="en-US" dirty="0" smtClean="0"/>
              <a:t> 	</a:t>
            </a:r>
            <a:r>
              <a:rPr lang="en-US" sz="3300" dirty="0" smtClean="0">
                <a:solidFill>
                  <a:schemeClr val="bg2">
                    <a:lumMod val="50000"/>
                  </a:schemeClr>
                </a:solidFill>
                <a:latin typeface="Times New Roman" pitchFamily="18" charset="0"/>
                <a:cs typeface="Times New Roman" pitchFamily="18" charset="0"/>
              </a:rPr>
              <a:t>Intercultural competence, which means building an intercultural identity to some degree, is not necessary linked to the knowledge of foreign languages, but such knowledge considerably widens the horizon of possible intercultural experience and interpersonal contact, which may lead to a different quality of intercultural interaction. The basis of intercultural competence is in the attitudes of the person interacting with people of another culture. This means a willingness to “</a:t>
            </a:r>
            <a:r>
              <a:rPr lang="en-US" sz="3300" dirty="0" err="1" smtClean="0">
                <a:solidFill>
                  <a:schemeClr val="bg2">
                    <a:lumMod val="50000"/>
                  </a:schemeClr>
                </a:solidFill>
                <a:latin typeface="Times New Roman" pitchFamily="18" charset="0"/>
                <a:cs typeface="Times New Roman" pitchFamily="18" charset="0"/>
              </a:rPr>
              <a:t>decentre</a:t>
            </a:r>
            <a:r>
              <a:rPr lang="en-US" sz="3300" dirty="0" smtClean="0">
                <a:solidFill>
                  <a:schemeClr val="bg2">
                    <a:lumMod val="50000"/>
                  </a:schemeClr>
                </a:solidFill>
                <a:latin typeface="Times New Roman" pitchFamily="18" charset="0"/>
                <a:cs typeface="Times New Roman" pitchFamily="18" charset="0"/>
              </a:rPr>
              <a:t>” from one’s own culture. It requires “unlearning” what seems natural and it requires a basic attitude of </a:t>
            </a:r>
            <a:r>
              <a:rPr lang="en-US" sz="3300" i="1" dirty="0" smtClean="0">
                <a:solidFill>
                  <a:schemeClr val="bg2">
                    <a:lumMod val="50000"/>
                  </a:schemeClr>
                </a:solidFill>
                <a:latin typeface="Times New Roman" pitchFamily="18" charset="0"/>
                <a:cs typeface="Times New Roman" pitchFamily="18" charset="0"/>
              </a:rPr>
              <a:t>respect for otherness</a:t>
            </a:r>
            <a:r>
              <a:rPr lang="en-US" sz="3300" dirty="0" smtClean="0">
                <a:solidFill>
                  <a:schemeClr val="bg2">
                    <a:lumMod val="50000"/>
                  </a:schemeClr>
                </a:solidFill>
                <a:latin typeface="Times New Roman" pitchFamily="18" charset="0"/>
                <a:cs typeface="Times New Roman" pitchFamily="18" charset="0"/>
              </a:rPr>
              <a:t>. </a:t>
            </a:r>
            <a:endParaRPr lang="ru-RU" sz="3300" dirty="0">
              <a:solidFill>
                <a:schemeClr val="bg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3600" dirty="0" smtClean="0">
                <a:solidFill>
                  <a:schemeClr val="bg1"/>
                </a:solidFill>
                <a:latin typeface="Times New Roman" pitchFamily="18" charset="0"/>
                <a:cs typeface="Times New Roman" pitchFamily="18" charset="0"/>
              </a:rPr>
              <a:t>The list of the most common cultural failures:</a:t>
            </a:r>
            <a:endParaRPr lang="ru-RU" sz="3600" dirty="0">
              <a:solidFill>
                <a:schemeClr val="bg1"/>
              </a:solidFill>
              <a:latin typeface="Times New Roman" pitchFamily="18" charset="0"/>
              <a:cs typeface="Times New Roman" pitchFamily="18" charset="0"/>
            </a:endParaRPr>
          </a:p>
        </p:txBody>
      </p:sp>
      <p:sp>
        <p:nvSpPr>
          <p:cNvPr id="3" name="Содержимое 2"/>
          <p:cNvSpPr>
            <a:spLocks noGrp="1"/>
          </p:cNvSpPr>
          <p:nvPr>
            <p:ph idx="1"/>
          </p:nvPr>
        </p:nvSpPr>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en-US" sz="3600" dirty="0" smtClean="0">
                <a:solidFill>
                  <a:schemeClr val="bg1">
                    <a:lumMod val="95000"/>
                    <a:lumOff val="5000"/>
                  </a:schemeClr>
                </a:solidFill>
                <a:latin typeface="Times New Roman" pitchFamily="18" charset="0"/>
                <a:cs typeface="Times New Roman" pitchFamily="18" charset="0"/>
              </a:rPr>
              <a:t>- being unaware of the key features and biases of our own culture. Just other cultures may seem odd to us, ours is odd to people from other cultures;</a:t>
            </a:r>
            <a:endParaRPr lang="ru-RU" sz="3600" dirty="0" smtClean="0">
              <a:solidFill>
                <a:schemeClr val="bg1">
                  <a:lumMod val="95000"/>
                  <a:lumOff val="5000"/>
                </a:schemeClr>
              </a:solidFill>
              <a:latin typeface="Times New Roman" pitchFamily="18" charset="0"/>
              <a:cs typeface="Times New Roman" pitchFamily="18" charset="0"/>
            </a:endParaRPr>
          </a:p>
          <a:p>
            <a:pPr algn="just"/>
            <a:r>
              <a:rPr lang="en-US" sz="3600" dirty="0" smtClean="0">
                <a:solidFill>
                  <a:schemeClr val="bg1">
                    <a:lumMod val="85000"/>
                    <a:lumOff val="15000"/>
                  </a:schemeClr>
                </a:solidFill>
                <a:latin typeface="Times New Roman" pitchFamily="18" charset="0"/>
                <a:cs typeface="Times New Roman" pitchFamily="18" charset="0"/>
              </a:rPr>
              <a:t>- feeling threatened or uneasy when interacting with people who are culturally different;</a:t>
            </a:r>
            <a:endParaRPr lang="ru-RU" sz="3600" dirty="0">
              <a:solidFill>
                <a:schemeClr val="bg1">
                  <a:lumMod val="85000"/>
                  <a:lumOff val="1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548680"/>
            <a:ext cx="8373616" cy="5400600"/>
          </a:xfrm>
        </p:spPr>
        <p:style>
          <a:lnRef idx="1">
            <a:schemeClr val="accent4"/>
          </a:lnRef>
          <a:fillRef idx="2">
            <a:schemeClr val="accent4"/>
          </a:fillRef>
          <a:effectRef idx="1">
            <a:schemeClr val="accent4"/>
          </a:effectRef>
          <a:fontRef idx="minor">
            <a:schemeClr val="dk1"/>
          </a:fontRef>
        </p:style>
        <p:txBody>
          <a:bodyPr>
            <a:noAutofit/>
          </a:bodyPr>
          <a:lstStyle/>
          <a:p>
            <a:pPr algn="just"/>
            <a:r>
              <a:rPr lang="en-US" sz="3600" dirty="0" smtClean="0">
                <a:solidFill>
                  <a:schemeClr val="bg1">
                    <a:lumMod val="95000"/>
                    <a:lumOff val="5000"/>
                  </a:schemeClr>
                </a:solidFill>
                <a:latin typeface="Times New Roman" pitchFamily="18" charset="0"/>
                <a:cs typeface="Times New Roman" pitchFamily="18" charset="0"/>
              </a:rPr>
              <a:t>- being unable to understand or explain the behavior of others who are culturally different;</a:t>
            </a:r>
          </a:p>
          <a:p>
            <a:pPr algn="just"/>
            <a:r>
              <a:rPr lang="en-US" sz="3600" dirty="0" smtClean="0">
                <a:solidFill>
                  <a:schemeClr val="bg1">
                    <a:lumMod val="95000"/>
                    <a:lumOff val="5000"/>
                  </a:schemeClr>
                </a:solidFill>
                <a:latin typeface="Times New Roman" pitchFamily="18" charset="0"/>
                <a:cs typeface="Times New Roman" pitchFamily="18" charset="0"/>
              </a:rPr>
              <a:t>- being unable to transfer knowledge about one culture to another culture;</a:t>
            </a:r>
            <a:endParaRPr lang="ru-RU" sz="3600" dirty="0" smtClean="0">
              <a:solidFill>
                <a:schemeClr val="bg1">
                  <a:lumMod val="95000"/>
                  <a:lumOff val="5000"/>
                </a:schemeClr>
              </a:solidFill>
              <a:latin typeface="Times New Roman" pitchFamily="18" charset="0"/>
              <a:cs typeface="Times New Roman" pitchFamily="18" charset="0"/>
            </a:endParaRPr>
          </a:p>
          <a:p>
            <a:pPr algn="just"/>
            <a:r>
              <a:rPr lang="en-US" sz="3600" dirty="0" smtClean="0">
                <a:solidFill>
                  <a:schemeClr val="bg1">
                    <a:lumMod val="95000"/>
                    <a:lumOff val="5000"/>
                  </a:schemeClr>
                </a:solidFill>
                <a:latin typeface="Times New Roman" pitchFamily="18" charset="0"/>
                <a:cs typeface="Times New Roman" pitchFamily="18" charset="0"/>
              </a:rPr>
              <a:t>- not recognizing when our own cultural orientation is influencing our behavior; </a:t>
            </a:r>
            <a:endParaRPr lang="ru-RU" sz="3600" dirty="0" smtClean="0">
              <a:solidFill>
                <a:schemeClr val="bg1">
                  <a:lumMod val="95000"/>
                  <a:lumOff val="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692696"/>
            <a:ext cx="8291264" cy="5433467"/>
          </a:xfrm>
        </p:spPr>
        <p:style>
          <a:lnRef idx="1">
            <a:schemeClr val="accent2"/>
          </a:lnRef>
          <a:fillRef idx="2">
            <a:schemeClr val="accent2"/>
          </a:fillRef>
          <a:effectRef idx="1">
            <a:schemeClr val="accent2"/>
          </a:effectRef>
          <a:fontRef idx="minor">
            <a:schemeClr val="dk1"/>
          </a:fontRef>
        </p:style>
        <p:txBody>
          <a:bodyPr>
            <a:normAutofit fontScale="92500"/>
          </a:bodyPr>
          <a:lstStyle/>
          <a:p>
            <a:pPr algn="just"/>
            <a:r>
              <a:rPr lang="en-US" sz="3900" dirty="0" smtClean="0">
                <a:solidFill>
                  <a:schemeClr val="bg2">
                    <a:lumMod val="50000"/>
                  </a:schemeClr>
                </a:solidFill>
                <a:latin typeface="Times New Roman" pitchFamily="18" charset="0"/>
                <a:cs typeface="Times New Roman" pitchFamily="18" charset="0"/>
              </a:rPr>
              <a:t>- being unable to adjust to living and working in another culture;</a:t>
            </a:r>
            <a:endParaRPr lang="ru-RU" sz="3900" dirty="0" smtClean="0">
              <a:solidFill>
                <a:schemeClr val="bg2">
                  <a:lumMod val="50000"/>
                </a:schemeClr>
              </a:solidFill>
              <a:latin typeface="Times New Roman" pitchFamily="18" charset="0"/>
              <a:cs typeface="Times New Roman" pitchFamily="18" charset="0"/>
            </a:endParaRPr>
          </a:p>
          <a:p>
            <a:pPr algn="just"/>
            <a:r>
              <a:rPr lang="en-US" sz="3900" dirty="0" smtClean="0">
                <a:solidFill>
                  <a:schemeClr val="bg2">
                    <a:lumMod val="50000"/>
                  </a:schemeClr>
                </a:solidFill>
                <a:latin typeface="Times New Roman" pitchFamily="18" charset="0"/>
                <a:cs typeface="Times New Roman" pitchFamily="18" charset="0"/>
              </a:rPr>
              <a:t>- being unable to develop long-term interpersonal relationships with people from other cultures, because even if we learn how to understand them and communicate with them a little better, the effort of doing so puts us off trying to develop the relationships any further.</a:t>
            </a:r>
            <a:endParaRPr lang="ru-RU" sz="3900" dirty="0" smtClean="0">
              <a:solidFill>
                <a:schemeClr val="bg2">
                  <a:lumMod val="50000"/>
                </a:schemeClr>
              </a:solidFill>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Autofit/>
          </a:bodyPr>
          <a:lstStyle/>
          <a:p>
            <a:r>
              <a:rPr lang="en-US" sz="4000" dirty="0" smtClean="0">
                <a:latin typeface="Times New Roman" pitchFamily="18" charset="0"/>
                <a:cs typeface="Times New Roman" pitchFamily="18" charset="0"/>
              </a:rPr>
              <a:t>Key Competences for Lifelong Learning </a:t>
            </a:r>
            <a:endParaRPr lang="ru-RU" sz="4000" dirty="0">
              <a:latin typeface="Times New Roman" pitchFamily="18" charset="0"/>
              <a:cs typeface="Times New Roman" pitchFamily="18" charset="0"/>
            </a:endParaRPr>
          </a:p>
        </p:txBody>
      </p:sp>
      <p:sp>
        <p:nvSpPr>
          <p:cNvPr id="3" name="Содержимое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r>
              <a:rPr lang="en-US" sz="3500" dirty="0" smtClean="0">
                <a:solidFill>
                  <a:schemeClr val="bg2">
                    <a:lumMod val="50000"/>
                  </a:schemeClr>
                </a:solidFill>
                <a:latin typeface="Times New Roman" pitchFamily="18" charset="0"/>
                <a:cs typeface="Times New Roman" pitchFamily="18" charset="0"/>
              </a:rPr>
              <a:t>1. Communication in the mother tongue.</a:t>
            </a:r>
            <a:endParaRPr lang="ru-RU" sz="3500" dirty="0" smtClean="0">
              <a:solidFill>
                <a:schemeClr val="bg2">
                  <a:lumMod val="50000"/>
                </a:schemeClr>
              </a:solidFill>
              <a:latin typeface="Times New Roman" pitchFamily="18" charset="0"/>
              <a:cs typeface="Times New Roman" pitchFamily="18" charset="0"/>
            </a:endParaRPr>
          </a:p>
          <a:p>
            <a:r>
              <a:rPr lang="en-US" sz="3500" dirty="0" smtClean="0">
                <a:solidFill>
                  <a:schemeClr val="bg2">
                    <a:lumMod val="50000"/>
                  </a:schemeClr>
                </a:solidFill>
                <a:latin typeface="Times New Roman" pitchFamily="18" charset="0"/>
                <a:cs typeface="Times New Roman" pitchFamily="18" charset="0"/>
              </a:rPr>
              <a:t>2. Communication in foreign languages.</a:t>
            </a:r>
            <a:endParaRPr lang="ru-RU" sz="3500" dirty="0" smtClean="0">
              <a:solidFill>
                <a:schemeClr val="bg2">
                  <a:lumMod val="50000"/>
                </a:schemeClr>
              </a:solidFill>
              <a:latin typeface="Times New Roman" pitchFamily="18" charset="0"/>
              <a:cs typeface="Times New Roman" pitchFamily="18" charset="0"/>
            </a:endParaRPr>
          </a:p>
          <a:p>
            <a:r>
              <a:rPr lang="en-US" sz="3500" dirty="0" smtClean="0">
                <a:solidFill>
                  <a:schemeClr val="bg2">
                    <a:lumMod val="50000"/>
                  </a:schemeClr>
                </a:solidFill>
                <a:latin typeface="Times New Roman" pitchFamily="18" charset="0"/>
                <a:cs typeface="Times New Roman" pitchFamily="18" charset="0"/>
              </a:rPr>
              <a:t>3. Mathematical literacy and basic competences in science and technology.</a:t>
            </a:r>
            <a:endParaRPr lang="ru-RU" sz="3500" dirty="0" smtClean="0">
              <a:solidFill>
                <a:schemeClr val="bg2">
                  <a:lumMod val="50000"/>
                </a:schemeClr>
              </a:solidFill>
              <a:latin typeface="Times New Roman" pitchFamily="18" charset="0"/>
              <a:cs typeface="Times New Roman" pitchFamily="18" charset="0"/>
            </a:endParaRPr>
          </a:p>
          <a:p>
            <a:r>
              <a:rPr lang="en-US" sz="3500" dirty="0" smtClean="0">
                <a:solidFill>
                  <a:schemeClr val="bg2">
                    <a:lumMod val="50000"/>
                  </a:schemeClr>
                </a:solidFill>
                <a:latin typeface="Times New Roman" pitchFamily="18" charset="0"/>
                <a:cs typeface="Times New Roman" pitchFamily="18" charset="0"/>
              </a:rPr>
              <a:t>4. Digital competence.</a:t>
            </a:r>
            <a:endParaRPr lang="ru-RU" sz="3500" dirty="0" smtClean="0">
              <a:solidFill>
                <a:schemeClr val="bg2">
                  <a:lumMod val="50000"/>
                </a:schemeClr>
              </a:solidFill>
              <a:latin typeface="Times New Roman" pitchFamily="18" charset="0"/>
              <a:cs typeface="Times New Roman" pitchFamily="18" charset="0"/>
            </a:endParaRPr>
          </a:p>
          <a:p>
            <a:r>
              <a:rPr lang="en-US" sz="3500" dirty="0" smtClean="0">
                <a:solidFill>
                  <a:schemeClr val="bg2">
                    <a:lumMod val="50000"/>
                  </a:schemeClr>
                </a:solidFill>
                <a:latin typeface="Times New Roman" pitchFamily="18" charset="0"/>
                <a:cs typeface="Times New Roman" pitchFamily="18" charset="0"/>
              </a:rPr>
              <a:t>5. Learning to learn.</a:t>
            </a:r>
            <a:endParaRPr lang="ru-RU" sz="3500" dirty="0" smtClean="0">
              <a:solidFill>
                <a:schemeClr val="bg2">
                  <a:lumMod val="50000"/>
                </a:schemeClr>
              </a:solidFill>
              <a:latin typeface="Times New Roman" pitchFamily="18" charset="0"/>
              <a:cs typeface="Times New Roman" pitchFamily="18" charset="0"/>
            </a:endParaRPr>
          </a:p>
          <a:p>
            <a:r>
              <a:rPr lang="en-US" sz="3500" dirty="0" smtClean="0">
                <a:solidFill>
                  <a:schemeClr val="bg2">
                    <a:lumMod val="50000"/>
                  </a:schemeClr>
                </a:solidFill>
                <a:latin typeface="Times New Roman" pitchFamily="18" charset="0"/>
                <a:cs typeface="Times New Roman" pitchFamily="18" charset="0"/>
              </a:rPr>
              <a:t>6. Social and Civic competences.</a:t>
            </a:r>
            <a:endParaRPr lang="ru-RU" sz="3500" dirty="0" smtClean="0">
              <a:solidFill>
                <a:schemeClr val="bg2">
                  <a:lumMod val="50000"/>
                </a:schemeClr>
              </a:solidFill>
              <a:latin typeface="Times New Roman" pitchFamily="18" charset="0"/>
              <a:cs typeface="Times New Roman" pitchFamily="18" charset="0"/>
            </a:endParaRPr>
          </a:p>
          <a:p>
            <a:r>
              <a:rPr lang="en-US" sz="3500" dirty="0" smtClean="0">
                <a:solidFill>
                  <a:schemeClr val="bg2">
                    <a:lumMod val="50000"/>
                  </a:schemeClr>
                </a:solidFill>
                <a:latin typeface="Times New Roman" pitchFamily="18" charset="0"/>
                <a:cs typeface="Times New Roman" pitchFamily="18" charset="0"/>
              </a:rPr>
              <a:t>7. Sense of initiative and entrepreneurship.</a:t>
            </a:r>
            <a:endParaRPr lang="ru-RU" sz="3500" dirty="0" smtClean="0">
              <a:solidFill>
                <a:schemeClr val="bg2">
                  <a:lumMod val="50000"/>
                </a:schemeClr>
              </a:solidFill>
              <a:latin typeface="Times New Roman" pitchFamily="18" charset="0"/>
              <a:cs typeface="Times New Roman" pitchFamily="18" charset="0"/>
            </a:endParaRPr>
          </a:p>
          <a:p>
            <a:r>
              <a:rPr lang="en-US" sz="3500" dirty="0" smtClean="0">
                <a:solidFill>
                  <a:schemeClr val="bg2">
                    <a:lumMod val="50000"/>
                  </a:schemeClr>
                </a:solidFill>
                <a:latin typeface="Times New Roman" pitchFamily="18" charset="0"/>
                <a:cs typeface="Times New Roman" pitchFamily="18" charset="0"/>
              </a:rPr>
              <a:t>8. Cultural expression.</a:t>
            </a:r>
            <a:endParaRPr lang="ru-RU" sz="3500" dirty="0" smtClean="0">
              <a:solidFill>
                <a:schemeClr val="bg2">
                  <a:lumMod val="50000"/>
                </a:schemeClr>
              </a:solidFill>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692697"/>
            <a:ext cx="8291264" cy="3816424"/>
          </a:xfrm>
        </p:spPr>
        <p:style>
          <a:lnRef idx="0">
            <a:schemeClr val="accent5"/>
          </a:lnRef>
          <a:fillRef idx="3">
            <a:schemeClr val="accent5"/>
          </a:fillRef>
          <a:effectRef idx="3">
            <a:schemeClr val="accent5"/>
          </a:effectRef>
          <a:fontRef idx="minor">
            <a:schemeClr val="lt1"/>
          </a:fontRef>
        </p:style>
        <p:txBody>
          <a:bodyPr>
            <a:normAutofit/>
          </a:bodyPr>
          <a:lstStyle/>
          <a:p>
            <a:pPr algn="just">
              <a:buNone/>
            </a:pPr>
            <a:r>
              <a:rPr lang="en-US" sz="3600" b="1" i="1" dirty="0" smtClean="0">
                <a:solidFill>
                  <a:schemeClr val="bg2">
                    <a:lumMod val="50000"/>
                  </a:schemeClr>
                </a:solidFill>
                <a:latin typeface="Times New Roman" pitchFamily="18" charset="0"/>
                <a:cs typeface="Times New Roman" pitchFamily="18" charset="0"/>
              </a:rPr>
              <a:t>Intercultural communication competence </a:t>
            </a:r>
            <a:r>
              <a:rPr lang="en-US" sz="3600" dirty="0" smtClean="0">
                <a:solidFill>
                  <a:schemeClr val="accent1">
                    <a:lumMod val="50000"/>
                  </a:schemeClr>
                </a:solidFill>
                <a:latin typeface="Times New Roman" pitchFamily="18" charset="0"/>
                <a:cs typeface="Times New Roman" pitchFamily="18" charset="0"/>
              </a:rPr>
              <a:t>is the ability to communicate effectively and appropriately in intercultural situations based on one’s intercultural knowledge, skills, and attitudes.</a:t>
            </a:r>
          </a:p>
          <a:p>
            <a:pPr algn="r">
              <a:buNone/>
            </a:pPr>
            <a:r>
              <a:rPr lang="en-US" sz="3600" i="1" dirty="0" smtClean="0">
                <a:solidFill>
                  <a:schemeClr val="accent1">
                    <a:lumMod val="50000"/>
                  </a:schemeClr>
                </a:solidFill>
                <a:latin typeface="Times New Roman" pitchFamily="18" charset="0"/>
                <a:cs typeface="Times New Roman" pitchFamily="18" charset="0"/>
              </a:rPr>
              <a:t>provided by </a:t>
            </a:r>
            <a:r>
              <a:rPr lang="en-US" sz="3600" i="1" dirty="0" err="1" smtClean="0">
                <a:solidFill>
                  <a:schemeClr val="accent1">
                    <a:lumMod val="50000"/>
                  </a:schemeClr>
                </a:solidFill>
                <a:latin typeface="Times New Roman" pitchFamily="18" charset="0"/>
                <a:cs typeface="Times New Roman" pitchFamily="18" charset="0"/>
              </a:rPr>
              <a:t>Byram</a:t>
            </a:r>
            <a:r>
              <a:rPr lang="en-US" sz="3600" b="1" dirty="0" smtClean="0">
                <a:solidFill>
                  <a:schemeClr val="accent1">
                    <a:lumMod val="50000"/>
                  </a:schemeClr>
                </a:solidFill>
                <a:latin typeface="Times New Roman" pitchFamily="18" charset="0"/>
                <a:cs typeface="Times New Roman" pitchFamily="18" charset="0"/>
              </a:rPr>
              <a:t>. </a:t>
            </a:r>
            <a:endParaRPr lang="ru-RU" sz="3600" dirty="0">
              <a:solidFill>
                <a:schemeClr val="accent1">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404664"/>
            <a:ext cx="8291264" cy="5721499"/>
          </a:xfrm>
        </p:spPr>
        <p:style>
          <a:lnRef idx="2">
            <a:schemeClr val="accent3">
              <a:shade val="50000"/>
            </a:schemeClr>
          </a:lnRef>
          <a:fillRef idx="1">
            <a:schemeClr val="accent3"/>
          </a:fillRef>
          <a:effectRef idx="0">
            <a:schemeClr val="accent3"/>
          </a:effectRef>
          <a:fontRef idx="minor">
            <a:schemeClr val="lt1"/>
          </a:fontRef>
        </p:style>
        <p:txBody>
          <a:bodyPr/>
          <a:lstStyle/>
          <a:p>
            <a:pPr algn="ctr">
              <a:buNone/>
            </a:pPr>
            <a:r>
              <a:rPr lang="en-US" sz="3600" b="1" dirty="0" smtClean="0">
                <a:solidFill>
                  <a:schemeClr val="accent1">
                    <a:lumMod val="50000"/>
                  </a:schemeClr>
                </a:solidFill>
                <a:latin typeface="Times New Roman" pitchFamily="18" charset="0"/>
                <a:cs typeface="Times New Roman" pitchFamily="18" charset="0"/>
              </a:rPr>
              <a:t>All the models of </a:t>
            </a:r>
          </a:p>
          <a:p>
            <a:pPr algn="ctr">
              <a:buNone/>
            </a:pPr>
            <a:r>
              <a:rPr lang="en-US" sz="3600" b="1" dirty="0" smtClean="0">
                <a:solidFill>
                  <a:schemeClr val="accent1">
                    <a:lumMod val="50000"/>
                  </a:schemeClr>
                </a:solidFill>
                <a:latin typeface="Times New Roman" pitchFamily="18" charset="0"/>
                <a:cs typeface="Times New Roman" pitchFamily="18" charset="0"/>
              </a:rPr>
              <a:t>Intercultural Communication Competence include three perspectives:</a:t>
            </a:r>
          </a:p>
          <a:p>
            <a:pPr algn="ctr">
              <a:buNone/>
            </a:pPr>
            <a:r>
              <a:rPr lang="en-US" sz="3600" b="1" dirty="0" smtClean="0">
                <a:solidFill>
                  <a:schemeClr val="accent1">
                    <a:lumMod val="50000"/>
                  </a:schemeClr>
                </a:solidFill>
                <a:latin typeface="Times New Roman" pitchFamily="18" charset="0"/>
                <a:cs typeface="Times New Roman" pitchFamily="18" charset="0"/>
              </a:rPr>
              <a:t> </a:t>
            </a:r>
          </a:p>
          <a:p>
            <a:r>
              <a:rPr lang="en-US" sz="3600" dirty="0" smtClean="0">
                <a:solidFill>
                  <a:schemeClr val="accent1">
                    <a:lumMod val="50000"/>
                  </a:schemeClr>
                </a:solidFill>
                <a:latin typeface="Times New Roman" pitchFamily="18" charset="0"/>
                <a:cs typeface="Times New Roman" pitchFamily="18" charset="0"/>
              </a:rPr>
              <a:t>affective or intercultural sensitivity </a:t>
            </a:r>
          </a:p>
          <a:p>
            <a:r>
              <a:rPr lang="en-US" sz="3600" dirty="0" smtClean="0">
                <a:solidFill>
                  <a:schemeClr val="accent1">
                    <a:lumMod val="50000"/>
                  </a:schemeClr>
                </a:solidFill>
                <a:latin typeface="Times New Roman" pitchFamily="18" charset="0"/>
                <a:cs typeface="Times New Roman" pitchFamily="18" charset="0"/>
              </a:rPr>
              <a:t>cognitive or intercultural awareness </a:t>
            </a:r>
          </a:p>
          <a:p>
            <a:r>
              <a:rPr lang="en-US" sz="3600" dirty="0" smtClean="0">
                <a:solidFill>
                  <a:schemeClr val="accent1">
                    <a:lumMod val="50000"/>
                  </a:schemeClr>
                </a:solidFill>
                <a:latin typeface="Times New Roman" pitchFamily="18" charset="0"/>
                <a:cs typeface="Times New Roman" pitchFamily="18" charset="0"/>
              </a:rPr>
              <a:t>behavioral or intercultural adroitness </a:t>
            </a:r>
            <a:endParaRPr lang="ru-RU" sz="3600" dirty="0">
              <a:solidFill>
                <a:schemeClr val="accent1">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Autofit/>
          </a:bodyPr>
          <a:lstStyle/>
          <a:p>
            <a:r>
              <a:rPr lang="en-US" sz="3600" dirty="0" smtClean="0">
                <a:solidFill>
                  <a:schemeClr val="accent1">
                    <a:lumMod val="50000"/>
                  </a:schemeClr>
                </a:solidFill>
                <a:latin typeface="Times New Roman" pitchFamily="18" charset="0"/>
                <a:cs typeface="Times New Roman" pitchFamily="18" charset="0"/>
              </a:rPr>
              <a:t>For </a:t>
            </a:r>
            <a:r>
              <a:rPr lang="en-US" sz="3600" b="1" dirty="0" err="1" smtClean="0">
                <a:solidFill>
                  <a:schemeClr val="accent1">
                    <a:lumMod val="50000"/>
                  </a:schemeClr>
                </a:solidFill>
                <a:latin typeface="Times New Roman" pitchFamily="18" charset="0"/>
                <a:cs typeface="Times New Roman" pitchFamily="18" charset="0"/>
              </a:rPr>
              <a:t>Bennet</a:t>
            </a:r>
            <a:r>
              <a:rPr lang="en-US" sz="3600" dirty="0" smtClean="0">
                <a:solidFill>
                  <a:schemeClr val="accent1">
                    <a:lumMod val="50000"/>
                  </a:schemeClr>
                </a:solidFill>
                <a:latin typeface="Times New Roman" pitchFamily="18" charset="0"/>
                <a:cs typeface="Times New Roman" pitchFamily="18" charset="0"/>
              </a:rPr>
              <a:t> three conditions are necessary for intercultural contact to be constructive: </a:t>
            </a:r>
            <a:endParaRPr lang="ru-RU" sz="3600" dirty="0">
              <a:solidFill>
                <a:schemeClr val="accent1">
                  <a:lumMod val="50000"/>
                </a:schemeClr>
              </a:solidFill>
              <a:latin typeface="Times New Roman" pitchFamily="18" charset="0"/>
              <a:cs typeface="Times New Roman" pitchFamily="18" charset="0"/>
            </a:endParaRPr>
          </a:p>
        </p:txBody>
      </p:sp>
      <p:sp>
        <p:nvSpPr>
          <p:cNvPr id="3" name="Содержимое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r>
              <a:rPr lang="en-US" sz="3600" dirty="0" smtClean="0">
                <a:solidFill>
                  <a:schemeClr val="accent1">
                    <a:lumMod val="50000"/>
                  </a:schemeClr>
                </a:solidFill>
                <a:latin typeface="Times New Roman" pitchFamily="18" charset="0"/>
                <a:cs typeface="Times New Roman" pitchFamily="18" charset="0"/>
              </a:rPr>
              <a:t>1) intercultural mindset (cognitive characteristics) – the recognition of cultural differences and the maintenance of a positive attitude toward them (e.g. cultural self-awareness, culture-general and culture-specific knowledge, interaction analysis);</a:t>
            </a:r>
            <a:endParaRPr lang="ru-RU" sz="3600" dirty="0">
              <a:solidFill>
                <a:schemeClr val="accent1">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692696"/>
            <a:ext cx="8291264" cy="5433467"/>
          </a:xfrm>
        </p:spPr>
        <p:style>
          <a:lnRef idx="1">
            <a:schemeClr val="accent4"/>
          </a:lnRef>
          <a:fillRef idx="2">
            <a:schemeClr val="accent4"/>
          </a:fillRef>
          <a:effectRef idx="1">
            <a:schemeClr val="accent4"/>
          </a:effectRef>
          <a:fontRef idx="minor">
            <a:schemeClr val="dk1"/>
          </a:fontRef>
        </p:style>
        <p:txBody>
          <a:bodyPr>
            <a:normAutofit/>
          </a:bodyPr>
          <a:lstStyle/>
          <a:p>
            <a:endParaRPr lang="en-US" sz="3600" dirty="0" smtClean="0">
              <a:latin typeface="Times New Roman" pitchFamily="18" charset="0"/>
              <a:cs typeface="Times New Roman" pitchFamily="18" charset="0"/>
            </a:endParaRPr>
          </a:p>
          <a:p>
            <a:pPr algn="just">
              <a:buNone/>
            </a:pPr>
            <a:r>
              <a:rPr lang="en-US" sz="3600" dirty="0" smtClean="0">
                <a:latin typeface="Times New Roman" pitchFamily="18" charset="0"/>
                <a:cs typeface="Times New Roman" pitchFamily="18" charset="0"/>
              </a:rPr>
              <a:t>   2) intercultural </a:t>
            </a:r>
            <a:r>
              <a:rPr lang="en-US" sz="3600" dirty="0" err="1" smtClean="0">
                <a:latin typeface="Times New Roman" pitchFamily="18" charset="0"/>
                <a:cs typeface="Times New Roman" pitchFamily="18" charset="0"/>
              </a:rPr>
              <a:t>skillset</a:t>
            </a:r>
            <a:r>
              <a:rPr lang="en-US" sz="3600" dirty="0" smtClean="0">
                <a:latin typeface="Times New Roman" pitchFamily="18" charset="0"/>
                <a:cs typeface="Times New Roman" pitchFamily="18" charset="0"/>
              </a:rPr>
              <a:t> (behavioral characteristics) – the ability to use learning-to-learn framework to identify potential areas of misunderstandings and to choose behavior appropriately (e. g. empathy, information gathering skills, relationship building skills, listening and problem solving skills);</a:t>
            </a:r>
            <a:endParaRPr lang="ru-RU"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758</Words>
  <Application>Microsoft Office PowerPoint</Application>
  <PresentationFormat>Экран (4:3)</PresentationFormat>
  <Paragraphs>49</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Business communication as a process of becoming proficient in intercultural communication competence  </vt:lpstr>
      <vt:lpstr>The list of the most common cultural failures:</vt:lpstr>
      <vt:lpstr>Слайд 3</vt:lpstr>
      <vt:lpstr>Слайд 4</vt:lpstr>
      <vt:lpstr>Key Competences for Lifelong Learning </vt:lpstr>
      <vt:lpstr>Слайд 6</vt:lpstr>
      <vt:lpstr>Слайд 7</vt:lpstr>
      <vt:lpstr>For Bennet three conditions are necessary for intercultural contact to be constructive: </vt:lpstr>
      <vt:lpstr>Слайд 9</vt:lpstr>
      <vt:lpstr>Слайд 10</vt:lpstr>
      <vt:lpstr>Jonas Stier has suggested that intercultural competence can be divided into content-competencies and procession competencies. </vt:lpstr>
      <vt:lpstr>Слайд 12</vt:lpstr>
      <vt:lpstr>Darla K. Deardorff’s Process Model of Intercultural competence </vt:lpstr>
      <vt:lpstr>ATTITUDES</vt:lpstr>
      <vt:lpstr>KNOWLEDGE</vt:lpstr>
      <vt:lpstr>SKILLS</vt:lpstr>
      <vt:lpstr>INTERNAL OUTCOMES</vt:lpstr>
      <vt:lpstr>EXTERNAL OUTCOMES</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BECOMING PROFICIENT IN INTERCULTURAL  COMMUNICATION COMPETENCE   </dc:title>
  <cp:lastModifiedBy>Пердун</cp:lastModifiedBy>
  <cp:revision>14</cp:revision>
  <dcterms:modified xsi:type="dcterms:W3CDTF">2021-01-24T16:56:41Z</dcterms:modified>
</cp:coreProperties>
</file>