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8" r:id="rId20"/>
    <p:sldId id="280" r:id="rId21"/>
    <p:sldId id="282" r:id="rId22"/>
    <p:sldId id="287" r:id="rId23"/>
    <p:sldId id="286" r:id="rId24"/>
    <p:sldId id="283" r:id="rId25"/>
    <p:sldId id="284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7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FE921-DD08-4E3D-A1F0-B760D5C0B2B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99722-4A7F-43B8-B646-362CA58B0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0F6F3-1459-45AB-955D-616F90DE98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9722-4A7F-43B8-B646-362CA58B0EC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7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CD5C-514C-42D4-9095-859E3AB0B0C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50-0451-4394-AFE7-E69F785C0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2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CD5C-514C-42D4-9095-859E3AB0B0C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50-0451-4394-AFE7-E69F785C0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7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CD5C-514C-42D4-9095-859E3AB0B0C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50-0451-4394-AFE7-E69F785C0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CD5C-514C-42D4-9095-859E3AB0B0C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50-0451-4394-AFE7-E69F785C0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5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CD5C-514C-42D4-9095-859E3AB0B0C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50-0451-4394-AFE7-E69F785C0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3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CD5C-514C-42D4-9095-859E3AB0B0C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50-0451-4394-AFE7-E69F785C0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CD5C-514C-42D4-9095-859E3AB0B0C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50-0451-4394-AFE7-E69F785C0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3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CD5C-514C-42D4-9095-859E3AB0B0C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50-0451-4394-AFE7-E69F785C0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8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CD5C-514C-42D4-9095-859E3AB0B0C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50-0451-4394-AFE7-E69F785C0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6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CD5C-514C-42D4-9095-859E3AB0B0C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50-0451-4394-AFE7-E69F785C0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1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CD5C-514C-42D4-9095-859E3AB0B0C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50-0451-4394-AFE7-E69F785C0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CD5C-514C-42D4-9095-859E3AB0B0C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EA50-0451-4394-AFE7-E69F785C0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1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692275" y="214313"/>
            <a:ext cx="7151688" cy="3070671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Запорізький національний університет, кафедра фізіології, імунології і біохімії з курсом цивільного захисту та медицини</a:t>
            </a:r>
            <a:b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2276872"/>
            <a:ext cx="8569325" cy="316882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ІМУНОЛОГІЯ</a:t>
            </a: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</a:t>
            </a:r>
            <a:r>
              <a:rPr lang="uk-UA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</a:rPr>
              <a:t>ІМУНОДЕФІЦИТИ. СНІД. КАНЦЕРОГЕНЕЗ</a:t>
            </a:r>
            <a:endParaRPr lang="uk-UA" sz="2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Андрей\Desktop\zn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3" y="260648"/>
            <a:ext cx="1150476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3850" y="5229225"/>
            <a:ext cx="7993063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uk-UA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-6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9228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6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-7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9228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1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-7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8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-7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9228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6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-7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9228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61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-7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4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7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Вторинні імунодефіциті…?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057595"/>
            <a:ext cx="3610744" cy="125273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Причини виникнення?</a:t>
            </a:r>
            <a:endParaRPr lang="ru-RU" b="1" dirty="0"/>
          </a:p>
        </p:txBody>
      </p:sp>
      <p:pic>
        <p:nvPicPr>
          <p:cNvPr id="14338" name="Picture 2" descr="C:\Users\Ac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254096" cy="182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cer\Desktop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882008" cy="25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437112"/>
            <a:ext cx="324036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Основні прояви?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69887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632848" cy="1714202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ВІЛ </a:t>
            </a:r>
            <a:r>
              <a:rPr lang="ru-RU" sz="3200" b="1" dirty="0" err="1" smtClean="0">
                <a:solidFill>
                  <a:srgbClr val="FF0000"/>
                </a:solidFill>
              </a:rPr>
              <a:t>інфекція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- </a:t>
            </a:r>
            <a:r>
              <a:rPr lang="ru-RU" sz="1800" dirty="0" err="1"/>
              <a:t>тривало</a:t>
            </a:r>
            <a:r>
              <a:rPr lang="ru-RU" sz="1800" dirty="0"/>
              <a:t> </a:t>
            </a:r>
            <a:r>
              <a:rPr lang="ru-RU" sz="1800" dirty="0" err="1"/>
              <a:t>поточна</a:t>
            </a:r>
            <a:r>
              <a:rPr lang="ru-RU" sz="1800" dirty="0"/>
              <a:t> </a:t>
            </a:r>
            <a:r>
              <a:rPr lang="ru-RU" sz="1800" dirty="0" err="1"/>
              <a:t>інфекційна</a:t>
            </a:r>
            <a:r>
              <a:rPr lang="ru-RU" sz="1800" dirty="0"/>
              <a:t> хвороба,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викликається</a:t>
            </a:r>
            <a:r>
              <a:rPr lang="ru-RU" sz="1800" dirty="0"/>
              <a:t> </a:t>
            </a:r>
            <a:r>
              <a:rPr lang="ru-RU" sz="1800" dirty="0" err="1"/>
              <a:t>вірусом</a:t>
            </a:r>
            <a:r>
              <a:rPr lang="ru-RU" sz="1800" dirty="0"/>
              <a:t> </a:t>
            </a:r>
            <a:r>
              <a:rPr lang="ru-RU" sz="1800" dirty="0" err="1"/>
              <a:t>імунодефіциту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 (ВІЛ), </a:t>
            </a:r>
            <a:r>
              <a:rPr lang="ru-RU" sz="1800" dirty="0" err="1"/>
              <a:t>вражаючим</a:t>
            </a:r>
            <a:r>
              <a:rPr lang="ru-RU" sz="1800" dirty="0"/>
              <a:t> </a:t>
            </a:r>
            <a:r>
              <a:rPr lang="ru-RU" sz="1800" dirty="0" err="1"/>
              <a:t>клітини</a:t>
            </a:r>
            <a:r>
              <a:rPr lang="ru-RU" sz="1800" dirty="0"/>
              <a:t> </a:t>
            </a:r>
            <a:r>
              <a:rPr lang="ru-RU" sz="1800" dirty="0" err="1"/>
              <a:t>імунної</a:t>
            </a:r>
            <a:r>
              <a:rPr lang="ru-RU" sz="1800" dirty="0"/>
              <a:t>, </a:t>
            </a:r>
            <a:r>
              <a:rPr lang="ru-RU" sz="1800" dirty="0" err="1"/>
              <a:t>нервової</a:t>
            </a:r>
            <a:r>
              <a:rPr lang="ru-RU" sz="1800" dirty="0"/>
              <a:t> та </a:t>
            </a:r>
            <a:r>
              <a:rPr lang="ru-RU" sz="1800" dirty="0" err="1"/>
              <a:t>інших</a:t>
            </a:r>
            <a:r>
              <a:rPr lang="ru-RU" sz="1800" dirty="0"/>
              <a:t> систем та </a:t>
            </a:r>
            <a:r>
              <a:rPr lang="ru-RU" sz="1800" dirty="0" err="1"/>
              <a:t>органів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. При ВІЛ-</a:t>
            </a:r>
            <a:r>
              <a:rPr lang="ru-RU" sz="1800" dirty="0" err="1"/>
              <a:t>інфекції</a:t>
            </a:r>
            <a:r>
              <a:rPr lang="ru-RU" sz="1800" dirty="0"/>
              <a:t> </a:t>
            </a:r>
            <a:r>
              <a:rPr lang="ru-RU" sz="1800" dirty="0" err="1"/>
              <a:t>прогресує</a:t>
            </a:r>
            <a:r>
              <a:rPr lang="ru-RU" sz="1800" dirty="0"/>
              <a:t> </a:t>
            </a:r>
            <a:r>
              <a:rPr lang="ru-RU" sz="1800" dirty="0" err="1"/>
              <a:t>ураження</a:t>
            </a:r>
            <a:r>
              <a:rPr lang="ru-RU" sz="1800" dirty="0"/>
              <a:t> </a:t>
            </a:r>
            <a:r>
              <a:rPr lang="ru-RU" sz="1800" dirty="0" err="1"/>
              <a:t>імунної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приводить до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синдрому </a:t>
            </a:r>
            <a:r>
              <a:rPr lang="ru-RU" sz="2800" b="1" dirty="0" err="1">
                <a:solidFill>
                  <a:srgbClr val="FF0000"/>
                </a:solidFill>
              </a:rPr>
              <a:t>набутого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імунодефіциту</a:t>
            </a:r>
            <a:r>
              <a:rPr lang="ru-RU" sz="2800" b="1" dirty="0">
                <a:solidFill>
                  <a:srgbClr val="FF0000"/>
                </a:solidFill>
              </a:rPr>
              <a:t> (СНІД).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Ace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4134367" cy="274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98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ЕПІДЕМІОЛОГІЯ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4968552" cy="41764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ВІЛ-</a:t>
            </a:r>
            <a:r>
              <a:rPr lang="ru-RU" dirty="0" err="1"/>
              <a:t>інфекцію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континентах і практично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, де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планомірний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. За </a:t>
            </a:r>
            <a:r>
              <a:rPr lang="ru-RU" dirty="0" err="1"/>
              <a:t>даними</a:t>
            </a:r>
            <a:r>
              <a:rPr lang="ru-RU" dirty="0"/>
              <a:t> ВООЗ, з ВІЛ-</a:t>
            </a:r>
            <a:r>
              <a:rPr lang="ru-RU" dirty="0" err="1"/>
              <a:t>інфекцією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50 млн </a:t>
            </a:r>
            <a:r>
              <a:rPr lang="ru-RU" dirty="0" err="1"/>
              <a:t>чоловік</a:t>
            </a:r>
            <a:r>
              <a:rPr lang="ru-RU" dirty="0"/>
              <a:t>.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 млн </a:t>
            </a:r>
            <a:r>
              <a:rPr lang="ru-RU" dirty="0" err="1"/>
              <a:t>осіб</a:t>
            </a:r>
            <a:r>
              <a:rPr lang="ru-RU" dirty="0"/>
              <a:t> з ВІЛ-</a:t>
            </a:r>
            <a:r>
              <a:rPr lang="ru-RU" dirty="0" err="1"/>
              <a:t>інфекцією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Вікова</a:t>
            </a:r>
            <a:r>
              <a:rPr lang="ru-RU" dirty="0"/>
              <a:t> структура </a:t>
            </a:r>
            <a:r>
              <a:rPr lang="ru-RU" dirty="0" err="1"/>
              <a:t>захворілих</a:t>
            </a:r>
            <a:r>
              <a:rPr lang="ru-RU" dirty="0"/>
              <a:t>, і особливо </a:t>
            </a:r>
            <a:r>
              <a:rPr lang="ru-RU" dirty="0" err="1"/>
              <a:t>інфікованих</a:t>
            </a:r>
            <a:r>
              <a:rPr lang="ru-RU" dirty="0"/>
              <a:t>, точно не </a:t>
            </a:r>
            <a:r>
              <a:rPr lang="ru-RU" dirty="0" err="1"/>
              <a:t>встановлена</a:t>
            </a:r>
            <a:r>
              <a:rPr lang="ru-RU" dirty="0"/>
              <a:t>. За </a:t>
            </a:r>
            <a:r>
              <a:rPr lang="ru-RU" dirty="0" err="1"/>
              <a:t>узагальненим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захворілих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10% і </a:t>
            </a:r>
            <a:r>
              <a:rPr lang="ru-RU" dirty="0" err="1"/>
              <a:t>більше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16386" name="Picture 2" descr="C:\Users\Acer\Desktop\4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492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93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9143999" cy="5616624"/>
          </a:xfrm>
        </p:spPr>
        <p:txBody>
          <a:bodyPr/>
          <a:lstStyle/>
          <a:p>
            <a:pPr marL="4378325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Retroviridae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78325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кулясту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форму;</a:t>
            </a:r>
          </a:p>
          <a:p>
            <a:pPr marL="4378325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віріону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100–120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378325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серцевину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78325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генів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6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378325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147" y="27856"/>
            <a:ext cx="9144000" cy="10248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ЕТІОЛОГІЯ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077072"/>
            <a:ext cx="4464496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СТРУКТУРНІ:</a:t>
            </a: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кодує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gp120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/105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gp41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/36);</a:t>
            </a:r>
          </a:p>
          <a:p>
            <a:pPr algn="just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кодує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p17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/16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p24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p55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/56);</a:t>
            </a:r>
          </a:p>
          <a:p>
            <a:pPr algn="just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кодує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транскриптазу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ревертазу),  протеазу, та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інтегразу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ендонуклеазу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4542" y="4077072"/>
            <a:ext cx="4320480" cy="2635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РЕГУЛЯТОРНІ:</a:t>
            </a:r>
          </a:p>
          <a:p>
            <a:pPr algn="ct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TAT, REV, NEF,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VPR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VPU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репликацією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IV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2351"/>
            <a:ext cx="3168352" cy="27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0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Питання до лабораторної 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dirty="0" err="1"/>
              <a:t>Імунодефіцити</a:t>
            </a:r>
            <a:r>
              <a:rPr lang="uk-UA" dirty="0"/>
              <a:t>: визначення, класифікація.</a:t>
            </a:r>
            <a:endParaRPr lang="ru-RU" dirty="0"/>
          </a:p>
          <a:p>
            <a:pPr lvl="0"/>
            <a:r>
              <a:rPr lang="uk-UA" dirty="0"/>
              <a:t>Первинні </a:t>
            </a:r>
            <a:r>
              <a:rPr lang="uk-UA" dirty="0" err="1"/>
              <a:t>імунодефіцити</a:t>
            </a:r>
            <a:r>
              <a:rPr lang="uk-UA" dirty="0"/>
              <a:t>: рівні генетичних блоків.</a:t>
            </a:r>
            <a:endParaRPr lang="ru-RU" dirty="0"/>
          </a:p>
          <a:p>
            <a:pPr lvl="0"/>
            <a:r>
              <a:rPr lang="uk-UA" dirty="0"/>
              <a:t>Ізольовані та комбіновані форми первинних </a:t>
            </a:r>
            <a:r>
              <a:rPr lang="uk-UA" dirty="0" err="1"/>
              <a:t>імунодефіцитів</a:t>
            </a:r>
            <a:r>
              <a:rPr lang="uk-UA" dirty="0"/>
              <a:t>.</a:t>
            </a:r>
            <a:endParaRPr lang="ru-RU" dirty="0"/>
          </a:p>
          <a:p>
            <a:pPr lvl="0"/>
            <a:r>
              <a:rPr lang="uk-UA" dirty="0"/>
              <a:t>Вторинні </a:t>
            </a:r>
            <a:r>
              <a:rPr lang="uk-UA" dirty="0" err="1"/>
              <a:t>імунодефіцити</a:t>
            </a:r>
            <a:r>
              <a:rPr lang="uk-UA" dirty="0"/>
              <a:t>.</a:t>
            </a:r>
            <a:endParaRPr lang="ru-RU" dirty="0"/>
          </a:p>
          <a:p>
            <a:pPr lvl="0"/>
            <a:r>
              <a:rPr lang="uk-UA" dirty="0"/>
              <a:t>СНІД: епідеміологія, етіологія, клініка, механізм імунологічних порушень, лікування, профілактика</a:t>
            </a:r>
            <a:r>
              <a:rPr lang="uk-UA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7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906979"/>
            <a:ext cx="4320480" cy="583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ПРИРОДНІ:</a:t>
            </a:r>
          </a:p>
          <a:p>
            <a:pPr algn="ctr"/>
            <a:endPara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статевий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гомосексуальні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заражається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партнер, т. я.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хромофінні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прямої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кишки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рецептори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травматизація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гетеросексуальні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заражаються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клітіни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шийки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матки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рецепторы 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інфікованої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вагітності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грудного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вигодовування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906979"/>
            <a:ext cx="4248472" cy="58343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ШТУЧНІ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(АРТИФІЦІАЛЬНІ</a:t>
            </a:r>
            <a:r>
              <a:rPr lang="ru-RU" sz="2400" dirty="0" smtClean="0">
                <a:solidFill>
                  <a:schemeClr val="tx1"/>
                </a:solidFill>
              </a:rPr>
              <a:t>):</a:t>
            </a: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парентеральний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слизових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оболонок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шкірних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покривів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трансплантація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ендоксопічні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НЕМЕДИЧНІ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ін’єкційна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наркоманія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20516" y="260648"/>
            <a:ext cx="4532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ПЕРЕДАЧІ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КЛІТИНИ МІШЕНІ ВІЛ-ІНФЕКЦІЇ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Acer\Desktop\t-limfotsyt_965x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483773" cy="24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457720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Макрофаги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7412" name="Picture 4" descr="C:\Users\Acer\Desktop\Macroph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318337" cy="19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Acer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721204" cy="174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1111" y="462617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Дендритні клітини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920" y="4729607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Т-</a:t>
            </a:r>
            <a:r>
              <a:rPr lang="uk-UA" sz="2800" b="1" dirty="0" err="1" smtClean="0">
                <a:solidFill>
                  <a:srgbClr val="FF0000"/>
                </a:solidFill>
              </a:rPr>
              <a:t>хелпери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42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1" cy="5184576"/>
          </a:xfrm>
        </p:spPr>
        <p:txBody>
          <a:bodyPr/>
          <a:lstStyle/>
          <a:p>
            <a:pPr marL="609600" indent="-609600" algn="ctr">
              <a:buNone/>
            </a:pPr>
            <a:r>
              <a:rPr lang="ru-RU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Інкубаційний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тижнів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ctr"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buNone/>
            </a:pPr>
            <a:endParaRPr lang="ru-RU" altLang="ru-RU" sz="1200" dirty="0"/>
          </a:p>
          <a:p>
            <a:pPr marL="609600" indent="-609600" algn="ctr">
              <a:buNone/>
            </a:pPr>
            <a:r>
              <a:rPr lang="ru-RU" altLang="ru-RU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класифікацією</a:t>
            </a:r>
            <a:r>
              <a:rPr lang="ru-RU" altLang="ru-RU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ВООЗ у </a:t>
            </a:r>
            <a:r>
              <a:rPr lang="ru-RU" altLang="ru-RU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клініці</a:t>
            </a:r>
            <a:r>
              <a:rPr lang="ru-RU" altLang="ru-RU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ВІЛ- </a:t>
            </a:r>
            <a:r>
              <a:rPr lang="ru-RU" altLang="ru-RU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altLang="ru-RU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altLang="ru-RU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altLang="ru-RU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altLang="ru-RU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8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Clr>
                <a:srgbClr val="FF0000"/>
              </a:buClr>
              <a:buFontTx/>
              <a:buAutoNum type="arabicPeriod"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гостра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Clr>
                <a:srgbClr val="FF0000"/>
              </a:buClr>
              <a:buFontTx/>
              <a:buAutoNum type="arabicPeriod"/>
            </a:pPr>
            <a:r>
              <a:rPr lang="ru-RU" alt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Персистуюча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генералізована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лімфаденопатія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;; 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Clr>
                <a:srgbClr val="FF0000"/>
              </a:buClr>
              <a:buFontTx/>
              <a:buAutoNum type="arabicPeriod"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асоційований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609600" indent="-609600">
              <a:buClr>
                <a:srgbClr val="FF0000"/>
              </a:buClr>
              <a:buFontTx/>
              <a:buAutoNum type="arabicPeriod"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термінальна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1" cy="5616624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провірусу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Т-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хелперів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загибеллю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мутантних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вислизувати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синцитію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ядер Т-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хелперів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одну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мембрану,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аутоімунних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хелперів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gp120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циркулювати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з'єднуючись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рецептором 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хелперів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чужорідною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будучи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інфікованою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хелперно-супресорного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</a:t>
            </a:r>
          </a:p>
          <a:p>
            <a:pPr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гостру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фазу за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CD8 + -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лімфоцитів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в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CD4 + -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лімфоцитів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поліклональна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активація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антитіл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неспецифічного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мітогену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антитіл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антигенів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потрапили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0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ИМУНОДЕФІЦІТ ПРИ ВІЛ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er\Desktop\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87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er\Desktop\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14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7" cy="54006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вірусних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антигенів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антитіл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ІФА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buNone/>
            </a:pP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ПЛР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ідетифікувати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генний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вирусу 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РНК. </a:t>
            </a:r>
            <a:endParaRPr lang="ru-RU" alt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копій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РНК 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прогнозувати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противірусної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19" y="1268760"/>
            <a:ext cx="8640961" cy="5400600"/>
          </a:xfrm>
        </p:spPr>
        <p:txBody>
          <a:bodyPr>
            <a:normAutofit fontScale="77500" lnSpcReduction="20000"/>
          </a:bodyPr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en-US" altLang="ru-RU" b="1" dirty="0">
                <a:solidFill>
                  <a:srgbClr val="FF0000"/>
                </a:solidFill>
              </a:rPr>
              <a:t>I    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Інгібітори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зворотньої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транскриптази</a:t>
            </a:r>
            <a:r>
              <a:rPr lang="ru-RU" altLang="ru-RU" b="1" dirty="0" smtClean="0">
                <a:solidFill>
                  <a:srgbClr val="FF0000"/>
                </a:solidFill>
              </a:rPr>
              <a:t>:</a:t>
            </a:r>
          </a:p>
          <a:p>
            <a:pPr marL="609600" indent="-609600" algn="ctr">
              <a:lnSpc>
                <a:spcPct val="80000"/>
              </a:lnSpc>
              <a:buNone/>
            </a:pPr>
            <a:endParaRPr lang="ru-RU" altLang="ru-RU" b="1" u="sng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Нуклеозидні</a:t>
            </a:r>
            <a:r>
              <a:rPr lang="ru-RU" alt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alt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ЗИДОВУДИН,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АЗИДОТИМІДИН, ДИДАНОЗИН, ЛАМІВУДИН, АБАКАВІР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Ненуклеозидні</a:t>
            </a:r>
            <a:r>
              <a:rPr lang="ru-RU" alt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alt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НЕВІРАПІН , ДЕЛАВІРДИН</a:t>
            </a:r>
            <a:endParaRPr lang="en-US" alt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ru-RU" altLang="ru-RU" b="1" dirty="0"/>
          </a:p>
          <a:p>
            <a:pPr marL="609600" indent="-609600" algn="ctr">
              <a:lnSpc>
                <a:spcPct val="80000"/>
              </a:lnSpc>
              <a:buNone/>
            </a:pPr>
            <a:r>
              <a:rPr lang="en-US" altLang="ru-RU" b="1" dirty="0">
                <a:solidFill>
                  <a:srgbClr val="FF0000"/>
                </a:solidFill>
              </a:rPr>
              <a:t>II    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Інгібітори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протеази</a:t>
            </a:r>
            <a:r>
              <a:rPr lang="ru-RU" altLang="ru-RU" b="1" dirty="0" smtClean="0">
                <a:solidFill>
                  <a:srgbClr val="FF0000"/>
                </a:solidFill>
              </a:rPr>
              <a:t>:</a:t>
            </a:r>
          </a:p>
          <a:p>
            <a:pPr marL="609600" indent="-609600" algn="ctr">
              <a:lnSpc>
                <a:spcPct val="80000"/>
              </a:lnSpc>
              <a:buNone/>
            </a:pPr>
            <a:endParaRPr lang="ru-RU" altLang="ru-RU" b="1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САКВІНАВІР,  ІНДИНАВІР,  РИТОНАВІР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СХЕМИ ЛІКУВАННЯ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НІЗТ і один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ННІЗТ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НИОТ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 один препарат ІП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8328"/>
            <a:ext cx="9036496" cy="7864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Самостійна робота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uk-UA" dirty="0" smtClean="0"/>
              <a:t>Основні імунологічні механізми протипухлинного імунітету.</a:t>
            </a:r>
            <a:endParaRPr lang="ru-RU" dirty="0" smtClean="0"/>
          </a:p>
          <a:p>
            <a:pPr algn="just"/>
            <a:r>
              <a:rPr lang="uk-UA" dirty="0" smtClean="0"/>
              <a:t>Отримання препаратів хромосом </a:t>
            </a:r>
            <a:r>
              <a:rPr lang="uk-UA" dirty="0" err="1" smtClean="0"/>
              <a:t>лімфоїдних</a:t>
            </a:r>
            <a:r>
              <a:rPr lang="uk-UA" dirty="0" smtClean="0"/>
              <a:t> клітин.</a:t>
            </a:r>
          </a:p>
          <a:p>
            <a:pPr algn="just"/>
            <a:r>
              <a:rPr lang="ru-RU" dirty="0" err="1"/>
              <a:t>Інфекція</a:t>
            </a:r>
            <a:r>
              <a:rPr lang="ru-RU" dirty="0"/>
              <a:t> та </a:t>
            </a:r>
            <a:r>
              <a:rPr lang="ru-RU" dirty="0" err="1"/>
              <a:t>імунітет</a:t>
            </a:r>
            <a:r>
              <a:rPr lang="ru-RU" dirty="0"/>
              <a:t>. Паразитизм як </a:t>
            </a:r>
            <a:r>
              <a:rPr lang="ru-RU" dirty="0" err="1"/>
              <a:t>екологічний</a:t>
            </a:r>
            <a:r>
              <a:rPr lang="ru-RU" dirty="0"/>
              <a:t> феномен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22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Імунодефіцити</a:t>
            </a:r>
            <a:r>
              <a:rPr lang="uk-UA" b="1" dirty="0" smtClean="0">
                <a:solidFill>
                  <a:srgbClr val="FF0000"/>
                </a:solidFill>
              </a:rPr>
              <a:t> – це…?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808" cy="60466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ІМУНОДИФІЦИТИ</a:t>
            </a:r>
            <a:endParaRPr lang="ru-RU" b="1" dirty="0"/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1115616" y="2204865"/>
            <a:ext cx="1434988" cy="72007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>
            <a:off x="2550604" y="2204865"/>
            <a:ext cx="1301316" cy="72007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508" y="2982143"/>
            <a:ext cx="194421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ПЕРВИННІ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3472" y="2982143"/>
            <a:ext cx="174455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ВТОРИННІ</a:t>
            </a:r>
            <a:endParaRPr lang="ru-RU" sz="2400" b="1" dirty="0"/>
          </a:p>
        </p:txBody>
      </p:sp>
      <p:cxnSp>
        <p:nvCxnSpPr>
          <p:cNvPr id="11" name="Прямая со стрелкой 10"/>
          <p:cNvCxnSpPr>
            <a:stCxn id="8" idx="2"/>
            <a:endCxn id="13" idx="0"/>
          </p:cNvCxnSpPr>
          <p:nvPr/>
        </p:nvCxnSpPr>
        <p:spPr>
          <a:xfrm>
            <a:off x="1115616" y="3443808"/>
            <a:ext cx="1440160" cy="14517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3" idx="0"/>
          </p:cNvCxnSpPr>
          <p:nvPr/>
        </p:nvCxnSpPr>
        <p:spPr>
          <a:xfrm flipH="1">
            <a:off x="2555776" y="3443808"/>
            <a:ext cx="1359972" cy="14517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28" y="4895582"/>
            <a:ext cx="446449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ПОНЯТТЯ</a:t>
            </a:r>
            <a:endParaRPr lang="ru-RU" sz="2800" b="1" dirty="0"/>
          </a:p>
        </p:txBody>
      </p:sp>
      <p:pic>
        <p:nvPicPr>
          <p:cNvPr id="1026" name="Picture 2" descr="C:\Users\Ac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96336"/>
            <a:ext cx="3710258" cy="21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3648" y="616530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РІВНІ ГЕНЕТИЧНИХ БЛОКІВ?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4012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-5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39228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1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-6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70"/>
            <a:ext cx="9171710" cy="68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8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-6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90" y="0"/>
            <a:ext cx="9164290" cy="688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3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-6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4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-6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29"/>
            <a:ext cx="9036496" cy="678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8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-6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79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678</Words>
  <Application>Microsoft Office PowerPoint</Application>
  <PresentationFormat>Экран (4:3)</PresentationFormat>
  <Paragraphs>114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Запорізький національний університет, кафедра фізіології, імунології і біохімії з курсом цивільного захисту та медицини     </vt:lpstr>
      <vt:lpstr>Питання до лабораторної роботи</vt:lpstr>
      <vt:lpstr>Імунодефіцити – це…?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Вторинні імунодефіциті…?</vt:lpstr>
      <vt:lpstr>ВІЛ інфекція - тривало поточна інфекційна хвороба, що викликається вірусом імунодефіциту людини (ВІЛ), вражаючим клітини імунної, нервової та інших систем та органів людини. При ВІЛ-інфекції прогресує ураження імунної системи, що приводить до розвитку  синдрому набутого імунодефіциту (СНІД).</vt:lpstr>
      <vt:lpstr>ЕПІДЕМІОЛОГІЯ</vt:lpstr>
      <vt:lpstr>ЕТІОЛОГІЯ</vt:lpstr>
      <vt:lpstr>Презентация PowerPoint</vt:lpstr>
      <vt:lpstr>КЛІТИНИ МІШЕНІ ВІЛ-ІНФЕКЦІЇ</vt:lpstr>
      <vt:lpstr>КЛІНІКА</vt:lpstr>
      <vt:lpstr>ИМУНОДЕФІЦІТ ПРИ ВІЛ</vt:lpstr>
      <vt:lpstr>Презентация PowerPoint</vt:lpstr>
      <vt:lpstr>Презентация PowerPoint</vt:lpstr>
      <vt:lpstr>ДІАГНОСТИКА</vt:lpstr>
      <vt:lpstr>ЛІКУВАННЯ</vt:lpstr>
      <vt:lpstr>Самостійна робота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національний університет, кафедра фізіології, імунології і біохімії з курсом цивільного захисту та медицини</dc:title>
  <dc:creator>Oleksandra Bekasova</dc:creator>
  <cp:lastModifiedBy>Oleksandra Bekasova</cp:lastModifiedBy>
  <cp:revision>13</cp:revision>
  <dcterms:created xsi:type="dcterms:W3CDTF">2020-12-15T15:40:54Z</dcterms:created>
  <dcterms:modified xsi:type="dcterms:W3CDTF">2021-01-18T15:52:07Z</dcterms:modified>
</cp:coreProperties>
</file>