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4" r:id="rId5"/>
    <p:sldId id="261" r:id="rId6"/>
    <p:sldId id="258" r:id="rId7"/>
    <p:sldId id="263" r:id="rId8"/>
    <p:sldId id="262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effectLst/>
                <a:latin typeface="Times New Roman"/>
                <a:ea typeface="Times New Roman"/>
              </a:rPr>
              <a:t>Форми організації навчання історії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2" y="4941169"/>
            <a:ext cx="8808212" cy="81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174308" cy="44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7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6646863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93" y="3501008"/>
            <a:ext cx="4957907" cy="297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3613"/>
            <a:ext cx="8147174" cy="10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0"/>
            <a:ext cx="5081349" cy="384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gym1551.ru/ciferblat/n_2007_22_pic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56" y="5415119"/>
            <a:ext cx="1224136" cy="14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22190"/>
            <a:ext cx="4045527" cy="420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7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7584384" cy="393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http://www.vitamarg.com/f/image/uchitel-ucheni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6"/>
            <a:ext cx="3456384" cy="28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i="1" dirty="0">
                <a:effectLst/>
              </a:rPr>
              <a:t>Схема системного аналізу уроку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35"/>
            <a:ext cx="3572142" cy="391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66762"/>
            <a:ext cx="6697693" cy="308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0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Комбінований урок</a:t>
            </a:r>
            <a:endParaRPr lang="ru-RU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055749" cy="294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http://rt1935.narod.ru/images/konkursi/rod_sob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252211" cy="305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Урок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 smtClean="0"/>
              <a:t>знань</a:t>
            </a:r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7270588" cy="300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http://3.bp.blogspot.com/-utEqUlzVngY/T2BSkuLoVII/AAAAAAAAC1s/dFZPb60A6Fs/s1600/11%25282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43" y="1916832"/>
            <a:ext cx="2723456" cy="27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Урок </a:t>
            </a:r>
            <a:r>
              <a:rPr lang="ru-RU" dirty="0" err="1"/>
              <a:t>опанування</a:t>
            </a:r>
            <a:r>
              <a:rPr lang="ru-RU" dirty="0"/>
              <a:t> </a:t>
            </a:r>
            <a:r>
              <a:rPr lang="ru-RU" dirty="0" err="1"/>
              <a:t>уміннями</a:t>
            </a:r>
            <a:r>
              <a:rPr lang="ru-RU" dirty="0"/>
              <a:t> i </a:t>
            </a:r>
            <a:r>
              <a:rPr lang="ru-RU" dirty="0" err="1"/>
              <a:t>навичками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083393" cy="24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1"/>
            <a:ext cx="2376264" cy="236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74998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8" y="5781039"/>
            <a:ext cx="8808223" cy="81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4496" cy="464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1" y="0"/>
            <a:ext cx="2747927" cy="441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89" y="3376216"/>
            <a:ext cx="2295111" cy="25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2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effectLst/>
                <a:latin typeface="Times New Roman"/>
                <a:ea typeface="Times New Roman"/>
              </a:rPr>
              <a:t>Урок-лекцiя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626"/>
            <a:ext cx="606340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40203s001.edusite.ru/images/school03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363867" cy="23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9144000" cy="59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6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43711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effectLst/>
                <a:latin typeface="Times New Roman"/>
                <a:ea typeface="Times New Roman"/>
              </a:rPr>
              <a:t>Семінар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640080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/>
              <a:t> Уроки-</a:t>
            </a:r>
            <a:r>
              <a:rPr lang="ru-RU" dirty="0" err="1"/>
              <a:t>семінари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види</a:t>
            </a:r>
            <a:r>
              <a:rPr lang="ru-RU" dirty="0"/>
              <a:t> за </a:t>
            </a:r>
            <a:r>
              <a:rPr lang="ru-RU" dirty="0" err="1"/>
              <a:t>навчальними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,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формами </a:t>
            </a:r>
            <a:r>
              <a:rPr lang="ru-RU" dirty="0" err="1"/>
              <a:t>проведення</a:t>
            </a:r>
            <a:r>
              <a:rPr lang="ru-RU" dirty="0"/>
              <a:t> і т.д. У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і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семінари-розгорнуті</a:t>
            </a:r>
            <a:r>
              <a:rPr lang="ru-RU" dirty="0"/>
              <a:t> </a:t>
            </a:r>
            <a:r>
              <a:rPr lang="ru-RU" dirty="0" err="1"/>
              <a:t>бесіди</a:t>
            </a:r>
            <a:r>
              <a:rPr lang="ru-RU" dirty="0"/>
              <a:t>, </a:t>
            </a:r>
            <a:r>
              <a:rPr lang="ru-RU" dirty="0" err="1"/>
              <a:t>семінари-доповіді</a:t>
            </a:r>
            <a:r>
              <a:rPr lang="ru-RU" dirty="0"/>
              <a:t>, </a:t>
            </a:r>
            <a:r>
              <a:rPr lang="ru-RU" dirty="0" err="1"/>
              <a:t>семінари-розв'язування</a:t>
            </a:r>
            <a:r>
              <a:rPr lang="ru-RU" dirty="0"/>
              <a:t> задач, </a:t>
            </a:r>
            <a:r>
              <a:rPr lang="ru-RU" dirty="0" err="1"/>
              <a:t>семінари-диспути</a:t>
            </a:r>
            <a:r>
              <a:rPr lang="ru-RU" dirty="0"/>
              <a:t>, </a:t>
            </a:r>
            <a:r>
              <a:rPr lang="ru-RU" dirty="0" err="1"/>
              <a:t>семінари-конференції</a:t>
            </a:r>
            <a:r>
              <a:rPr lang="ru-RU" dirty="0"/>
              <a:t>, де </a:t>
            </a:r>
            <a:r>
              <a:rPr lang="ru-RU" dirty="0" err="1"/>
              <a:t>зачитуються</a:t>
            </a:r>
            <a:r>
              <a:rPr lang="ru-RU" dirty="0"/>
              <a:t> і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реферати</a:t>
            </a:r>
            <a:r>
              <a:rPr lang="ru-RU" dirty="0"/>
              <a:t>,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письмові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коментоване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і т.д.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39147"/>
            <a:ext cx="1516931" cy="141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3350"/>
            <a:ext cx="3851920" cy="29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229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effectLst/>
                <a:latin typeface="Times New Roman"/>
                <a:ea typeface="Times New Roman"/>
              </a:rPr>
              <a:t>Екскурсія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це</a:t>
            </a:r>
            <a:r>
              <a:rPr lang="ru-RU" dirty="0"/>
              <a:t> вид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проводиться на натуральному природному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виробничому</a:t>
            </a:r>
            <a:r>
              <a:rPr lang="ru-RU" dirty="0"/>
              <a:t> </a:t>
            </a:r>
            <a:r>
              <a:rPr lang="ru-RU" dirty="0" err="1"/>
              <a:t>об'єкті</a:t>
            </a:r>
            <a:r>
              <a:rPr lang="ru-RU" dirty="0"/>
              <a:t> поза межами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</a:t>
            </a:r>
          </a:p>
        </p:txBody>
      </p:sp>
      <p:pic>
        <p:nvPicPr>
          <p:cNvPr id="3076" name="Picture 4" descr="http://shkola.ostriv.in.ua/images/publications/4/11474/13341439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7908"/>
            <a:ext cx="3940671" cy="48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fizmet.org/i/nano/f/L_8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8682451" cy="47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249"/>
            <a:ext cx="6696744" cy="668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6400800" cy="3474720"/>
          </a:xfrm>
        </p:spPr>
        <p:txBody>
          <a:bodyPr>
            <a:normAutofit fontScale="62500" lnSpcReduction="20000"/>
          </a:bodyPr>
          <a:lstStyle/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</a:rPr>
              <a:t>Навчальне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6">
                    <a:lumMod val="75000"/>
                  </a:schemeClr>
                </a:solidFill>
              </a:rPr>
              <a:t>значення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dirty="0" err="1"/>
              <a:t>екскурсії</a:t>
            </a:r>
            <a:r>
              <a:rPr lang="ru-RU" sz="2600" dirty="0"/>
              <a:t> </a:t>
            </a:r>
            <a:r>
              <a:rPr lang="ru-RU" sz="2600" dirty="0" err="1"/>
              <a:t>полягає</a:t>
            </a:r>
            <a:r>
              <a:rPr lang="ru-RU" sz="2600" dirty="0"/>
              <a:t> в тому,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під</a:t>
            </a:r>
            <a:r>
              <a:rPr lang="ru-RU" sz="2600" dirty="0"/>
              <a:t> час </a:t>
            </a:r>
            <a:r>
              <a:rPr lang="ru-RU" sz="2600" dirty="0" err="1"/>
              <a:t>екскурсії</a:t>
            </a:r>
            <a:r>
              <a:rPr lang="ru-RU" sz="2600" dirty="0"/>
              <a:t> </a:t>
            </a:r>
            <a:r>
              <a:rPr lang="ru-RU" sz="2600" dirty="0" err="1"/>
              <a:t>здійснюється</a:t>
            </a:r>
            <a:r>
              <a:rPr lang="ru-RU" sz="2600" dirty="0"/>
              <a:t> </a:t>
            </a:r>
            <a:r>
              <a:rPr lang="ru-RU" sz="2600" dirty="0" err="1"/>
              <a:t>реалізація</a:t>
            </a:r>
            <a:r>
              <a:rPr lang="ru-RU" sz="2600" dirty="0"/>
              <a:t> </a:t>
            </a:r>
            <a:r>
              <a:rPr lang="ru-RU" sz="2600" dirty="0" err="1"/>
              <a:t>дидактичних</a:t>
            </a:r>
            <a:r>
              <a:rPr lang="ru-RU" sz="2600" dirty="0"/>
              <a:t> </a:t>
            </a:r>
            <a:r>
              <a:rPr lang="ru-RU" sz="2600" dirty="0" err="1"/>
              <a:t>принципів</a:t>
            </a:r>
            <a:r>
              <a:rPr lang="ru-RU" sz="2600" dirty="0"/>
              <a:t> </a:t>
            </a:r>
            <a:r>
              <a:rPr lang="ru-RU" sz="2600" dirty="0" err="1"/>
              <a:t>зв'язку</a:t>
            </a:r>
            <a:r>
              <a:rPr lang="ru-RU" sz="2600" dirty="0"/>
              <a:t> з </a:t>
            </a:r>
            <a:r>
              <a:rPr lang="ru-RU" sz="2600" dirty="0" err="1"/>
              <a:t>життям</a:t>
            </a:r>
            <a:r>
              <a:rPr lang="ru-RU" sz="2600" dirty="0"/>
              <a:t>, </a:t>
            </a:r>
            <a:r>
              <a:rPr lang="ru-RU" sz="2600" dirty="0" err="1"/>
              <a:t>політехнічного</a:t>
            </a:r>
            <a:r>
              <a:rPr lang="ru-RU" sz="2600" dirty="0"/>
              <a:t> </a:t>
            </a:r>
            <a:r>
              <a:rPr lang="ru-RU" sz="2600" dirty="0" err="1"/>
              <a:t>навчання</a:t>
            </a:r>
            <a:r>
              <a:rPr lang="ru-RU" sz="2600" dirty="0"/>
              <a:t>, </a:t>
            </a:r>
            <a:r>
              <a:rPr lang="ru-RU" sz="2600" dirty="0" err="1"/>
              <a:t>наочності</a:t>
            </a:r>
            <a:r>
              <a:rPr lang="ru-RU" sz="2600" dirty="0"/>
              <a:t> і т.п.</a:t>
            </a:r>
          </a:p>
          <a:p>
            <a:pPr marL="45720" indent="0" algn="just">
              <a:buNone/>
            </a:pPr>
            <a:endParaRPr lang="ru-RU" sz="2600" dirty="0"/>
          </a:p>
          <a:p>
            <a:pPr marL="45720" indent="0" algn="just">
              <a:buNone/>
            </a:pPr>
            <a:r>
              <a:rPr lang="ru-RU" sz="2600" dirty="0" smtClean="0"/>
              <a:t>	</a:t>
            </a:r>
            <a:r>
              <a:rPr lang="ru-RU" sz="2600" dirty="0" err="1" smtClean="0"/>
              <a:t>Під</a:t>
            </a:r>
            <a:r>
              <a:rPr lang="ru-RU" sz="2600" dirty="0" smtClean="0"/>
              <a:t> </a:t>
            </a:r>
            <a:r>
              <a:rPr lang="ru-RU" sz="2600" dirty="0"/>
              <a:t>час </a:t>
            </a:r>
            <a:r>
              <a:rPr lang="ru-RU" sz="2600" dirty="0" err="1"/>
              <a:t>екскурсії</a:t>
            </a:r>
            <a:r>
              <a:rPr lang="ru-RU" sz="2600" dirty="0"/>
              <a:t> </a:t>
            </a:r>
            <a:r>
              <a:rPr lang="ru-RU" sz="2600" dirty="0" err="1"/>
              <a:t>учні</a:t>
            </a:r>
            <a:r>
              <a:rPr lang="ru-RU" sz="2600" dirty="0"/>
              <a:t> </a:t>
            </a:r>
            <a:r>
              <a:rPr lang="ru-RU" sz="2600" dirty="0" err="1"/>
              <a:t>знайомляться</a:t>
            </a:r>
            <a:r>
              <a:rPr lang="ru-RU" sz="2600" dirty="0"/>
              <a:t> з </a:t>
            </a:r>
            <a:r>
              <a:rPr lang="ru-RU" sz="2600" dirty="0" err="1"/>
              <a:t>виробничими</a:t>
            </a:r>
            <a:r>
              <a:rPr lang="ru-RU" sz="2600" dirty="0"/>
              <a:t> </a:t>
            </a:r>
            <a:r>
              <a:rPr lang="ru-RU" sz="2600" dirty="0" err="1"/>
              <a:t>об'єктами</a:t>
            </a:r>
            <a:r>
              <a:rPr lang="ru-RU" sz="2600" dirty="0"/>
              <a:t>, </a:t>
            </a:r>
            <a:r>
              <a:rPr lang="ru-RU" sz="2600" dirty="0" err="1"/>
              <a:t>різними</a:t>
            </a:r>
            <a:r>
              <a:rPr lang="ru-RU" sz="2600" dirty="0"/>
              <a:t> </a:t>
            </a:r>
            <a:r>
              <a:rPr lang="ru-RU" sz="2600" dirty="0" err="1"/>
              <a:t>виробничими</a:t>
            </a:r>
            <a:r>
              <a:rPr lang="ru-RU" sz="2600" dirty="0"/>
              <a:t> </a:t>
            </a:r>
            <a:r>
              <a:rPr lang="ru-RU" sz="2600" dirty="0" err="1"/>
              <a:t>професіями</a:t>
            </a:r>
            <a:r>
              <a:rPr lang="ru-RU" sz="2600" dirty="0"/>
              <a:t>, </a:t>
            </a:r>
            <a:r>
              <a:rPr lang="ru-RU" sz="2600" dirty="0" err="1"/>
              <a:t>учаться</a:t>
            </a:r>
            <a:r>
              <a:rPr lang="ru-RU" sz="2600" dirty="0"/>
              <a:t> </a:t>
            </a:r>
            <a:r>
              <a:rPr lang="ru-RU" sz="2600" dirty="0" err="1"/>
              <a:t>знаходити</a:t>
            </a:r>
            <a:r>
              <a:rPr lang="ru-RU" sz="2600" dirty="0"/>
              <a:t> </a:t>
            </a:r>
            <a:r>
              <a:rPr lang="ru-RU" sz="2600" dirty="0" err="1"/>
              <a:t>дію</a:t>
            </a:r>
            <a:r>
              <a:rPr lang="ru-RU" sz="2600" dirty="0"/>
              <a:t> </a:t>
            </a:r>
            <a:r>
              <a:rPr lang="ru-RU" sz="2600" dirty="0" err="1"/>
              <a:t>фізичних</a:t>
            </a:r>
            <a:r>
              <a:rPr lang="ru-RU" sz="2600" dirty="0"/>
              <a:t> </a:t>
            </a:r>
            <a:r>
              <a:rPr lang="ru-RU" sz="2600" dirty="0" err="1"/>
              <a:t>законів</a:t>
            </a:r>
            <a:r>
              <a:rPr lang="ru-RU" sz="2600" dirty="0"/>
              <a:t> у </a:t>
            </a:r>
            <a:r>
              <a:rPr lang="ru-RU" sz="2600" dirty="0" err="1"/>
              <a:t>різних</a:t>
            </a:r>
            <a:r>
              <a:rPr lang="ru-RU" sz="2600" dirty="0"/>
              <a:t> </a:t>
            </a:r>
            <a:r>
              <a:rPr lang="ru-RU" sz="2600" dirty="0" err="1"/>
              <a:t>природних</a:t>
            </a:r>
            <a:r>
              <a:rPr lang="ru-RU" sz="2600" dirty="0"/>
              <a:t> </a:t>
            </a:r>
            <a:r>
              <a:rPr lang="ru-RU" sz="2600" dirty="0" err="1"/>
              <a:t>явищах</a:t>
            </a:r>
            <a:r>
              <a:rPr lang="ru-RU" sz="2600" dirty="0"/>
              <a:t>, </a:t>
            </a:r>
            <a:r>
              <a:rPr lang="ru-RU" sz="2600" dirty="0" err="1"/>
              <a:t>знайомляться</a:t>
            </a:r>
            <a:r>
              <a:rPr lang="ru-RU" sz="2600" dirty="0"/>
              <a:t> з </a:t>
            </a:r>
            <a:r>
              <a:rPr lang="ru-RU" sz="2600" dirty="0" err="1"/>
              <a:t>фізичними</a:t>
            </a:r>
            <a:r>
              <a:rPr lang="ru-RU" sz="2600" dirty="0"/>
              <a:t> </a:t>
            </a:r>
            <a:r>
              <a:rPr lang="ru-RU" sz="2600" dirty="0" err="1"/>
              <a:t>приладами</a:t>
            </a:r>
            <a:r>
              <a:rPr lang="ru-RU" sz="2600" dirty="0"/>
              <a:t> і </a:t>
            </a:r>
            <a:r>
              <a:rPr lang="ru-RU" sz="2600" dirty="0" err="1"/>
              <a:t>вимірювальними</a:t>
            </a:r>
            <a:r>
              <a:rPr lang="ru-RU" sz="2600" dirty="0"/>
              <a:t> </a:t>
            </a:r>
            <a:r>
              <a:rPr lang="ru-RU" sz="2600" dirty="0" err="1"/>
              <a:t>інструментами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застосовуються</a:t>
            </a:r>
            <a:r>
              <a:rPr lang="ru-RU" sz="2600" dirty="0"/>
              <a:t> у </a:t>
            </a:r>
            <a:r>
              <a:rPr lang="ru-RU" sz="2600" dirty="0" err="1"/>
              <a:t>науково-дослідних</a:t>
            </a:r>
            <a:r>
              <a:rPr lang="ru-RU" sz="2600" dirty="0"/>
              <a:t> </a:t>
            </a:r>
            <a:r>
              <a:rPr lang="ru-RU" sz="2600" dirty="0" err="1"/>
              <a:t>лабораторіях</a:t>
            </a:r>
            <a:r>
              <a:rPr lang="ru-RU" sz="2600" dirty="0"/>
              <a:t> і на </a:t>
            </a:r>
            <a:r>
              <a:rPr lang="ru-RU" sz="2600" dirty="0" err="1"/>
              <a:t>виробництві</a:t>
            </a:r>
            <a:r>
              <a:rPr lang="ru-RU" sz="2600" dirty="0"/>
              <a:t>.</a:t>
            </a:r>
          </a:p>
          <a:p>
            <a:pPr marL="45720" indent="0" algn="just">
              <a:buNone/>
            </a:pPr>
            <a:endParaRPr lang="ru-RU" sz="2600" dirty="0"/>
          </a:p>
          <a:p>
            <a:pPr marL="45720" indent="0" algn="just">
              <a:buNone/>
            </a:pPr>
            <a:r>
              <a:rPr lang="ru-RU" sz="2600" dirty="0" smtClean="0"/>
              <a:t>	Як </a:t>
            </a:r>
            <a:r>
              <a:rPr lang="ru-RU" sz="2600" dirty="0"/>
              <a:t>метод </a:t>
            </a:r>
            <a:r>
              <a:rPr lang="ru-RU" sz="2600" dirty="0" err="1"/>
              <a:t>екскурсія</a:t>
            </a:r>
            <a:r>
              <a:rPr lang="ru-RU" sz="2600" dirty="0"/>
              <a:t> </a:t>
            </a:r>
            <a:r>
              <a:rPr lang="ru-RU" sz="2600" dirty="0" err="1"/>
              <a:t>належить</a:t>
            </a:r>
            <a:r>
              <a:rPr lang="ru-RU" sz="2600" dirty="0"/>
              <a:t> до </a:t>
            </a:r>
            <a:r>
              <a:rPr lang="ru-RU" sz="2600" dirty="0" err="1"/>
              <a:t>ілюстративного</a:t>
            </a:r>
            <a:r>
              <a:rPr lang="ru-RU" sz="2600" dirty="0"/>
              <a:t> методу </a:t>
            </a:r>
            <a:r>
              <a:rPr lang="ru-RU" sz="2600" dirty="0" err="1"/>
              <a:t>навчання</a:t>
            </a:r>
            <a:r>
              <a:rPr lang="ru-RU" sz="2600" dirty="0"/>
              <a:t>, у </a:t>
            </a:r>
            <a:r>
              <a:rPr lang="ru-RU" sz="2600" dirty="0" err="1"/>
              <a:t>якому</a:t>
            </a:r>
            <a:r>
              <a:rPr lang="ru-RU" sz="2600" dirty="0"/>
              <a:t> </a:t>
            </a:r>
            <a:r>
              <a:rPr lang="ru-RU" sz="2600" dirty="0" err="1"/>
              <a:t>учні</a:t>
            </a:r>
            <a:r>
              <a:rPr lang="ru-RU" sz="2600" dirty="0"/>
              <a:t> практично не </a:t>
            </a:r>
            <a:r>
              <a:rPr lang="ru-RU" sz="2600" dirty="0" err="1"/>
              <a:t>впливають</a:t>
            </a:r>
            <a:r>
              <a:rPr lang="ru-RU" sz="2600" dirty="0"/>
              <a:t> на </a:t>
            </a:r>
            <a:r>
              <a:rPr lang="ru-RU" sz="2600" dirty="0" err="1"/>
              <a:t>спостережуваний</a:t>
            </a:r>
            <a:r>
              <a:rPr lang="ru-RU" sz="2600" dirty="0"/>
              <a:t> </a:t>
            </a:r>
            <a:r>
              <a:rPr lang="ru-RU" sz="2600" dirty="0" err="1"/>
              <a:t>об'єкт</a:t>
            </a:r>
            <a:r>
              <a:rPr lang="ru-RU" sz="2600" dirty="0"/>
              <a:t>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/>
              <a:t>явище</a:t>
            </a:r>
            <a:r>
              <a:rPr lang="ru-RU" sz="2600" dirty="0"/>
              <a:t>, </a:t>
            </a:r>
            <a:r>
              <a:rPr lang="ru-RU" sz="2600" dirty="0" err="1"/>
              <a:t>процес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9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683" y="22048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4800" dirty="0">
                <a:effectLst/>
                <a:latin typeface="Times New Roman"/>
                <a:ea typeface="Times New Roman"/>
              </a:rPr>
              <a:t>Нетрадиційні форми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6400800" cy="3474720"/>
          </a:xfrm>
        </p:spPr>
        <p:txBody>
          <a:bodyPr>
            <a:normAutofit fontScale="25000" lnSpcReduction="20000"/>
          </a:bodyPr>
          <a:lstStyle/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вистава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2)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змагання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3)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естафета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4) урок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взаємного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навчання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5) урок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із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груповою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формою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роботи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6) урок,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який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проводять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самі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учні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7) урок-«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наукове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дослідження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»;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8) урок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творчих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звітів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(урок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творчості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);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9) урок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конкурсів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10)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вікторина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11) урок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фантазії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12)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конференція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13)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семінар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14)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рольова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гра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(урок-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ділова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гра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);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15)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експериментальне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дослідження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16) урок-«гонка-марафон»;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17) урок-ода;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18) урок-диспут (урок-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діалог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);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19) 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інтегрований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(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міжпредметний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) урок;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20)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подорож</a:t>
            </a:r>
            <a:r>
              <a:rPr lang="ru-RU" sz="5600" dirty="0" smtClean="0">
                <a:solidFill>
                  <a:srgbClr val="2A1A1A"/>
                </a:solidFill>
                <a:latin typeface="Georgia"/>
              </a:rPr>
              <a:t>;</a:t>
            </a:r>
            <a:endParaRPr lang="ru-RU" sz="5600" dirty="0">
              <a:solidFill>
                <a:srgbClr val="2A1A1A"/>
              </a:solidFill>
              <a:latin typeface="Georgia"/>
            </a:endParaRP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21)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казка</a:t>
            </a:r>
            <a:r>
              <a:rPr lang="ru-RU" sz="5600" dirty="0" smtClean="0">
                <a:solidFill>
                  <a:srgbClr val="2A1A1A"/>
                </a:solidFill>
                <a:latin typeface="Georgia"/>
              </a:rPr>
              <a:t>;</a:t>
            </a:r>
            <a:endParaRPr lang="ru-RU" sz="5600" dirty="0">
              <a:solidFill>
                <a:srgbClr val="2A1A1A"/>
              </a:solidFill>
              <a:latin typeface="Georgia"/>
            </a:endParaRP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22) 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театралізований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урок;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23)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гра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у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формі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інтерв'ю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,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прес-конференції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, суду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тощо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indent="342265"/>
            <a:r>
              <a:rPr lang="ru-RU" sz="5600" dirty="0">
                <a:solidFill>
                  <a:srgbClr val="2A1A1A"/>
                </a:solidFill>
                <a:latin typeface="Georgia"/>
              </a:rPr>
              <a:t>24) урок-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гра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,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що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є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імпровізацією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популярних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телепередач (КВК, «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Полі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 чудес», «</a:t>
            </a:r>
            <a:r>
              <a:rPr lang="ru-RU" sz="5600" dirty="0" err="1">
                <a:solidFill>
                  <a:srgbClr val="2A1A1A"/>
                </a:solidFill>
                <a:latin typeface="Georgia"/>
              </a:rPr>
              <a:t>Що</a:t>
            </a:r>
            <a:r>
              <a:rPr lang="ru-RU" sz="5600" dirty="0">
                <a:solidFill>
                  <a:srgbClr val="2A1A1A"/>
                </a:solidFill>
                <a:latin typeface="Georgia"/>
              </a:rPr>
              <a:t>? Де? Коли?»).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8" name="Picture 4" descr="http://kuchka.info/wp-content/uploads/2013/03/d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2520280" cy="25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	Одним </a:t>
            </a:r>
            <a:r>
              <a:rPr lang="ru-RU" dirty="0"/>
              <a:t>з </a:t>
            </a:r>
            <a:r>
              <a:rPr lang="ru-RU" dirty="0" err="1"/>
              <a:t>найефективніших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навчальну</a:t>
            </a:r>
            <a:r>
              <a:rPr lang="ru-RU" dirty="0"/>
              <a:t>, </a:t>
            </a:r>
            <a:r>
              <a:rPr lang="ru-RU" dirty="0" err="1"/>
              <a:t>розвиваючу</a:t>
            </a:r>
            <a:r>
              <a:rPr lang="ru-RU" dirty="0"/>
              <a:t> і </a:t>
            </a:r>
            <a:r>
              <a:rPr lang="ru-RU" dirty="0" err="1"/>
              <a:t>виховну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є </a:t>
            </a:r>
            <a:r>
              <a:rPr lang="ru-RU" b="1" dirty="0">
                <a:solidFill>
                  <a:schemeClr val="accent6"/>
                </a:solidFill>
              </a:rPr>
              <a:t>дидактична </a:t>
            </a:r>
            <a:r>
              <a:rPr lang="ru-RU" b="1" dirty="0" err="1">
                <a:solidFill>
                  <a:schemeClr val="accent6"/>
                </a:solidFill>
              </a:rPr>
              <a:t>гра</a:t>
            </a:r>
            <a:r>
              <a:rPr lang="ru-RU" dirty="0"/>
              <a:t>. До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залуча­ються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 </a:t>
            </a:r>
            <a:r>
              <a:rPr lang="ru-RU" dirty="0" err="1"/>
              <a:t>Суттєвою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дидактичної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визначеної</a:t>
            </a:r>
            <a:r>
              <a:rPr lang="ru-RU" dirty="0"/>
              <a:t> мети </a:t>
            </a:r>
            <a:r>
              <a:rPr lang="ru-RU" dirty="0" err="1"/>
              <a:t>навчання</a:t>
            </a:r>
            <a:r>
              <a:rPr lang="ru-RU" dirty="0"/>
              <a:t> й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результату. </a:t>
            </a:r>
            <a:r>
              <a:rPr lang="ru-RU" dirty="0" err="1"/>
              <a:t>Основ­ними</a:t>
            </a:r>
            <a:r>
              <a:rPr lang="ru-RU" dirty="0"/>
              <a:t> </a:t>
            </a:r>
            <a:r>
              <a:rPr lang="ru-RU" dirty="0" err="1"/>
              <a:t>структурними</a:t>
            </a:r>
            <a:r>
              <a:rPr lang="ru-RU" dirty="0"/>
              <a:t> компонентами </a:t>
            </a:r>
            <a:r>
              <a:rPr lang="ru-RU" dirty="0" err="1"/>
              <a:t>дидактичної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є </a:t>
            </a:r>
            <a:r>
              <a:rPr lang="ru-RU" dirty="0" err="1"/>
              <a:t>ігровий</a:t>
            </a:r>
            <a:r>
              <a:rPr lang="ru-RU" dirty="0"/>
              <a:t> </a:t>
            </a:r>
            <a:r>
              <a:rPr lang="ru-RU" dirty="0" err="1"/>
              <a:t>задум</a:t>
            </a:r>
            <a:r>
              <a:rPr lang="ru-RU" dirty="0"/>
              <a:t>, правила </a:t>
            </a:r>
            <a:r>
              <a:rPr lang="ru-RU" dirty="0" err="1"/>
              <a:t>гри</a:t>
            </a:r>
            <a:r>
              <a:rPr lang="ru-RU" dirty="0"/>
              <a:t>, </a:t>
            </a:r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пізнавальний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(</a:t>
            </a:r>
            <a:r>
              <a:rPr lang="ru-RU" dirty="0" err="1"/>
              <a:t>дидактичні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),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ре­зультати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pryluky-dnz2.edukit.cn.ua/files2/images/multik-70.gif?size=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9814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6400800" cy="3474720"/>
          </a:xfrm>
        </p:spPr>
        <p:txBody>
          <a:bodyPr>
            <a:normAutofit fontScale="77500" lnSpcReduction="20000"/>
          </a:bodyPr>
          <a:lstStyle/>
          <a:p>
            <a:pPr indent="0">
              <a:spcBef>
                <a:spcPts val="500"/>
              </a:spcBef>
              <a:buNone/>
            </a:pPr>
            <a:r>
              <a:rPr lang="ru-RU" sz="2400" dirty="0" smtClean="0">
                <a:solidFill>
                  <a:srgbClr val="2A1A1A"/>
                </a:solidFill>
                <a:latin typeface="Georgia"/>
              </a:rPr>
              <a:t>	</a:t>
            </a:r>
            <a:r>
              <a:rPr lang="ru-RU" sz="2300" dirty="0" err="1" smtClean="0">
                <a:solidFill>
                  <a:srgbClr val="2A1A1A"/>
                </a:solidFill>
                <a:latin typeface="Georgia"/>
              </a:rPr>
              <a:t>Ігрова</a:t>
            </a:r>
            <a:r>
              <a:rPr lang="ru-RU" sz="2300" dirty="0" smtClean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форма занять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створюється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на уроках за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допомогою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ігрових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прийомів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та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ситуацій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,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реалізація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яких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відбувається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за такими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ос­новними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напрямами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:</a:t>
            </a:r>
          </a:p>
          <a:p>
            <a:pPr marL="457200" indent="-228600">
              <a:spcBef>
                <a:spcPts val="500"/>
              </a:spcBef>
              <a:spcAft>
                <a:spcPts val="0"/>
              </a:spcAft>
            </a:pPr>
            <a:r>
              <a:rPr lang="ru-RU" sz="2300" dirty="0">
                <a:solidFill>
                  <a:srgbClr val="2A1A1A"/>
                </a:solidFill>
                <a:latin typeface="Symbol"/>
              </a:rPr>
              <a:t>·</a:t>
            </a:r>
            <a:r>
              <a:rPr lang="ru-RU" sz="2300" dirty="0">
                <a:solidFill>
                  <a:srgbClr val="2A1A1A"/>
                </a:solidFill>
                <a:latin typeface="Times New Roman"/>
              </a:rPr>
              <a:t>        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дидактична мета ставиться у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формі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ігрового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завдання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marL="457200" indent="-228600"/>
            <a:r>
              <a:rPr lang="ru-RU" sz="2300" dirty="0">
                <a:solidFill>
                  <a:srgbClr val="2A1A1A"/>
                </a:solidFill>
                <a:latin typeface="Symbol"/>
              </a:rPr>
              <a:t>·</a:t>
            </a:r>
            <a:r>
              <a:rPr lang="ru-RU" sz="2300" dirty="0">
                <a:solidFill>
                  <a:srgbClr val="2A1A1A"/>
                </a:solidFill>
                <a:latin typeface="Times New Roman"/>
              </a:rPr>
              <a:t>        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навчальна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діяльність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учнів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під­порядковується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правилам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гри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marL="457200" indent="-228600"/>
            <a:r>
              <a:rPr lang="ru-RU" sz="2300" dirty="0">
                <a:solidFill>
                  <a:srgbClr val="2A1A1A"/>
                </a:solidFill>
                <a:latin typeface="Symbol"/>
              </a:rPr>
              <a:t>·</a:t>
            </a:r>
            <a:r>
              <a:rPr lang="ru-RU" sz="2300" dirty="0">
                <a:solidFill>
                  <a:srgbClr val="2A1A1A"/>
                </a:solidFill>
                <a:latin typeface="Times New Roman"/>
              </a:rPr>
              <a:t>        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до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навчальної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діяльності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вво­диться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елемент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змагання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,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який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перетворює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дидактичну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задачу в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ігрову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;</a:t>
            </a:r>
          </a:p>
          <a:p>
            <a:pPr marL="457200" indent="-228600"/>
            <a:r>
              <a:rPr lang="ru-RU" sz="2300" dirty="0">
                <a:solidFill>
                  <a:srgbClr val="2A1A1A"/>
                </a:solidFill>
                <a:latin typeface="Symbol"/>
              </a:rPr>
              <a:t>·</a:t>
            </a:r>
            <a:r>
              <a:rPr lang="ru-RU" sz="2300" dirty="0">
                <a:solidFill>
                  <a:srgbClr val="2A1A1A"/>
                </a:solidFill>
                <a:latin typeface="Times New Roman"/>
              </a:rPr>
              <a:t>        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успішність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,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виконання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дидак­тичного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завдання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пов'язується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з </a:t>
            </a:r>
            <a:r>
              <a:rPr lang="ru-RU" sz="2300" dirty="0" err="1">
                <a:solidFill>
                  <a:srgbClr val="2A1A1A"/>
                </a:solidFill>
                <a:latin typeface="Georgia"/>
              </a:rPr>
              <a:t>ігровим</a:t>
            </a:r>
            <a:r>
              <a:rPr lang="ru-RU" sz="2300" dirty="0">
                <a:solidFill>
                  <a:srgbClr val="2A1A1A"/>
                </a:solidFill>
                <a:latin typeface="Georgia"/>
              </a:rPr>
              <a:t> результатом.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 descr="http://kiev.convdocs.org/tw_files2/urls_242/20/d-19154/19154_html_515c843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61" y="3776100"/>
            <a:ext cx="3533839" cy="30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37321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Кінець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23"/>
            <a:ext cx="8964488" cy="448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9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041" y="5157192"/>
            <a:ext cx="6512511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400" dirty="0">
                <a:effectLst/>
              </a:rPr>
              <a:t>Основні форми </a:t>
            </a:r>
            <a:r>
              <a:rPr lang="uk-UA" sz="2400" dirty="0" smtClean="0">
                <a:effectLst/>
              </a:rPr>
              <a:t>організації всього навчально-виховного процесу.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2" y="548680"/>
            <a:ext cx="9676339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8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005"/>
            <a:ext cx="9175119" cy="493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7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6512511" cy="1143000"/>
          </a:xfrm>
        </p:spPr>
        <p:txBody>
          <a:bodyPr/>
          <a:lstStyle/>
          <a:p>
            <a:r>
              <a:rPr lang="ru-RU" dirty="0"/>
              <a:t>-	</a:t>
            </a:r>
            <a:r>
              <a:rPr lang="ru-RU" sz="3200" dirty="0"/>
              <a:t>форма уроку </a:t>
            </a:r>
            <a:r>
              <a:rPr lang="ru-RU" sz="3200" dirty="0" err="1"/>
              <a:t>визначається</a:t>
            </a:r>
            <a:r>
              <a:rPr lang="ru-RU" sz="3200" dirty="0"/>
              <a:t> способами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організації</a:t>
            </a:r>
            <a:r>
              <a:rPr lang="ru-RU" sz="3200" dirty="0"/>
              <a:t>, методами </a:t>
            </a:r>
            <a:r>
              <a:rPr lang="ru-RU" sz="3200" dirty="0" err="1"/>
              <a:t>проведення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0" y="0"/>
            <a:ext cx="5832455" cy="50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170" name="Picture 2" descr="http://ppt4web.ru/images/848/31668/3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"/>
            <a:ext cx="8316416" cy="62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45224"/>
            <a:ext cx="6512511" cy="1143000"/>
          </a:xfrm>
        </p:spPr>
        <p:txBody>
          <a:bodyPr/>
          <a:lstStyle/>
          <a:p>
            <a:pPr algn="just"/>
            <a:r>
              <a:rPr lang="ru-RU" sz="2800" dirty="0"/>
              <a:t>-	тип уроку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основною дидактичною </a:t>
            </a:r>
            <a:r>
              <a:rPr lang="ru-RU" sz="2800" dirty="0" smtClean="0"/>
              <a:t>метою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43" y="0"/>
            <a:ext cx="5372061" cy="542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2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938" y="4365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8915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3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281</TotalTime>
  <Words>140</Words>
  <Application>Microsoft Office PowerPoint</Application>
  <PresentationFormat>Екран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Воздушный поток</vt:lpstr>
      <vt:lpstr>Форми організації навчання історії </vt:lpstr>
      <vt:lpstr> </vt:lpstr>
      <vt:lpstr>Основні форми організації всього навчально-виховного процесу. </vt:lpstr>
      <vt:lpstr>Презентація PowerPoint</vt:lpstr>
      <vt:lpstr> </vt:lpstr>
      <vt:lpstr>- форма уроку визначається способами його організації, методами проведення.</vt:lpstr>
      <vt:lpstr> </vt:lpstr>
      <vt:lpstr>- тип уроку визначається його основною дидактичною метою</vt:lpstr>
      <vt:lpstr> </vt:lpstr>
      <vt:lpstr> </vt:lpstr>
      <vt:lpstr> </vt:lpstr>
      <vt:lpstr> </vt:lpstr>
      <vt:lpstr> </vt:lpstr>
      <vt:lpstr>Схема системного аналізу уроку </vt:lpstr>
      <vt:lpstr>Комбінований урок</vt:lpstr>
      <vt:lpstr> </vt:lpstr>
      <vt:lpstr>Урок засвоєння нових знань</vt:lpstr>
      <vt:lpstr>Урок опанування уміннями i навичками</vt:lpstr>
      <vt:lpstr> </vt:lpstr>
      <vt:lpstr>Урок-лекцiя</vt:lpstr>
      <vt:lpstr> </vt:lpstr>
      <vt:lpstr>Семінар </vt:lpstr>
      <vt:lpstr>Екскурсія</vt:lpstr>
      <vt:lpstr> </vt:lpstr>
      <vt:lpstr> </vt:lpstr>
      <vt:lpstr>Нетрадиційні форми уроку</vt:lpstr>
      <vt:lpstr> </vt:lpstr>
      <vt:lpstr> 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Сергій Терно</cp:lastModifiedBy>
  <cp:revision>77</cp:revision>
  <dcterms:created xsi:type="dcterms:W3CDTF">2013-11-15T08:54:18Z</dcterms:created>
  <dcterms:modified xsi:type="dcterms:W3CDTF">2014-09-20T20:04:08Z</dcterms:modified>
</cp:coreProperties>
</file>