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9" r:id="rId5"/>
    <p:sldId id="258" r:id="rId6"/>
    <p:sldId id="263" r:id="rId7"/>
    <p:sldId id="261" r:id="rId8"/>
    <p:sldId id="260" r:id="rId9"/>
    <p:sldId id="264" r:id="rId10"/>
    <p:sldId id="265" r:id="rId11"/>
    <p:sldId id="266" r:id="rId12"/>
    <p:sldId id="262" r:id="rId13"/>
    <p:sldId id="284" r:id="rId14"/>
    <p:sldId id="285" r:id="rId15"/>
    <p:sldId id="286" r:id="rId16"/>
    <p:sldId id="287" r:id="rId17"/>
    <p:sldId id="267" r:id="rId18"/>
    <p:sldId id="288" r:id="rId19"/>
    <p:sldId id="289" r:id="rId20"/>
    <p:sldId id="290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7B67-233C-414E-A1B0-48D1B4BA1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70B12DE-1EA5-4C23-8A73-A5CA4684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076851-F43E-4750-A5A2-447C23B4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2520EC-2197-4225-AF4F-F6F8FF47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7B154A-6050-4A66-92B1-7DDC6761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14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8CFDD-AD8C-4CA9-8E24-814D0AAA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167C34-5592-4720-9AF2-76FF2BA7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5C4677-B488-4C6B-9A1B-66E13B7C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33E140-6E03-4D9F-BBE9-C907C55E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A95A52-CD57-446E-9496-A55FA94C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A2AD866-3D98-4167-B6AE-0E0DCEF7C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7A83004-7AF1-4D78-BE08-BC64E68A4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248712-DD4D-43DE-A563-76BD7549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22D425-6600-4663-8F55-0AC82752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B93BC5-03B1-43F9-BAE4-6222B0E9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0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C217-BED2-45CB-9FAC-1027A449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62B738-919F-45FC-AD83-5945F2B6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7AAFA1-6D24-431F-AA4E-D4201524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77F78-F813-44BB-BE9A-BAC20790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98445D-7DC9-43A0-A1D2-9B05EBDD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98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CC942-299C-47F7-AD9B-FF4DC541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9F52693-8057-4143-915B-EA9BA7AF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41344-A8A6-46F5-8DCC-831EA404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F2E564-7768-4C6C-9EFC-8442B5F9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1B53B8-4370-441F-BBB2-2F9D5225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25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74CDB-2911-48A1-9F75-193EFE74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290FBC-FFB1-4F4C-ACCF-0A733305C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7C1857-A43B-4611-9325-67D11A374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B15098-6541-4F17-BDDC-B375153A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E78674-17C5-46C6-9805-958F7B8C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2E1F4F-DA29-4CF1-9A17-5B2F29A8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10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BA4F-58E1-45B9-AB85-830EA3D9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456CB9-401D-4D0E-BFCA-B2569C3EA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198EF4-8232-4458-9E66-C3D1C0A66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581D4AD-2BAC-4FB8-B320-266970304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661309C-C2AD-4432-88FD-F8378D7CD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C9F42B2-12F7-4729-87C9-AD96D03E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A5C211E-671E-4186-92E3-D6CEA73B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DCBF10A-5C42-4917-8CB6-E27DAD45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45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0884C-7B9D-4420-BCD9-F21CF4D3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7191DBC-9944-4D80-8E94-4B7DC1D8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87A3FBF-745C-44FA-960E-9795DAB3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DD9B6EF-2E7A-4BC2-9F79-F251F101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026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BD71C9-E613-4BB1-86D4-13A54619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BE4622-F393-45A1-91D7-6E0F44BD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42E4DBD-8D1B-4060-95AE-E9E925F8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223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27384-1F52-488A-9060-B1B5CC3F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9BE573-A4B7-4D45-8BF2-552A1779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5F8075B-01EE-4D51-A32D-38A99CE5A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D538CA-E51C-46BE-9C2C-976C6803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28BD31-08EA-4AFC-8AB1-1F9850DF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6DBC76-8EEA-4C7B-8F9C-5B1715E6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02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73024-C84A-40D4-8FCA-45F02B60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07D73D-6B72-4233-AE89-9EEFE3930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649CB05-93CB-497F-9DA8-679979864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B26F2F-8E5A-46FF-BA6C-38C54830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1DDFE1-DC39-46EB-AD59-C909ABE4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222892-5C2F-4F81-815E-D079D354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19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C3B957F-3218-446E-BBE3-45B5A68D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C51193-DBA8-4017-B8F5-75EA5153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3A3FE0-65DC-4587-B9C0-8EF13B0B3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700-6568-4450-A090-47BB584A934E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1B9BD4-4C7B-493E-95B2-6A2A1C002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1C0F79-E99B-45A5-BAF2-D2DFF6FAB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FA76-92F5-4AE8-BD01-3F0532F06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8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17E27-3878-1818-59C5-1D06839D7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0503"/>
            <a:ext cx="6488843" cy="2274108"/>
          </a:xfrm>
        </p:spPr>
        <p:txBody>
          <a:bodyPr>
            <a:no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країни, мова якої вивчається (іспанська)</a:t>
            </a:r>
            <a:endParaRPr lang="ru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FD997C-7A4E-864B-4A02-AB41BD6E4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267" y="4907267"/>
            <a:ext cx="5508157" cy="18277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курсу: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 – 16 год, семінари – 16 год,  ІДЗ, екзамен</a:t>
            </a: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BC4A30-3396-4B9E-A54E-A13787AB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39"/>
            <a:ext cx="2532195" cy="39307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8315AC-74F2-4A2A-A897-066E5AEB0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48" y="17350"/>
            <a:ext cx="2360501" cy="38655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70123A-C566-4183-AB4E-507DF6974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49" y="-15239"/>
            <a:ext cx="2178795" cy="38981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52A2DD-B8FF-4877-9AEC-490F8A9EC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75" y="0"/>
            <a:ext cx="3058726" cy="38981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39E6C4-13FC-409B-8FB3-FA943D619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09" y="17350"/>
            <a:ext cx="2019300" cy="38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AB852-CD0C-433C-A3A4-0D6F6F03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999" y="215154"/>
            <a:ext cx="6193024" cy="48409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Хорхе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Гільєн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(1893-1984)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F4A3AD1-4CC3-4A5C-B7CB-9A9C859B1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44" y="0"/>
            <a:ext cx="3218256" cy="239357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57E50D-7E95-474E-88B7-7CBC607EC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5408" y="874059"/>
            <a:ext cx="6759310" cy="591670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Гранаді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Мадриді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1917-1923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Сорбонні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1929-1931 —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Оксфорді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дружив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Т.С.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Еліотом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Федеріко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Гарсіа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Лорки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неокласичної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Валері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Хуана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Рамона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Мурсії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Севильї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1938 жив у США,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Америці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1977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Cántico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(1928)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Maremágnum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(1957)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(1960)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altura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circunstancias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(1963)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Homenaje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(1967)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nuestro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(1968)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poemas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(1973)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 (1982)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07C36A-0AF2-41A7-961B-7423E28079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b="8237"/>
          <a:stretch/>
        </p:blipFill>
        <p:spPr>
          <a:xfrm>
            <a:off x="0" y="67236"/>
            <a:ext cx="2075408" cy="30530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91BE4D-87DB-441C-A381-6FCDC7BA3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67" y="2699816"/>
            <a:ext cx="2590727" cy="39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0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4D3DE-68FB-4C03-8191-C574B493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530" y="0"/>
            <a:ext cx="5103812" cy="76648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Педро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Салінас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(1891-1951)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AD3F681-AFC3-45F5-875B-B9A96C09A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30" y="142847"/>
            <a:ext cx="2971472" cy="203050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B26D50-00EE-4AD7-A72A-E1D236EA8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500" y="932918"/>
            <a:ext cx="6266330" cy="578223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рофесор, поет, драматург, есеїст і редактор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тримав велике визнання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культивував театр, оповідну прозу,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есеїстику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критику та історію літератури.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контексті «покоління 27»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найбільших поетів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 і гнучка лірика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Салінас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бачить у світі безлад, хаос і темряву.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 переклади Марселя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Пруста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зробили внесок у знання французького романіста в іспаномовному світі.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сновні характеристики поезії - 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итм і музичність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віршах чи прозі.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 форми і структури (можливість метра і рими).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F87B96-656D-4083-ABAA-C3E8FDB49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04293" cy="38240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B35AA4-3ADB-40CF-A14A-D51289580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56" y="2364147"/>
            <a:ext cx="2658022" cy="42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3C507-0055-46C7-BEFA-7F1B89A5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2" y="116170"/>
            <a:ext cx="6260259" cy="564776"/>
          </a:xfrm>
        </p:spPr>
        <p:txBody>
          <a:bodyPr/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Вісенте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Алейксандре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(1897-1984)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E9A7AD0-D2FB-45A9-9440-AF5477E64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846" cy="317896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DD8A1C-5425-4E90-8A38-B82877762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188" y="1021975"/>
            <a:ext cx="6641260" cy="551329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"Світ єдиний" ("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Mundo a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solas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"), "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Тіні раю" ("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Sombra del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paraiso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1944), "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серця" ("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Historia del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corazón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1954), "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владі суєти" ("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vasto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dominio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1962), "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Вірші про кінець" ("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Poemas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consumación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1968), "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Діалоги про пізнання" ("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Dialogos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", 1974), "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Зустрічі" ("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Encuentros").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1977 р.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Нобелівської премії "за видатну поетичну творчість, яка відображає становище людини в космосі і сучасному суспільстві і водночас являє собою величне свідоцтво відродження традицій іспанської поезії в період між світовими війнами".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"Він ніколи не підкорявся режиму Франко, ішов своїм власним шляхом; його творчість - це витончено і крихко, але незламно, це - невичерпне джерело духовного життя Іспанії". 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0B229-03D8-423E-9CFE-7038964F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1006056"/>
            <a:ext cx="32480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39470-F25A-40BB-BF80-81B9E4DB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65" y="122893"/>
            <a:ext cx="6367836" cy="25362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E99E1E7-6946-4B1A-9480-35E3AABA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16" y="122892"/>
            <a:ext cx="3679584" cy="612998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3AF00-1889-409E-99F0-A48E4F0DD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700" y="376518"/>
            <a:ext cx="8287076" cy="625288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ранніх етапах творчості переважають 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теми природи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традиц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ійні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 пристрасті й смерті, що набувають особл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ивого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звучання, зумовленого тяжкою хворобою, яка спричинила до повної інвалідності поета.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 видає зб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ірку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поезій 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антифашистського спрямування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Romancero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guerra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civil» («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Романсеро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громадянської війни», 1936).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Пише 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офську</a:t>
            </a:r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лірику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сповнену переконань у тому, що смертна людина залишається часткою вічного космосу. Такі погляди представлені у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sombra del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paraíso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Тінь раю», 1944), «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Nacimiento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último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Останнє народження», 1953), «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Historia del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corazón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серця», 1954) та ін.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Dialogos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Діалоги пізнання», 1974) відбиває намагання поета на рівні внутр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ішнього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досвіду узгодити різноманітність світу з його єдністю, знання з інтуїцією. 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EE3DE-13C0-4D80-98A1-D5A4EECD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576"/>
            <a:ext cx="7430153" cy="29583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Алейксандре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«Дерево»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BE25F7-55EE-42F8-BB56-83A4706E4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1659" y="1135344"/>
            <a:ext cx="772553" cy="425692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01807C-F092-4013-B8B9-205C3A0B9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153" y="403411"/>
            <a:ext cx="11126505" cy="6199096"/>
          </a:xfrm>
        </p:spPr>
        <p:txBody>
          <a:bodyPr numCol="2">
            <a:noAutofit/>
          </a:bodyPr>
          <a:lstStyle/>
          <a:p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не спить дерево.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Кору свою дубову та міцну, хоч іноді оголену таку,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мріє віддати променю, тьмяному, скупому променю.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Міцним стегном м'язистим, гордо стоїть оте дерево,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його духом імлистим, даль відступає з острахом,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міцним стегном м'язистим, стоїть сторчма оте дерево.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прагне краси дешевої, щоб в кольорі бути рожевеньким,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красується пишною зеленню, мов погляду пильного розкішшю.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ниці цілунки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ніжнії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ніщо в порівнянні з мурахами,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дарма, що малі та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тендітнії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пестять його прекрасніше.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гіллі міцного дерева не бути мереживу місяця,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 ніч все охопить всесильна, мов синьою скелею піною.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жилах твердих цього дерева, тече міць та сила незвідана,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цілунком тихим почуєш ти, ту сталь таку срібну й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одзвінчену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 тим поцілунком почується, крові палкої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всплеск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гучний,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 мудрих стегон затиснений.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Так. Навіть квітці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ніжнії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бути іноді хочеться силою.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ніколи таке не зустрінем ми, щоб дереву стати чимось схотілося.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серце відгомін чується, як у грудях воно тріпочеться.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дерево – мудре – царює воно, відступати йому не захочеться.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гіллі його могутньому й для неба й світанку спочинок є,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годівницю на гілля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розлогеє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почіпити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ніхто й не насмілиться.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земелька від цього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спокійная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нічого її не обтяжує,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 прагне вона, я впевнений, в оту височінь здійнятися,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тихо і так невпевнено, та дерева ніжно торкнутися.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дерево гордо звеличене, пишається своєю величчю,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подиху вітру жодного, тихими зорями милується.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подиху вітру жодного, ми чуємо гілля відгомін дзвінкий.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 дерево попри спроможність таку, ніколи тихенько не мовчить.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тіні своєї на смертних не кине, ніколи, хоч скільки б йому не </a:t>
            </a:r>
            <a:r>
              <a:rPr lang="uk-UA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3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2F8D6-0336-4D39-B31D-E17BF040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314" y="112059"/>
            <a:ext cx="6932612" cy="45271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Федеріко Гарсіа Лорка (1898-1936)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A33084-351B-4341-81ED-CD6AE51F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200" y="564776"/>
            <a:ext cx="7261412" cy="500230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 в поезії, драматургії, музиці та живописі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 розвинув у творчості фольклорно-літературну, фольклорно-міфологічну та експериментальну тенденції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виховання – образи давніх іспанських переказів, пісень, музики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в університеті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Гранади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переїзд до Мадрида, перебування у Студентській резиденції, зближення із «поколінням 27», театральна, просвітницька діяльність,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 у США, Аргентині, на Кубі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1936- фашистський заколот  і загибель.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2DC4AB-7260-4FF7-AC7A-1B54229E8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5687" r="18532"/>
          <a:stretch/>
        </p:blipFill>
        <p:spPr>
          <a:xfrm>
            <a:off x="0" y="13447"/>
            <a:ext cx="2732628" cy="3818965"/>
          </a:xfrm>
          <a:prstGeom prst="rect">
            <a:avLst/>
          </a:prstGeom>
        </p:spPr>
      </p:pic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E7428D22-1735-45E0-9D37-F1DCE2645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26" y="0"/>
            <a:ext cx="2357074" cy="3245387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0DE331-76E1-4DB1-90F8-DE3803AF6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b="9588"/>
          <a:stretch/>
        </p:blipFill>
        <p:spPr>
          <a:xfrm>
            <a:off x="-24663" y="3944471"/>
            <a:ext cx="2926977" cy="26004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C990D0-32F2-4674-B19E-79F95D3C4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/>
          <a:stretch/>
        </p:blipFill>
        <p:spPr>
          <a:xfrm>
            <a:off x="5181600" y="3964713"/>
            <a:ext cx="7010400" cy="28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CC743-501B-4696-88C9-DAFBAF70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39" y="255495"/>
            <a:ext cx="6233365" cy="5378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E6A60E3-690C-4EE2-945D-968DAED97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66" y="0"/>
            <a:ext cx="2563906" cy="362202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9825E69-106A-4E3A-9AB4-0DF97F240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3766" y="470648"/>
            <a:ext cx="5792400" cy="60780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збірка «Враження та пейзажі» (1918) у стилі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 романтичних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 нотаток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поетична збірка «Книга віршів» (1921). Образи  місяця, води, дзеркала, квітів, дерев – є наскрізними.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 риси: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музичність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зв’язок з народною культурою, піснями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сигіріями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жанрове розмаїття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(елегія, балада, мадригал), різна ритмічна організація – від оповідних віршів до імпресіоністичних замальовок, пісень, романсів.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збірка «Пісні»  (1927) передає драматичне бачення життя.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 «Перші пісні» (1936) – пряме цитування фольклору, активне використання сміливих метафор,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імпресіоністичних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прийомів – багатої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кольористики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розмаїття звуків і запахів, одухотвореної природи.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987EF9-DB94-4A91-91D4-38E3F79A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66" y="3429000"/>
            <a:ext cx="2563906" cy="3429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68882E-7755-48EC-A2C8-09514FFDD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" y="712695"/>
            <a:ext cx="3759969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60BB4-535A-435F-953E-8FA2393E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774" y="0"/>
            <a:ext cx="5883741" cy="72614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«Поема про канте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(1931)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A0AC401-1A22-42E2-840F-3A7F702A9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37" y="1748117"/>
            <a:ext cx="3522063" cy="513160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A2B16A-2B72-47EF-9BED-F252439DF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9615" y="1156447"/>
            <a:ext cx="6602282" cy="58763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р. фестиваль сольного глибокого співу – «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канте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Гранаді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«Голос - головне в глибокому співі: канте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діалог самотнього людського голосу з космічною безкінечністю, втілення постійної тривоги перед невідомістю»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Відтворено образи жанрів канте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циганської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сигірії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солеа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петенери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саети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передано трагічно-безвихідну атмосферу його виконання (стилізований пейзаж – суша, безплідність, скам’яніння живого, ніч.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поемі світ загадковий і чарівний, усе відбувається на межі сну і реальності. Поезії виражають контрастність почуттів.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 вірш книги – «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Гітара»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Символ стражденної душі народу, яка живе, допоки звучить пісня.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4FBBA1-65D4-4F73-A005-59D32C39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49615" cy="30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3B46A-7D44-4EFD-BA8B-BFA49A2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15153"/>
            <a:ext cx="6327494" cy="954741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«Циганський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романсеро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(1928)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508ADB-AF0B-4FCB-BEAC-C751EA9F0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532964"/>
            <a:ext cx="6946060" cy="53250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Спроба поєднати «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циганську міфологію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відвертою буденністю плинного часу»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Прагнув до органічного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 епічної та ліричної романсової традиції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Створив власний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про Андалусію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ньому нечітка межа між реальністю і фантазією, атмосфера утаємниченості, події більшості віршів відбуваються у пітьмі.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«Книжка ця  - це власне один вірш про Андалусію, я назвав його циганським, бо то найвитонченіше визначення андалуського. Це книжка,  в якій майже немає такої Андалусії, що відкрита для ока, проте є Андалусія, що відчувається серцем. Я старанно уникав у ній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циганщини.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цієї книжки один – біль».   Ф.Г. Лорка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F01092AF-6151-4AE1-9838-4276C4478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9" y="805422"/>
            <a:ext cx="3779963" cy="5758143"/>
          </a:xfrm>
        </p:spPr>
      </p:pic>
    </p:spTree>
    <p:extLst>
      <p:ext uri="{BB962C8B-B14F-4D97-AF65-F5344CB8AC3E}">
        <p14:creationId xmlns:p14="http://schemas.microsoft.com/office/powerpoint/2010/main" val="1008584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F848-E3C1-4BB1-A39F-9EF85EA5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94129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«Поет у Нью-Йорку»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(1928 – початок роботи, видана посмертно 1940)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ECBA9AF-728E-4AEB-ACE7-B1DDD2A4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53" y="457200"/>
            <a:ext cx="3932076" cy="593936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B07F3D-5B59-4C20-9ED3-BCB00BD5C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0" y="1788459"/>
            <a:ext cx="7325848" cy="476025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збірці панує сюрреалістична поетика сновидіння, заснована на розкладанні слів і речей у підсвідомості, на звільненні поетичного слова від влади реальності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Сюрреалізм Лорки поєднаний із архаїчної логікою міфу, із традиційними для нього образами-символами (місяць, вітер, зоря-смерть, мертві птахи й діти, кінь, колодязь, порожнеча), що вливаються в деформуючий контекст.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Вірші книги про самотність людини у міській юрбі, втрату нею свого Я, «смерть Бога», життя, що піддається нарузі в царстві механічної цивілізації, нездійсненність любові, апокаліптичні передчуття.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 у Нью-Йорку – той, кого притягує людська відкинутість і беззахисність, неприкаяність, нездоров’я</a:t>
            </a:r>
          </a:p>
        </p:txBody>
      </p:sp>
    </p:spTree>
    <p:extLst>
      <p:ext uri="{BB962C8B-B14F-4D97-AF65-F5344CB8AC3E}">
        <p14:creationId xmlns:p14="http://schemas.microsoft.com/office/powerpoint/2010/main" val="283477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74DA1-C8CA-D348-C221-F64400EE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73625" cy="282388"/>
          </a:xfrm>
        </p:spPr>
        <p:txBody>
          <a:bodyPr>
            <a:normAutofit fontScale="90000"/>
          </a:bodyPr>
          <a:lstStyle/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8F9F41-E146-827C-2C50-B912D70D7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957" y="1304365"/>
            <a:ext cx="6073632" cy="4564623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балів за видами роботи: </a:t>
            </a:r>
          </a:p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семінари № 1-4 – 20 б., лекції № 1-4 -10 б. </a:t>
            </a:r>
          </a:p>
          <a:p>
            <a:pPr algn="l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– 30 б.</a:t>
            </a:r>
          </a:p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семінари № 5-8 – 20 б., лекції № 4-8 - 10 б.</a:t>
            </a:r>
          </a:p>
          <a:p>
            <a:pPr algn="l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– 30 б.</a:t>
            </a:r>
          </a:p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ІДЗ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 б.</a:t>
            </a:r>
          </a:p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 б.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80A94BBD-2310-438D-B3D5-9C3BEFB1D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34" y="0"/>
            <a:ext cx="2532466" cy="380731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32E22F-AADB-4D3E-91FE-F174539A7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3" y="0"/>
            <a:ext cx="2409315" cy="38073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9BFBE5-FEC1-41A3-ADE2-077667A5A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60" y="2508738"/>
            <a:ext cx="2909205" cy="43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83B0C-40F1-445A-A81A-BFFB0EA2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77" y="268941"/>
            <a:ext cx="5847588" cy="79337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Драматургія Федеріко Гарсіа Лорки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C14F977-05C0-41DB-8E9D-51FDDC2FC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8060" r="11155" b="16468"/>
          <a:stretch/>
        </p:blipFill>
        <p:spPr>
          <a:xfrm>
            <a:off x="9265023" y="-106475"/>
            <a:ext cx="3126065" cy="404646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08559DB-2027-4980-83AB-31F71BAF4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5965" y="1449715"/>
            <a:ext cx="6468035" cy="539227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театральний успіх – трагедія «Маріана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Пінеда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(1925) – відтворив один з епізодів історії Іспанії ХІХ ст. Героїня 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гранадська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патріотка, революціонерка.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П’єси у стилістиці майданного лялькового театру (балагана)  та італійської комедії масок «Чудова», «Любов дона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Перлімпліна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«Трагікомедія про дона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Кристобаля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Незакінчена п’єса «Публіка»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«Коли пройде п’ять років» (1929-1931)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 «Криваве весілля» (1933) – мотив помсти за сплюндровану гідність.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(1933-1934) – трагедія материнства, яка не відбулося.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«Дім Бернарди Альби» (1936) – третя частина іспанської трилогії. Засвідчила глибинне розуміння селянського життя, гострих конфліктів у «тихих» патріархальних сім’ях.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5FE2B1-C2EC-480E-A76A-321FC56D3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75"/>
            <a:ext cx="2675965" cy="42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F8021-9395-45BD-906E-C5C0955F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6"/>
            <a:ext cx="5789612" cy="18288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1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Історико-культурне значення діяльності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 1927-го року»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CE5E181-0B3B-42BD-8657-835A26B7A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1153"/>
            <a:ext cx="6139236" cy="38115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Історико-культурний контекст становлення «покоління 27»</a:t>
            </a:r>
          </a:p>
          <a:p>
            <a:pPr marL="457200" indent="-4572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 значення діяльності «покоління 27»</a:t>
            </a:r>
          </a:p>
          <a:p>
            <a:pPr marL="457200" indent="-4572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 постаті «покоління 27» </a:t>
            </a:r>
          </a:p>
          <a:p>
            <a:pPr marL="457200" indent="-4572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 Федеріко Гарсіа Лорки в контексті діяльності «покоління 27»</a:t>
            </a:r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ABDCBAC7-91FC-434F-985B-60A12AF6D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23" y="207496"/>
            <a:ext cx="4597779" cy="6368116"/>
          </a:xfrm>
        </p:spPr>
      </p:pic>
    </p:spTree>
    <p:extLst>
      <p:ext uri="{BB962C8B-B14F-4D97-AF65-F5344CB8AC3E}">
        <p14:creationId xmlns:p14="http://schemas.microsoft.com/office/powerpoint/2010/main" val="299046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2F522-005D-4C2E-9A4C-FAE7A44B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68" y="107576"/>
            <a:ext cx="7040188" cy="1116106"/>
          </a:xfrm>
        </p:spPr>
        <p:txBody>
          <a:bodyPr>
            <a:norm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 «покоління 1927»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E1F7DF8-EAFB-4476-9123-BD9D39CBF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6" y="46918"/>
            <a:ext cx="2056392" cy="265594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56BFBED-5E85-4A68-A712-DCD006B7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3847" y="1909482"/>
            <a:ext cx="7040188" cy="449131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1927 - трьохсотлітня річниця з дня смерті барокового поета Луїса де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Гонгори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Севільї (об’єднання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Атеней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uk-UA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 молодих поетів оголосила себе послідовниками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Гонгори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стали називатися "покоління 1927".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 року», «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Лорки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Гільєна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910674-BCB1-468B-B4CD-36B04426D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5" y="1374889"/>
            <a:ext cx="3437965" cy="48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6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A1667-D225-466B-91E8-A7FE77B8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53022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892E84-47A9-42E0-915D-9047F7731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349252"/>
            <a:ext cx="9877518" cy="2508747"/>
          </a:xfrm>
        </p:spPr>
        <p:txBody>
          <a:bodyPr>
            <a:normAutofit/>
          </a:bodyPr>
          <a:lstStyle/>
          <a:p>
            <a:pPr algn="l"/>
            <a:r>
              <a:rPr lang="uk-UA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 «поетів-професорів»: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Федеріко Гарсіа Лорка, Хорхе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Гільєн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Вісенте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Алейсандре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Луїс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Сернуда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Педро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Салінас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Рафаель Альберті,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Херардо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Дієго,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Дамасо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Алонсо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Гомес де ла Серна, Мігель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Ернандес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Сезар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Арконада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</a:t>
            </a:r>
            <a:endParaRPr lang="uk-UA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42AD2097-CD81-4EB0-AF15-DD5F21065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0"/>
            <a:ext cx="9320212" cy="4349252"/>
          </a:xfrm>
        </p:spPr>
      </p:pic>
    </p:spTree>
    <p:extLst>
      <p:ext uri="{BB962C8B-B14F-4D97-AF65-F5344CB8AC3E}">
        <p14:creationId xmlns:p14="http://schemas.microsoft.com/office/powerpoint/2010/main" val="415581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E96C7-24D7-4FFA-9FB5-D663D523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0"/>
            <a:ext cx="7080531" cy="67235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виникнення «покоління 27»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BE99EB-3961-476D-A0FA-3DF67C330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472" y="887506"/>
            <a:ext cx="7785846" cy="572844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освіти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Франсіско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Хінера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Ріаса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нова система навчання.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- звільнити науку і освіту від впливу церкви.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 університет,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 інститут освіти 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Institución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Libre de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Мадриді. На відміну від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ієзуїтського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виховання, розвиток мислення, естетичного смаку, творчих здібностей.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1907- програма сприяння освіті і науковим дослідженням, стипендії для поїздок в європейські університети, театр, лабораторії, бібліотека.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 –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Студентська резиденція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пансіон де жили і навчались, театр, бібліотека, центр історичних досліджень, національний інститут природних наук,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читали: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А.Бергсон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Ейнштейн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Г.К. Честертон, 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П.Клодель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Веллс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де Унамуно, 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Мачадо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дель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Вальє-Інклан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5B82C652-363C-43E7-945B-B019B5FA8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00" y="-1"/>
            <a:ext cx="4257300" cy="317724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A7D44-DCD5-445B-8955-264A8BD90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00" y="3311798"/>
            <a:ext cx="2249062" cy="31772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2C937A-19F3-4FF8-9CAA-AD33C7C03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03" y="3311799"/>
            <a:ext cx="2073324" cy="32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07484-45BE-4889-8401-B5CF70A8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99" y="228600"/>
            <a:ext cx="5762719" cy="726141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діяльності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B9CD638-D357-440D-8F24-27A38ED2B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071" y="1210236"/>
            <a:ext cx="6635469" cy="541916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поєднати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вчену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традицію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прагнули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ввести 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авангарду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кубізм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сюрреалізм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(Х.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Гільєн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Салінас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еволюціонували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філологи-іспаністи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Дамасо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Алонсо).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на сторону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звернулись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жанру 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романсу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Р.Альберті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Алейсандре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рнандес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переломною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Лорки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1936)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республіканців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емігрувала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Місце для вмісту 15">
            <a:extLst>
              <a:ext uri="{FF2B5EF4-FFF2-40B4-BE49-F238E27FC236}">
                <a16:creationId xmlns:a16="http://schemas.microsoft.com/office/drawing/2014/main" id="{A78B32DB-00D0-4E54-AA6F-71C97819C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41" y="0"/>
            <a:ext cx="5193460" cy="3695700"/>
          </a:xfrm>
        </p:spPr>
      </p:pic>
    </p:spTree>
    <p:extLst>
      <p:ext uri="{BB962C8B-B14F-4D97-AF65-F5344CB8AC3E}">
        <p14:creationId xmlns:p14="http://schemas.microsoft.com/office/powerpoint/2010/main" val="296318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C8C3-2BF6-49C1-A9FB-FA785FE0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0989"/>
            <a:ext cx="6220390" cy="170777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B9FB08C-1678-4052-AF8D-AB108E457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90" y="262801"/>
            <a:ext cx="4355905" cy="633239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B8B2F-2E7F-40DA-8C03-2B1E7CEB9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78423"/>
            <a:ext cx="6220390" cy="2682035"/>
          </a:xfrm>
        </p:spPr>
        <p:txBody>
          <a:bodyPr>
            <a:normAutofit/>
          </a:bodyPr>
          <a:lstStyle/>
          <a:p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Поетичний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маніфест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27»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антологія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1915-1931»,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видана 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Херардо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публіковались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журналах «Крус і Райя» (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Cruz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Raya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Літораль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Litoral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Оксіденте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Occidente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913028-D3AF-41DE-8DF0-75E90040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86578"/>
            <a:ext cx="6319653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9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AC3C7-1E1C-45BA-A7D1-39A5DFA1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06" y="128400"/>
            <a:ext cx="4942447" cy="66584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Маруха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(1902-1995)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CBED175-47B1-4E24-B269-2B55C71EC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90" y="1"/>
            <a:ext cx="2634509" cy="185569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E696E6-E13E-4DBB-AE8B-5A856C4FE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90365" cy="381158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E75D7B-1135-4C70-9311-8E8AEE4D5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" y="1300677"/>
            <a:ext cx="6415491" cy="53250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933A5-BB0D-4331-B73A-3861D8B42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59" y="1"/>
            <a:ext cx="2814129" cy="18556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D3F283-5C1D-42CC-9674-1F3F5061B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47" y="2249168"/>
            <a:ext cx="3788759" cy="40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8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2114</Words>
  <Application>Microsoft Office PowerPoint</Application>
  <PresentationFormat>Широкий екран</PresentationFormat>
  <Paragraphs>95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Література країни, мова якої вивчається (іспанська)</vt:lpstr>
      <vt:lpstr>Презентація PowerPoint</vt:lpstr>
      <vt:lpstr>Лекція № 1 Історико-культурне значення діяльності «покоління 1927-го року»</vt:lpstr>
      <vt:lpstr>Становлення «покоління 1927»</vt:lpstr>
      <vt:lpstr>Презентація PowerPoint</vt:lpstr>
      <vt:lpstr>Передумови виникнення «покоління 27» </vt:lpstr>
      <vt:lpstr>Напрямки діяльності</vt:lpstr>
      <vt:lpstr>Презентація PowerPoint</vt:lpstr>
      <vt:lpstr>Маруха Мальо (1902-1995) </vt:lpstr>
      <vt:lpstr>Хорхе Гільєн (1893-1984)</vt:lpstr>
      <vt:lpstr>Педро Салінас (1891-1951)</vt:lpstr>
      <vt:lpstr>Вісенте Алейксандре (1897-1984)</vt:lpstr>
      <vt:lpstr>Презентація PowerPoint</vt:lpstr>
      <vt:lpstr>В. Алейксандре «Дерево»</vt:lpstr>
      <vt:lpstr>Федеріко Гарсіа Лорка (1898-1936)</vt:lpstr>
      <vt:lpstr>Презентація PowerPoint</vt:lpstr>
      <vt:lpstr>«Поема про канте хондо» (1931)</vt:lpstr>
      <vt:lpstr>«Циганський романсеро» (1928)</vt:lpstr>
      <vt:lpstr>«Поет у Нью-Йорку» (1928 – початок роботи, видана посмертно 1940)</vt:lpstr>
      <vt:lpstr>Драматургія Федеріко Гарсіа Лорки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 Покоління 1927-го року</dc:title>
  <dc:creator>Яна Кравченко</dc:creator>
  <cp:lastModifiedBy>Яна Кравченко</cp:lastModifiedBy>
  <cp:revision>85</cp:revision>
  <dcterms:created xsi:type="dcterms:W3CDTF">2025-01-29T17:09:45Z</dcterms:created>
  <dcterms:modified xsi:type="dcterms:W3CDTF">2025-02-23T18:22:20Z</dcterms:modified>
</cp:coreProperties>
</file>