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637364"/>
      </p:ext>
    </p:extLst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7591106"/>
      </p:ext>
    </p:extLst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8487772"/>
      </p:ext>
    </p:extLst>
  </p:cSld>
  <p:clrMapOvr>
    <a:masterClrMapping/>
  </p:clrMapOvr>
  <p:transition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52A47-BA29-4224-8960-891E40BC44E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65599"/>
      </p:ext>
    </p:extLst>
  </p:cSld>
  <p:clrMapOvr>
    <a:masterClrMapping/>
  </p:clrMapOvr>
  <p:transition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3E1C2-36FC-422E-AB32-DC289985F3BF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8548826"/>
      </p:ext>
    </p:extLst>
  </p:cSld>
  <p:clrMapOvr>
    <a:masterClrMapping/>
  </p:clrMapOvr>
  <p:transition>
    <p:diamond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6F5E4-54FC-4430-9C26-DDE2CBA06EE5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5080822"/>
      </p:ext>
    </p:extLst>
  </p:cSld>
  <p:clrMapOvr>
    <a:masterClrMapping/>
  </p:clrMapOvr>
  <p:transition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033FD-3AD8-4724-A5AA-39146F950DF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3887887"/>
      </p:ext>
    </p:extLst>
  </p:cSld>
  <p:clrMapOvr>
    <a:masterClrMapping/>
  </p:clrMapOvr>
  <p:transition>
    <p:diamond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8AA79-29E6-4471-9C2D-D8A04A0876B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61138"/>
      </p:ext>
    </p:extLst>
  </p:cSld>
  <p:clrMapOvr>
    <a:masterClrMapping/>
  </p:clrMapOvr>
  <p:transition>
    <p:diamond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81845-B4B4-47D8-A0BD-D17A9E2C0F8F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2031199"/>
      </p:ext>
    </p:extLst>
  </p:cSld>
  <p:clrMapOvr>
    <a:masterClrMapping/>
  </p:clrMapOvr>
  <p:transition>
    <p:diamond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CAC0B-5007-4F10-8ACE-CF474D5057A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4025664"/>
      </p:ext>
    </p:extLst>
  </p:cSld>
  <p:clrMapOvr>
    <a:masterClrMapping/>
  </p:clrMapOvr>
  <p:transition>
    <p:diamond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5D73B-2AC8-4F18-907D-A91ADAAD9F1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490841"/>
      </p:ext>
    </p:extLst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364628"/>
      </p:ext>
    </p:extLst>
  </p:cSld>
  <p:clrMapOvr>
    <a:masterClrMapping/>
  </p:clrMapOvr>
  <p:transition>
    <p:diamond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B841B-2F97-41B7-84A0-477E45AFAE1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5179206"/>
      </p:ext>
    </p:extLst>
  </p:cSld>
  <p:clrMapOvr>
    <a:masterClrMapping/>
  </p:clrMapOvr>
  <p:transition>
    <p:diamond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FD13C-4E17-4557-8E6B-DCAF92A470C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2957705"/>
      </p:ext>
    </p:extLst>
  </p:cSld>
  <p:clrMapOvr>
    <a:masterClrMapping/>
  </p:clrMapOvr>
  <p:transition>
    <p:diamond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707BD-488C-4C06-A6EA-EC4800DC664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2290495"/>
      </p:ext>
    </p:extLst>
  </p:cSld>
  <p:clrMapOvr>
    <a:masterClrMapping/>
  </p:clrMapOvr>
  <p:transition>
    <p:diamond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4D149-0A54-4063-8FB4-30C060534EC0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429326"/>
      </p:ext>
    </p:extLst>
  </p:cSld>
  <p:clrMapOvr>
    <a:masterClrMapping/>
  </p:clrMapOvr>
  <p:transition>
    <p:diamond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856CA-A7BD-48C1-8B31-732C64A3028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878450"/>
      </p:ext>
    </p:extLst>
  </p:cSld>
  <p:clrMapOvr>
    <a:masterClrMapping/>
  </p:clrMapOvr>
  <p:transition>
    <p:diamond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4AB8B-AEEC-42DE-B5C7-56C51D671EF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69549"/>
      </p:ext>
    </p:extLst>
  </p:cSld>
  <p:clrMapOvr>
    <a:masterClrMapping/>
  </p:clrMapOvr>
  <p:transition>
    <p:diamond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CA0F3-93C1-46EA-99A4-4FF4DFC9B086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048237"/>
      </p:ext>
    </p:extLst>
  </p:cSld>
  <p:clrMapOvr>
    <a:masterClrMapping/>
  </p:clrMapOvr>
  <p:transition>
    <p:diamond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7DB3A-4FEB-4DC8-87EC-A2E50DA7D24B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24969"/>
      </p:ext>
    </p:extLst>
  </p:cSld>
  <p:clrMapOvr>
    <a:masterClrMapping/>
  </p:clrMapOvr>
  <p:transition>
    <p:diamond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2324C-308F-4BEA-B09C-D3793B90EC51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28654"/>
      </p:ext>
    </p:extLst>
  </p:cSld>
  <p:clrMapOvr>
    <a:masterClrMapping/>
  </p:clrMapOvr>
  <p:transition>
    <p:diamond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5353B-C2FB-4D5F-92DE-6A75A400C80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725996"/>
      </p:ext>
    </p:extLst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7589019"/>
      </p:ext>
    </p:extLst>
  </p:cSld>
  <p:clrMapOvr>
    <a:masterClrMapping/>
  </p:clrMapOvr>
  <p:transition>
    <p:diamond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CBAB6-1007-4C78-B2E6-2033F26E3901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912684"/>
      </p:ext>
    </p:extLst>
  </p:cSld>
  <p:clrMapOvr>
    <a:masterClrMapping/>
  </p:clrMapOvr>
  <p:transition>
    <p:diamond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6BDA6-9E76-42DC-AB4B-F482DF513C4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96549"/>
      </p:ext>
    </p:extLst>
  </p:cSld>
  <p:clrMapOvr>
    <a:masterClrMapping/>
  </p:clrMapOvr>
  <p:transition>
    <p:diamond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BA191-93BF-4A2C-9512-E2F1A6DD254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047524"/>
      </p:ext>
    </p:extLst>
  </p:cSld>
  <p:clrMapOvr>
    <a:masterClrMapping/>
  </p:clrMapOvr>
  <p:transition>
    <p:diamond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71431-1DC8-48DB-BDE3-8482565A555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15081"/>
      </p:ext>
    </p:extLst>
  </p:cSld>
  <p:clrMapOvr>
    <a:masterClrMapping/>
  </p:clrMapOvr>
  <p:transition>
    <p:diamond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E3DB2-8964-41AF-AADF-7BA4925FA68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84645"/>
      </p:ext>
    </p:extLst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4167437"/>
      </p:ext>
    </p:extLst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8328056"/>
      </p:ext>
    </p:extLst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5899883"/>
      </p:ext>
    </p:extLst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1459602"/>
      </p:ext>
    </p:extLst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7508892"/>
      </p:ext>
    </p:extLst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3423025"/>
      </p:ext>
    </p:extLst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/>
            </a:gs>
            <a:gs pos="100000">
              <a:srgbClr val="B0CE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33413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3413" y="1828800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8C7633-EB76-4D40-8B3A-822CA636A324}" type="datetimeFigureOut">
              <a:rPr lang="uk-UA" smtClean="0"/>
              <a:pPr/>
              <a:t>04.11.2025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2713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 smtClean="0">
                <a:solidFill>
                  <a:srgbClr val="898989"/>
                </a:solidFill>
              </a:defRPr>
            </a:lvl1pPr>
          </a:lstStyle>
          <a:p>
            <a:fld id="{FD17B262-6D80-4428-B559-C2E2E2F8B140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amond/>
  </p:transition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/>
            </a:gs>
            <a:gs pos="100000">
              <a:srgbClr val="B0CE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987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uk-UA" altLang="ru-RU" sz="2400"/>
            </a:p>
          </p:txBody>
        </p:sp>
        <p:sp>
          <p:nvSpPr>
            <p:cNvPr id="7987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240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79878" name="Rectangle 6"/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79" name="Rectangle 7"/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0" name="Rectangle 8"/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1" name="Rectangle 9"/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2" name="Rectangle 10"/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3" name="Rectangle 11"/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4" name="Rectangle 12"/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5" name="Rectangle 13"/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6" name="Rectangle 14"/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  <p:sp>
            <p:nvSpPr>
              <p:cNvPr id="79887" name="Rectangle 15"/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uk-UA" altLang="ru-RU" sz="2400"/>
              </a:p>
            </p:txBody>
          </p:sp>
        </p:grpSp>
      </p:grpSp>
      <p:sp>
        <p:nvSpPr>
          <p:cNvPr id="205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31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DCF9F5-D17F-4B9A-9118-FFBDB6C906F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amond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/>
            </a:gs>
            <a:gs pos="100000">
              <a:srgbClr val="B0CE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3ABDC77-AF6D-4AAA-90B8-68D88F619F69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602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defRPr/>
              </a:pPr>
              <a:endParaRPr lang="uk-UA" altLang="ru-RU" sz="2400"/>
            </a:p>
          </p:txBody>
        </p:sp>
        <p:sp>
          <p:nvSpPr>
            <p:cNvPr id="8602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2400"/>
            </a:p>
          </p:txBody>
        </p:sp>
        <p:sp>
          <p:nvSpPr>
            <p:cNvPr id="8602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hlin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2400"/>
            </a:p>
          </p:txBody>
        </p:sp>
        <p:sp>
          <p:nvSpPr>
            <p:cNvPr id="8602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602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uk-UA" altLang="ru-RU" sz="180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7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07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925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>
    <p:diamond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454657"/>
          </a:xfrm>
        </p:spPr>
        <p:txBody>
          <a:bodyPr>
            <a:noAutofit/>
          </a:bodyPr>
          <a:lstStyle/>
          <a:p>
            <a:pPr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МЕНЕДЖМЕНТ БІЗНЕС-ПРОЦЕСІВ</a:t>
            </a:r>
          </a:p>
          <a:p>
            <a:pPr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/>
              <a:t>Метою викладання дисципліни є ознайомлення студентів із сучасними методами управління ринковою діяльністю підприємств, оволодіння інструментами аналізу зовнішніх ринків, розробки бізнес-стратегій та підвищення конкурентоспроможності компаній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33413" y="571480"/>
            <a:ext cx="7886700" cy="5608658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Завдання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 Ознайомлення з основними принципами менеджменту бізнес-процесів, його роллю в діяльності підприємства. </a:t>
            </a:r>
          </a:p>
          <a:p>
            <a:pPr marL="0" indent="0">
              <a:buNone/>
            </a:pPr>
            <a:r>
              <a:rPr lang="uk-UA" dirty="0"/>
              <a:t> Вивчення ринку, аналіз конкурентного середовища та потреб споживачів. </a:t>
            </a:r>
          </a:p>
          <a:p>
            <a:pPr marL="0" indent="0">
              <a:buNone/>
            </a:pPr>
            <a:r>
              <a:rPr lang="uk-UA" dirty="0"/>
              <a:t> Оволодіння методами розробки маркетингових стратегій, планування та реалізації маркетингових кампаній. </a:t>
            </a:r>
          </a:p>
          <a:p>
            <a:pPr marL="0" indent="0">
              <a:buNone/>
            </a:pPr>
            <a:r>
              <a:rPr lang="uk-UA" dirty="0"/>
              <a:t> Розвиток здатності використовувати різні інструменти для досягнення цілей підприємства.</a:t>
            </a:r>
            <a:endParaRPr lang="ru-RU" dirty="0"/>
          </a:p>
        </p:txBody>
      </p:sp>
    </p:spTree>
  </p:cSld>
  <p:clrMapOvr>
    <a:masterClrMapping/>
  </p:clrMapOvr>
  <p:transition>
    <p:diamond/>
  </p:transition>
</p:sld>
</file>

<file path=ppt/theme/theme1.xml><?xml version="1.0" encoding="utf-8"?>
<a:theme xmlns:a="http://schemas.openxmlformats.org/drawingml/2006/main" name="Тема1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2">
  <a:themeElements>
    <a:clrScheme name="1_Пиксел 14">
      <a:dk1>
        <a:srgbClr val="000000"/>
      </a:dk1>
      <a:lt1>
        <a:srgbClr val="FFFFFF"/>
      </a:lt1>
      <a:dk2>
        <a:srgbClr val="000000"/>
      </a:dk2>
      <a:lt2>
        <a:srgbClr val="A0BCB3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1_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1_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3">
        <a:dk1>
          <a:srgbClr val="000000"/>
        </a:dk1>
        <a:lt1>
          <a:srgbClr val="FFFFFF"/>
        </a:lt1>
        <a:dk2>
          <a:srgbClr val="000000"/>
        </a:dk2>
        <a:lt2>
          <a:srgbClr val="85A99D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4">
        <a:dk1>
          <a:srgbClr val="000000"/>
        </a:dk1>
        <a:lt1>
          <a:srgbClr val="FFFFFF"/>
        </a:lt1>
        <a:dk2>
          <a:srgbClr val="000000"/>
        </a:dk2>
        <a:lt2>
          <a:srgbClr val="A0BCB3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Тема2" id="{18938D31-8867-4BC7-8555-03877D8C9012}" vid="{624DE008-FF3D-4229-840F-D3783F76F1B1}"/>
    </a:ext>
  </a:extLst>
</a:theme>
</file>

<file path=ppt/theme/theme3.xml><?xml version="1.0" encoding="utf-8"?>
<a:theme xmlns:a="http://schemas.openxmlformats.org/drawingml/2006/main" name="Пиксел">
  <a:themeElements>
    <a:clrScheme name="Пиксел 14">
      <a:dk1>
        <a:srgbClr val="000000"/>
      </a:dk1>
      <a:lt1>
        <a:srgbClr val="FFFFFF"/>
      </a:lt1>
      <a:dk2>
        <a:srgbClr val="000000"/>
      </a:dk2>
      <a:lt2>
        <a:srgbClr val="A0BCB3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3">
        <a:dk1>
          <a:srgbClr val="000000"/>
        </a:dk1>
        <a:lt1>
          <a:srgbClr val="FFFFFF"/>
        </a:lt1>
        <a:dk2>
          <a:srgbClr val="000000"/>
        </a:dk2>
        <a:lt2>
          <a:srgbClr val="85A99D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4">
        <a:dk1>
          <a:srgbClr val="000000"/>
        </a:dk1>
        <a:lt1>
          <a:srgbClr val="FFFFFF"/>
        </a:lt1>
        <a:dk2>
          <a:srgbClr val="000000"/>
        </a:dk2>
        <a:lt2>
          <a:srgbClr val="A0BCB3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Тема11</Template>
  <TotalTime>9</TotalTime>
  <Words>78</Words>
  <Application>Microsoft Office PowerPoint</Application>
  <PresentationFormat>Екран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слайдів</vt:lpstr>
      </vt:variant>
      <vt:variant>
        <vt:i4>2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Wingdings</vt:lpstr>
      <vt:lpstr>Wingdings 2</vt:lpstr>
      <vt:lpstr>Тема11</vt:lpstr>
      <vt:lpstr>Тема2</vt:lpstr>
      <vt:lpstr>Пиксел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Anna</dc:creator>
  <cp:lastModifiedBy>Svetlana</cp:lastModifiedBy>
  <cp:revision>3</cp:revision>
  <dcterms:created xsi:type="dcterms:W3CDTF">2020-09-01T19:23:24Z</dcterms:created>
  <dcterms:modified xsi:type="dcterms:W3CDTF">2025-11-04T10:54:02Z</dcterms:modified>
</cp:coreProperties>
</file>