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notesMasterIdLst>
    <p:notesMasterId r:id="rId11"/>
  </p:notesMasterIdLst>
  <p:sldIdLst>
    <p:sldId id="256" r:id="rId2"/>
    <p:sldId id="309" r:id="rId3"/>
    <p:sldId id="307" r:id="rId4"/>
    <p:sldId id="308" r:id="rId5"/>
    <p:sldId id="310" r:id="rId6"/>
    <p:sldId id="313" r:id="rId7"/>
    <p:sldId id="311" r:id="rId8"/>
    <p:sldId id="312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900F7-118D-46A7-826A-0339E717409A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4F457-2791-4FFB-9735-F19B064DA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5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EDEB-CDAF-4DEF-B8B4-FD939054D59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7C98B20-FEEB-41AD-BEE9-39D46AB0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7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EDEB-CDAF-4DEF-B8B4-FD939054D59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7C98B20-FEEB-41AD-BEE9-39D46AB0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4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EDEB-CDAF-4DEF-B8B4-FD939054D59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7C98B20-FEEB-41AD-BEE9-39D46AB0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31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EDEB-CDAF-4DEF-B8B4-FD939054D59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7C98B20-FEEB-41AD-BEE9-39D46AB0E3D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8300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EDEB-CDAF-4DEF-B8B4-FD939054D59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7C98B20-FEEB-41AD-BEE9-39D46AB0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7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EDEB-CDAF-4DEF-B8B4-FD939054D59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8B20-FEEB-41AD-BEE9-39D46AB0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95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EDEB-CDAF-4DEF-B8B4-FD939054D59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8B20-FEEB-41AD-BEE9-39D46AB0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EDEB-CDAF-4DEF-B8B4-FD939054D59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8B20-FEEB-41AD-BEE9-39D46AB0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32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5C7EDEB-CDAF-4DEF-B8B4-FD939054D59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7C98B20-FEEB-41AD-BEE9-39D46AB0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7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EDEB-CDAF-4DEF-B8B4-FD939054D59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8B20-FEEB-41AD-BEE9-39D46AB0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EDEB-CDAF-4DEF-B8B4-FD939054D59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7C98B20-FEEB-41AD-BEE9-39D46AB0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EDEB-CDAF-4DEF-B8B4-FD939054D59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8B20-FEEB-41AD-BEE9-39D46AB0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4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EDEB-CDAF-4DEF-B8B4-FD939054D59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8B20-FEEB-41AD-BEE9-39D46AB0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EDEB-CDAF-4DEF-B8B4-FD939054D59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8B20-FEEB-41AD-BEE9-39D46AB0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9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EDEB-CDAF-4DEF-B8B4-FD939054D59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8B20-FEEB-41AD-BEE9-39D46AB0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4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EDEB-CDAF-4DEF-B8B4-FD939054D59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8B20-FEEB-41AD-BEE9-39D46AB0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0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EDEB-CDAF-4DEF-B8B4-FD939054D59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8B20-FEEB-41AD-BEE9-39D46AB0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5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7EDEB-CDAF-4DEF-B8B4-FD939054D59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98B20-FEEB-41AD-BEE9-39D46AB0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46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vivcenter.org/updates/book-review-holocaust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/>
              <a:t>Рецепця</a:t>
            </a:r>
            <a:r>
              <a:rPr lang="uk-UA" dirty="0"/>
              <a:t> травми в літературі Східної та Центральної Європи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/>
              <a:t>Д.філол.н</a:t>
            </a:r>
            <a:r>
              <a:rPr lang="uk-UA" dirty="0"/>
              <a:t>., проф. </a:t>
            </a:r>
            <a:r>
              <a:rPr lang="uk-UA" dirty="0" err="1"/>
              <a:t>І.Я.Павленко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637" y="142908"/>
            <a:ext cx="1971041" cy="25908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5959" y="3509963"/>
            <a:ext cx="2026336" cy="268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79" y="3509963"/>
            <a:ext cx="2042161" cy="285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2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B9AE4-CD31-4A73-9B5E-134911A2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Ярослав Грицак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A2FB99-3AEE-49DF-8809-50A53F017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82749" y="2336873"/>
            <a:ext cx="4066069" cy="3767899"/>
          </a:xfrm>
        </p:spPr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49B79B-C871-4AA3-B18B-0B986DF32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749" y="1952311"/>
            <a:ext cx="3983875" cy="3983875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6348D1E-BFE5-44F7-8385-D3E80A873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sz="2000" dirty="0"/>
              <a:t>«Історія нас нічого не вчить, вона демонструє те, що люди </a:t>
            </a:r>
            <a:r>
              <a:rPr lang="uk-UA" sz="2000" dirty="0" err="1"/>
              <a:t>рідко</a:t>
            </a:r>
            <a:r>
              <a:rPr lang="uk-UA" sz="2000" dirty="0"/>
              <a:t> коли роблять одні й ті самі помилки двічі, переважно три і більше разів. Тобто, ми вперто не знаємо історії…Знаєте ця </a:t>
            </a:r>
            <a:r>
              <a:rPr lang="uk-UA" sz="2000" dirty="0" err="1"/>
              <a:t>максимума</a:t>
            </a:r>
            <a:r>
              <a:rPr lang="uk-UA" sz="2000" dirty="0"/>
              <a:t>, що історія — це вчителька життя, вона гарно звучить, але чим красивіше звучить, тим більше вона </a:t>
            </a:r>
            <a:r>
              <a:rPr lang="uk-UA" sz="2000" dirty="0" err="1"/>
              <a:t>неправдивіша</a:t>
            </a:r>
            <a:r>
              <a:rPr lang="uk-UA" sz="2000" dirty="0"/>
              <a:t>. Отже, я вважаю, що історія виконує іншу функцію, вона має давати нам певні підказки».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941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Юрій </a:t>
            </a:r>
            <a:r>
              <a:rPr lang="uk-UA" dirty="0" err="1"/>
              <a:t>Прохасько</a:t>
            </a:r>
            <a:r>
              <a:rPr lang="uk-UA" dirty="0"/>
              <a:t> </a:t>
            </a:r>
            <a:r>
              <a:rPr lang="uk-UA"/>
              <a:t>- психотерапевт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483" y="2203290"/>
            <a:ext cx="110549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 кожну психологічну травму треба дивитися, як на особливу</a:t>
            </a:r>
          </a:p>
          <a:p>
            <a:r>
              <a:rPr lang="uk-UA" dirty="0"/>
              <a:t>Дуже важко говорити про такі випробування, як про щось, що має в собі дещо корисне. Але для мене незаперечними є три речі: </a:t>
            </a:r>
          </a:p>
          <a:p>
            <a:endParaRPr lang="uk-UA" dirty="0"/>
          </a:p>
          <a:p>
            <a:r>
              <a:rPr lang="uk-UA" sz="2000" b="1" dirty="0"/>
              <a:t>ця війна </a:t>
            </a:r>
            <a:r>
              <a:rPr lang="uk-UA" dirty="0"/>
              <a:t>– це наша спільна велика травма, яка крім завдавання болю, також робить нас окремою спільнотою.</a:t>
            </a:r>
          </a:p>
          <a:p>
            <a:endParaRPr lang="uk-UA" dirty="0"/>
          </a:p>
          <a:p>
            <a:r>
              <a:rPr lang="uk-UA" sz="2000" b="1" dirty="0"/>
              <a:t>Друга річ </a:t>
            </a:r>
            <a:r>
              <a:rPr lang="uk-UA" dirty="0"/>
              <a:t>– під шатром великою спільної травми є безліч окремих травм, з якими треба давати раду індивідуально.  Адже індивідуальний вимір травми війни є різний, і специфіка тих травм є різна. Бо одне, коли втрачаємо сон від сирен. Інше – коли гинуть наші рідні і близькі на фронті. Ще інше, коли ми самі перебуваємо на полі бою і є свідками загибелі наших побратимів. Ще інше, коли батьків зжирає тривога за своїх дітей, які воюють. І безліч інших. Тому треба дивитися на кожну травму, як на особливу. Й приділити їй стільки уваги, скільки можливо.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451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040" y="1473200"/>
            <a:ext cx="105359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r>
              <a:rPr lang="uk-UA" sz="2000" b="1" dirty="0"/>
              <a:t>Третя</a:t>
            </a:r>
            <a:r>
              <a:rPr lang="uk-UA" dirty="0"/>
              <a:t> річ – наше майбутнє буде ще дуже і дуже довго позначене душевними наслідками цієї війни. І далеко не всі зможуть з ними впоратися. Бо далеко не всі рани можуть загоїтися. Дехто буде змушений жити з цим до останнього дня. </a:t>
            </a:r>
            <a:r>
              <a:rPr lang="uk-UA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Крім того є травми, які передаються у спадок. Навіть тим, хто їх безпосередньо не зазнав.</a:t>
            </a:r>
          </a:p>
          <a:p>
            <a:endParaRPr lang="uk-UA" dirty="0"/>
          </a:p>
          <a:p>
            <a:r>
              <a:rPr lang="uk-UA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Так виглядає, що </a:t>
            </a:r>
            <a:r>
              <a:rPr lang="uk-UA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кожне наше покоління є високою мірою </a:t>
            </a:r>
            <a:r>
              <a:rPr lang="uk-UA" sz="28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травматизоване</a:t>
            </a:r>
            <a:r>
              <a:rPr lang="uk-UA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r>
              <a:rPr lang="uk-UA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Чи то </a:t>
            </a:r>
            <a:r>
              <a:rPr lang="uk-UA" sz="24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большевицьким</a:t>
            </a:r>
            <a:r>
              <a:rPr lang="uk-UA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терором, чи Голодомором, чи Розстріляним Відродженням, чи участю у Другій світовій, чи радянськими репресіями. І це також буде тим, що нас, українців, визначає. 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2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4ADA6-B133-4302-BBF2-8B469478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Пам’ять і травма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F5E2472-9937-4A68-80E2-D44BDE05E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2923" y="2336800"/>
            <a:ext cx="3075392" cy="3598863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5EA1DEF-AFB8-4AB3-B361-05EDFD3F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6675975" cy="3599317"/>
          </a:xfrm>
        </p:spPr>
        <p:txBody>
          <a:bodyPr>
            <a:normAutofit fontScale="92500"/>
          </a:bodyPr>
          <a:lstStyle/>
          <a:p>
            <a:r>
              <a:rPr lang="uk-UA" sz="2400" dirty="0"/>
              <a:t>«Мертва пам'ять» — це книжка, яка змушує поглянути на історію та сучасність крізь призму болю, трагедій і забутих голосів. Юрій Щербак поєднує документальні факти з художнім вимислом, створюючи вражаюче полотно, де поряд звучать крики минулого і відлуння сьогодення. Це роман-нагадування, роман-застереження, в якому автор досліджує теми війни, тиранії та людської відповідальності. Перед нами постає книга підсумків, що водночас звучить як пророцтво про майбутнє.</a:t>
            </a:r>
          </a:p>
          <a:p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B2034E-08D6-4906-8CE3-E3C35137C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602" y="753227"/>
            <a:ext cx="4182218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1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D36EF8-F00E-4534-BDD9-F69537939E16}"/>
              </a:ext>
            </a:extLst>
          </p:cNvPr>
          <p:cNvSpPr/>
          <p:nvPr/>
        </p:nvSpPr>
        <p:spPr>
          <a:xfrm>
            <a:off x="369870" y="400692"/>
            <a:ext cx="87741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Клотільде фон </a:t>
            </a:r>
            <a:r>
              <a:rPr lang="ru-RU" sz="2800" dirty="0" err="1"/>
              <a:t>Штегманн</a:t>
            </a:r>
            <a:r>
              <a:rPr lang="ru-RU" sz="2800" dirty="0"/>
              <a:t> «</a:t>
            </a:r>
            <a:r>
              <a:rPr lang="ru-RU" sz="2800" dirty="0" err="1"/>
              <a:t>Завдяки</a:t>
            </a:r>
            <a:r>
              <a:rPr lang="ru-RU" sz="2800" dirty="0"/>
              <a:t> </a:t>
            </a:r>
            <a:r>
              <a:rPr lang="ru-RU" sz="2800" dirty="0" err="1"/>
              <a:t>тобі</a:t>
            </a:r>
            <a:r>
              <a:rPr lang="ru-RU" sz="2800" dirty="0"/>
              <a:t> я </a:t>
            </a:r>
            <a:r>
              <a:rPr lang="ru-RU" sz="2800" dirty="0" err="1"/>
              <a:t>знайшов</a:t>
            </a:r>
            <a:r>
              <a:rPr lang="ru-RU" sz="2800" dirty="0"/>
              <a:t> </a:t>
            </a:r>
            <a:r>
              <a:rPr lang="ru-RU" sz="2800" dirty="0" err="1"/>
              <a:t>батьківщину</a:t>
            </a:r>
            <a:r>
              <a:rPr lang="ru-RU" sz="2800" dirty="0"/>
              <a:t>». </a:t>
            </a:r>
            <a:r>
              <a:rPr lang="ru-RU" sz="2800" dirty="0" err="1"/>
              <a:t>Австрія</a:t>
            </a:r>
            <a:r>
              <a:rPr lang="ru-RU" sz="2800" dirty="0"/>
              <a:t>,  1933.</a:t>
            </a:r>
            <a:br>
              <a:rPr lang="ru-RU" sz="2800" dirty="0"/>
            </a:br>
            <a:r>
              <a:rPr lang="ru-RU" sz="2800" dirty="0"/>
              <a:t>Перша </a:t>
            </a:r>
            <a:r>
              <a:rPr lang="ru-RU" sz="2800" dirty="0" err="1"/>
              <a:t>згадка</a:t>
            </a:r>
            <a:r>
              <a:rPr lang="ru-RU" sz="2800" dirty="0"/>
              <a:t> про голод в </a:t>
            </a:r>
            <a:r>
              <a:rPr lang="ru-RU" sz="2800" dirty="0" err="1"/>
              <a:t>Україні</a:t>
            </a:r>
            <a:endParaRPr lang="uk-UA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68319C-8250-426E-8C3B-A77AA89B2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161" y="1878815"/>
            <a:ext cx="3115326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9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57C43-38CD-44D9-881A-DABAA0A1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Травма в творах колишньої Югославії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98E059-A99A-4CF6-A91F-2BEBEDBE6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0" y="2722651"/>
            <a:ext cx="5776353" cy="3870447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AA604FC-D1CC-42AB-BB78-0D8F8B14A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uk-UA" sz="2000" dirty="0"/>
              <a:t>Славенка Дракуліч відвідувала засідання Міжнародного кримінального трибуналу в Гаазі щодо воєнних злочинів у колишній Югославії. Вона бачила вбивць і ґвалтівників на власні очі, і найстрашніше те, що вони були ординарними, нічим не примітними, ба навіть цілком притомними людьми. Це, зокрема, важливе усвідомлення й у контексті російсько-української війни.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456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506770-0D4B-455C-A63D-322A7D82867F}"/>
              </a:ext>
            </a:extLst>
          </p:cNvPr>
          <p:cNvSpPr/>
          <p:nvPr/>
        </p:nvSpPr>
        <p:spPr>
          <a:xfrm>
            <a:off x="3048000" y="3105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https://www.lvivcenter.org/updates/book-review-holocaust/</a:t>
            </a:r>
            <a:endParaRPr lang="uk-UA" dirty="0"/>
          </a:p>
          <a:p>
            <a:endParaRPr lang="uk-UA" dirty="0"/>
          </a:p>
          <a:p>
            <a:r>
              <a:rPr lang="ru-RU" dirty="0" err="1"/>
              <a:t>Огляд</a:t>
            </a:r>
            <a:r>
              <a:rPr lang="ru-RU" dirty="0"/>
              <a:t> книг про </a:t>
            </a:r>
            <a:r>
              <a:rPr lang="ru-RU" dirty="0" err="1"/>
              <a:t>Голокост</a:t>
            </a:r>
            <a:r>
              <a:rPr lang="ru-RU" dirty="0"/>
              <a:t> у </a:t>
            </a:r>
            <a:r>
              <a:rPr lang="ru-RU" dirty="0" err="1"/>
              <a:t>Польщі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221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1563" y="1252603"/>
            <a:ext cx="101907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Предметом </a:t>
            </a:r>
            <a:r>
              <a:rPr lang="ru-RU" sz="2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студій</a:t>
            </a: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травми</a:t>
            </a: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/>
              <a:t>є </a:t>
            </a:r>
            <a:r>
              <a:rPr lang="ru-RU" sz="2800" dirty="0" err="1"/>
              <a:t>художньо</a:t>
            </a:r>
            <a:r>
              <a:rPr lang="ru-RU" sz="2800" dirty="0"/>
              <a:t> </a:t>
            </a:r>
            <a:r>
              <a:rPr lang="ru-RU" sz="2800" dirty="0" err="1"/>
              <a:t>репрезентовані</a:t>
            </a:r>
            <a:r>
              <a:rPr lang="ru-RU" sz="2800" dirty="0"/>
              <a:t> </a:t>
            </a:r>
            <a:r>
              <a:rPr lang="ru-RU" sz="2800" dirty="0" err="1"/>
              <a:t>травматичні</a:t>
            </a:r>
            <a:r>
              <a:rPr lang="ru-RU" sz="2800" dirty="0"/>
              <a:t> </a:t>
            </a:r>
            <a:r>
              <a:rPr lang="ru-RU" sz="2800" dirty="0" err="1"/>
              <a:t>переживання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в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випадках</a:t>
            </a:r>
            <a:r>
              <a:rPr lang="ru-RU" sz="2800" dirty="0"/>
              <a:t> </a:t>
            </a:r>
            <a:r>
              <a:rPr lang="ru-RU" sz="2800" dirty="0" err="1"/>
              <a:t>було</a:t>
            </a:r>
            <a:r>
              <a:rPr lang="ru-RU" sz="2800" dirty="0"/>
              <a:t> б </a:t>
            </a:r>
            <a:r>
              <a:rPr lang="ru-RU" sz="2800" dirty="0" err="1"/>
              <a:t>неможливо</a:t>
            </a:r>
            <a:r>
              <a:rPr lang="ru-RU" sz="2800" dirty="0"/>
              <a:t> </a:t>
            </a:r>
            <a:r>
              <a:rPr lang="ru-RU" sz="2800" dirty="0" err="1"/>
              <a:t>виявити</a:t>
            </a:r>
            <a:r>
              <a:rPr lang="ru-RU" sz="2800" dirty="0"/>
              <a:t> і </a:t>
            </a:r>
            <a:r>
              <a:rPr lang="ru-RU" sz="2800" dirty="0" err="1"/>
              <a:t>артикулювати</a:t>
            </a:r>
            <a:r>
              <a:rPr lang="ru-RU" sz="2800" dirty="0"/>
              <a:t>, </a:t>
            </a:r>
            <a:r>
              <a:rPr lang="ru-RU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художнє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переосмислення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крайнього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ступеня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людського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болю та </a:t>
            </a:r>
            <a:r>
              <a:rPr lang="ru-RU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страждань</a:t>
            </a:r>
            <a:r>
              <a:rPr lang="ru-RU" sz="2800" dirty="0"/>
              <a:t>. 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 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страждання</a:t>
            </a:r>
            <a:r>
              <a:rPr lang="ru-RU" sz="2800" dirty="0"/>
              <a:t> </a:t>
            </a:r>
            <a:r>
              <a:rPr lang="ru-RU" sz="2800" dirty="0" err="1"/>
              <a:t>завжди</a:t>
            </a:r>
            <a:r>
              <a:rPr lang="ru-RU" sz="2800" dirty="0"/>
              <a:t> </a:t>
            </a:r>
            <a:r>
              <a:rPr lang="ru-RU" sz="2800" dirty="0" err="1"/>
              <a:t>співвіднесене</a:t>
            </a:r>
            <a:r>
              <a:rPr lang="ru-RU" sz="2800" dirty="0"/>
              <a:t> з </a:t>
            </a:r>
            <a:r>
              <a:rPr lang="ru-RU" sz="2800" dirty="0" err="1"/>
              <a:t>історичним</a:t>
            </a:r>
            <a:r>
              <a:rPr lang="ru-RU" sz="2800" dirty="0"/>
              <a:t> </a:t>
            </a:r>
            <a:r>
              <a:rPr lang="ru-RU" sz="2800" dirty="0" err="1"/>
              <a:t>процесом</a:t>
            </a:r>
            <a:r>
              <a:rPr lang="ru-RU" sz="2800" dirty="0"/>
              <a:t>, тому </a:t>
            </a:r>
            <a:r>
              <a:rPr lang="ru-RU" sz="2800" dirty="0" err="1"/>
              <a:t>вимагає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художника нового </a:t>
            </a:r>
            <a:r>
              <a:rPr lang="ru-RU" sz="2800" dirty="0" err="1"/>
              <a:t>ступеня</a:t>
            </a:r>
            <a:r>
              <a:rPr lang="ru-RU" sz="2800" dirty="0"/>
              <a:t> </a:t>
            </a:r>
            <a:r>
              <a:rPr lang="ru-RU" sz="2800" dirty="0" err="1"/>
              <a:t>відповідальності</a:t>
            </a:r>
            <a:r>
              <a:rPr lang="ru-RU" sz="2800" dirty="0"/>
              <a:t> в </a:t>
            </a:r>
            <a:r>
              <a:rPr lang="ru-RU" sz="2800" dirty="0" err="1"/>
              <a:t>репрезентації</a:t>
            </a:r>
            <a:r>
              <a:rPr lang="ru-RU" sz="2800" dirty="0"/>
              <a:t> </a:t>
            </a:r>
            <a:r>
              <a:rPr lang="ru-RU" sz="2800" dirty="0" err="1"/>
              <a:t>справжності</a:t>
            </a:r>
            <a:r>
              <a:rPr lang="ru-RU" sz="2800" dirty="0"/>
              <a:t> болю та </a:t>
            </a:r>
            <a:r>
              <a:rPr lang="ru-RU" sz="2800" dirty="0" err="1"/>
              <a:t>страждань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знаходження</a:t>
            </a:r>
            <a:r>
              <a:rPr lang="ru-RU" sz="2800" dirty="0"/>
              <a:t> </a:t>
            </a:r>
            <a:r>
              <a:rPr lang="ru-RU" sz="2800" dirty="0" err="1"/>
              <a:t>нових</a:t>
            </a:r>
            <a:r>
              <a:rPr lang="ru-RU" sz="2800" dirty="0"/>
              <a:t> </a:t>
            </a:r>
            <a:r>
              <a:rPr lang="ru-RU" sz="2800" dirty="0" err="1"/>
              <a:t>засобів</a:t>
            </a:r>
            <a:r>
              <a:rPr lang="ru-RU" sz="2800" dirty="0"/>
              <a:t> </a:t>
            </a:r>
            <a:r>
              <a:rPr lang="ru-RU" sz="2800" dirty="0" err="1"/>
              <a:t>виразу</a:t>
            </a:r>
            <a:r>
              <a:rPr lang="ru-RU" sz="2800" dirty="0"/>
              <a:t> та </a:t>
            </a:r>
            <a:r>
              <a:rPr lang="ru-RU" sz="2800" dirty="0" err="1"/>
              <a:t>подолання</a:t>
            </a:r>
            <a:r>
              <a:rPr lang="ru-RU" sz="2800" dirty="0"/>
              <a:t> </a:t>
            </a:r>
            <a:r>
              <a:rPr lang="ru-RU" sz="2800" dirty="0" err="1"/>
              <a:t>травматичного</a:t>
            </a:r>
            <a:r>
              <a:rPr lang="ru-RU" sz="2800" dirty="0"/>
              <a:t> </a:t>
            </a:r>
            <a:r>
              <a:rPr lang="ru-RU" sz="2800" dirty="0" err="1"/>
              <a:t>досвіду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9951306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3998</TotalTime>
  <Words>627</Words>
  <Application>Microsoft Office PowerPoint</Application>
  <PresentationFormat>Широкоэкранный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Берлин</vt:lpstr>
      <vt:lpstr>Рецепця травми в літературі Східної та Центральної Європи</vt:lpstr>
      <vt:lpstr>Ярослав Грицак</vt:lpstr>
      <vt:lpstr>Юрій Прохасько - психотерапевт</vt:lpstr>
      <vt:lpstr>Презентация PowerPoint</vt:lpstr>
      <vt:lpstr>Пам’ять і травма</vt:lpstr>
      <vt:lpstr>Презентация PowerPoint</vt:lpstr>
      <vt:lpstr>Травма в творах колишньої Югославії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Ірина Павленко</cp:lastModifiedBy>
  <cp:revision>103</cp:revision>
  <dcterms:created xsi:type="dcterms:W3CDTF">2024-03-05T19:04:19Z</dcterms:created>
  <dcterms:modified xsi:type="dcterms:W3CDTF">2025-11-05T10:50:40Z</dcterms:modified>
</cp:coreProperties>
</file>