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2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3504" y="770467"/>
            <a:ext cx="10782300" cy="3352800"/>
          </a:xfrm>
        </p:spPr>
        <p:txBody>
          <a:bodyPr anchor="b">
            <a:noAutofit/>
          </a:bodyPr>
          <a:lstStyle>
            <a:lvl1pPr algn="l">
              <a:lnSpc>
                <a:spcPct val="80000"/>
              </a:lnSpc>
              <a:defRPr sz="8800" spc="-12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67512" y="4206876"/>
            <a:ext cx="9228201" cy="1645920"/>
          </a:xfrm>
        </p:spPr>
        <p:txBody>
          <a:bodyPr>
            <a:normAutofit/>
          </a:bodyPr>
          <a:lstStyle>
            <a:lvl1pPr marL="0" indent="0" algn="l">
              <a:buNone/>
              <a:defRPr sz="3200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7863F46-1D99-4DEF-81B4-B2F31A0094A1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AE2FA89B-8AD0-4942-AD0C-225C2C74C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782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63F46-1D99-4DEF-81B4-B2F31A0094A1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FA89B-8AD0-4942-AD0C-225C2C74C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572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43950" y="695325"/>
            <a:ext cx="2628900" cy="48006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1525" y="714375"/>
            <a:ext cx="7734300" cy="54006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63F46-1D99-4DEF-81B4-B2F31A0094A1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FA89B-8AD0-4942-AD0C-225C2C74C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7263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63F46-1D99-4DEF-81B4-B2F31A0094A1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FA89B-8AD0-4942-AD0C-225C2C74C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26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3504" y="767419"/>
            <a:ext cx="10780776" cy="3355848"/>
          </a:xfrm>
        </p:spPr>
        <p:txBody>
          <a:bodyPr anchor="b">
            <a:normAutofit/>
          </a:bodyPr>
          <a:lstStyle>
            <a:lvl1pPr>
              <a:lnSpc>
                <a:spcPct val="80000"/>
              </a:lnSpc>
              <a:defRPr sz="8800" b="0" baseline="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7512" y="4204209"/>
            <a:ext cx="9226296" cy="1645920"/>
          </a:xfrm>
        </p:spPr>
        <p:txBody>
          <a:bodyPr anchor="t"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63F46-1D99-4DEF-81B4-B2F31A0094A1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FA89B-8AD0-4942-AD0C-225C2C74C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609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6656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11330" y="1998134"/>
            <a:ext cx="4663440" cy="376732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63F46-1D99-4DEF-81B4-B2F31A0094A1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FA89B-8AD0-4942-AD0C-225C2C74C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9549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40467"/>
            <a:ext cx="4663440" cy="723400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6656" y="2753084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07608" y="2038435"/>
            <a:ext cx="4663440" cy="722376"/>
          </a:xfrm>
        </p:spPr>
        <p:txBody>
          <a:bodyPr anchor="ctr">
            <a:normAutofit/>
          </a:bodyPr>
          <a:lstStyle>
            <a:lvl1pPr marL="0" indent="0">
              <a:buNone/>
              <a:defRPr sz="2200" b="0" cap="all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07608" y="2750990"/>
            <a:ext cx="4663440" cy="32004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63F46-1D99-4DEF-81B4-B2F31A0094A1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FA89B-8AD0-4942-AD0C-225C2C74C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013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63F46-1D99-4DEF-81B4-B2F31A0094A1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FA89B-8AD0-4942-AD0C-225C2C74C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099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63F46-1D99-4DEF-81B4-B2F31A0094A1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2FA89B-8AD0-4942-AD0C-225C2C74C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840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0" y="0"/>
            <a:ext cx="457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8261404" y="542282"/>
            <a:ext cx="3383280" cy="1920240"/>
          </a:xfrm>
        </p:spPr>
        <p:txBody>
          <a:bodyPr anchor="b">
            <a:noAutofit/>
          </a:bodyPr>
          <a:lstStyle>
            <a:lvl1pPr>
              <a:lnSpc>
                <a:spcPct val="85000"/>
              </a:lnSpc>
              <a:defRPr sz="40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762000"/>
            <a:ext cx="60960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75982" y="2511813"/>
            <a:ext cx="3398520" cy="3126987"/>
          </a:xfrm>
        </p:spPr>
        <p:txBody>
          <a:bodyPr>
            <a:norm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8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1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863F46-1D99-4DEF-81B4-B2F31A0094A1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0000"/>
                  </a:srgbClr>
                </a:solidFill>
              </a:defRPr>
            </a:lvl1pPr>
          </a:lstStyle>
          <a:p>
            <a:fld id="{AE2FA89B-8AD0-4942-AD0C-225C2C74C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757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224" y="5418667"/>
            <a:ext cx="10780776" cy="613283"/>
          </a:xfrm>
        </p:spPr>
        <p:txBody>
          <a:bodyPr anchor="b">
            <a:normAutofit/>
          </a:bodyPr>
          <a:lstStyle>
            <a:lvl1pPr>
              <a:defRPr sz="32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2192000" cy="5330952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t"/>
          <a:lstStyle>
            <a:lvl1pPr marL="0" indent="0" algn="ctr">
              <a:spcBef>
                <a:spcPts val="800"/>
              </a:spcBef>
              <a:buNone/>
              <a:defRPr sz="3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656" y="5909735"/>
            <a:ext cx="9229344" cy="5334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400">
                <a:solidFill>
                  <a:srgbClr val="262626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fld id="{17863F46-1D99-4DEF-81B4-B2F31A0094A1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80000"/>
                  </a:srgbClr>
                </a:solidFill>
              </a:defRPr>
            </a:lvl1pPr>
          </a:lstStyle>
          <a:p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25000"/>
                  </a:srgbClr>
                </a:solidFill>
              </a:defRPr>
            </a:lvl1pPr>
          </a:lstStyle>
          <a:p>
            <a:fld id="{AE2FA89B-8AD0-4942-AD0C-225C2C74C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39122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7224" y="499533"/>
            <a:ext cx="10772775" cy="165819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011680"/>
            <a:ext cx="10753725" cy="37661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5800" y="6412447"/>
            <a:ext cx="41148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fld id="{17863F46-1D99-4DEF-81B4-B2F31A0094A1}" type="datetimeFigureOut">
              <a:rPr lang="en-US" smtClean="0"/>
              <a:t>9/11/2020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554697"/>
            <a:ext cx="50292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50" cap="all" baseline="0">
                <a:solidFill>
                  <a:schemeClr val="tx1">
                    <a:alpha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926" y="5876412"/>
            <a:ext cx="2926080" cy="139703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300" b="0">
                <a:ln>
                  <a:noFill/>
                </a:ln>
                <a:solidFill>
                  <a:schemeClr val="accent1">
                    <a:alpha val="25000"/>
                  </a:schemeClr>
                </a:solidFill>
                <a:latin typeface="+mj-lt"/>
              </a:defRPr>
            </a:lvl1pPr>
          </a:lstStyle>
          <a:p>
            <a:fld id="{AE2FA89B-8AD0-4942-AD0C-225C2C74C7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737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5400" kern="1200" spc="-120" baseline="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85000"/>
        </a:lnSpc>
        <a:spcBef>
          <a:spcPts val="13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347472" indent="-3429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548640" indent="-54864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20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822960" indent="-82296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097280" indent="-109728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2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4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16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1800000" indent="-228600" algn="l" defTabSz="914400" rtl="0" eaLnBrk="1" latinLnBrk="0" hangingPunct="1">
        <a:lnSpc>
          <a:spcPct val="85000"/>
        </a:lnSpc>
        <a:spcBef>
          <a:spcPts val="600"/>
        </a:spcBef>
        <a:buFont typeface="Arial" pitchFamily="34" charset="0"/>
        <a:buChar char=" 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3321" y="-1515533"/>
            <a:ext cx="10782300" cy="3352800"/>
          </a:xfrm>
        </p:spPr>
        <p:txBody>
          <a:bodyPr/>
          <a:lstStyle/>
          <a:p>
            <a:r>
              <a:rPr lang="uk-UA" sz="4800" b="1" dirty="0"/>
              <a:t>КУРС «НОРМАЛЬНА АНАТОМІЯ ЛЮДИНИ»</a:t>
            </a:r>
            <a:r>
              <a:rPr lang="en-US" sz="4800" dirty="0"/>
              <a:t/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0370" y="2247448"/>
            <a:ext cx="9228201" cy="1645920"/>
          </a:xfrm>
        </p:spPr>
        <p:txBody>
          <a:bodyPr>
            <a:normAutofit lnSpcReduction="10000"/>
          </a:bodyPr>
          <a:lstStyle/>
          <a:p>
            <a:r>
              <a:rPr lang="uk-UA" b="1" dirty="0"/>
              <a:t>Нормальна анатомія людини – </a:t>
            </a:r>
            <a:r>
              <a:rPr lang="uk-UA" dirty="0"/>
              <a:t>наука, яка вивчає форму та будову організму людини в цілому, та його складових – органів, систем у взаємозв’язку з їхніми функціями.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405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73321" y="-1515533"/>
            <a:ext cx="10782300" cy="3352800"/>
          </a:xfrm>
        </p:spPr>
        <p:txBody>
          <a:bodyPr/>
          <a:lstStyle/>
          <a:p>
            <a:r>
              <a:rPr lang="uk-UA" sz="4800" b="1" dirty="0" smtClean="0"/>
              <a:t>МЕТА курсу «Нормальна анатомія людини»:</a:t>
            </a:r>
            <a:endParaRPr lang="en-US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0370" y="2247448"/>
            <a:ext cx="9228201" cy="1645920"/>
          </a:xfrm>
        </p:spPr>
        <p:txBody>
          <a:bodyPr>
            <a:noAutofit/>
          </a:bodyPr>
          <a:lstStyle/>
          <a:p>
            <a:r>
              <a:rPr lang="uk-UA" sz="2000" b="1" dirty="0"/>
              <a:t>Мета</a:t>
            </a:r>
            <a:r>
              <a:rPr lang="uk-UA" sz="2000" dirty="0"/>
              <a:t> навчальної дисципліни «Нормальна анатомія людини»:</a:t>
            </a:r>
            <a:endParaRPr lang="en-US" sz="2000" dirty="0"/>
          </a:p>
          <a:p>
            <a:r>
              <a:rPr lang="uk-UA" sz="2000" dirty="0"/>
              <a:t>- розробити і реалізувати уявлення студентів про анатомію людини як науку про зовнішню форму та внутрішню будову організму;</a:t>
            </a:r>
            <a:endParaRPr lang="en-US" sz="2000" dirty="0"/>
          </a:p>
          <a:p>
            <a:r>
              <a:rPr lang="uk-UA" sz="2000" dirty="0"/>
              <a:t>- ознайомити студентів з будовою тіла людини та зв</a:t>
            </a:r>
            <a:r>
              <a:rPr lang="ru-RU" sz="2000" dirty="0">
                <a:sym typeface="Symbol" panose="05050102010706020507" pitchFamily="18" charset="2"/>
              </a:rPr>
              <a:t></a:t>
            </a:r>
            <a:r>
              <a:rPr lang="uk-UA" sz="2000" dirty="0" err="1"/>
              <a:t>язком</a:t>
            </a:r>
            <a:r>
              <a:rPr lang="uk-UA" sz="2000" dirty="0"/>
              <a:t> будови і функції його органів;</a:t>
            </a:r>
            <a:endParaRPr lang="en-US" sz="2000" dirty="0"/>
          </a:p>
          <a:p>
            <a:r>
              <a:rPr lang="uk-UA" sz="2000" dirty="0"/>
              <a:t>- ознайомити студентів з анатомічними особливостями організму людини; </a:t>
            </a:r>
            <a:endParaRPr lang="en-US" sz="2000" dirty="0"/>
          </a:p>
          <a:p>
            <a:r>
              <a:rPr lang="uk-UA" sz="2000" dirty="0"/>
              <a:t>- навчити студента на практиці орієнтуватися в топографії органів, їх </a:t>
            </a:r>
            <a:r>
              <a:rPr lang="uk-UA" sz="2000" dirty="0" err="1"/>
              <a:t>взаємозв</a:t>
            </a:r>
            <a:r>
              <a:rPr lang="uk-UA" sz="2000" dirty="0" err="1">
                <a:sym typeface="Symbol" panose="05050102010706020507" pitchFamily="18" charset="2"/>
              </a:rPr>
              <a:t></a:t>
            </a:r>
            <a:r>
              <a:rPr lang="uk-UA" sz="2000" dirty="0" err="1"/>
              <a:t>язку</a:t>
            </a:r>
            <a:r>
              <a:rPr lang="uk-UA" sz="2000" dirty="0"/>
              <a:t>, аналітично підходити до вивчення будови тіла як єдиного цілого, пов’язаного з навколишнім середовищем, умовами праці і побуту. 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41221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9700" y="-927704"/>
            <a:ext cx="10782300" cy="3352800"/>
          </a:xfrm>
        </p:spPr>
        <p:txBody>
          <a:bodyPr/>
          <a:lstStyle/>
          <a:p>
            <a:r>
              <a:rPr lang="uk-UA" sz="4800" b="1" dirty="0"/>
              <a:t>ЗАВДАННЯ курсу «Нормальна анатомія людини»:</a:t>
            </a:r>
            <a:r>
              <a:rPr lang="en-US" sz="4800" dirty="0"/>
              <a:t/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0370" y="2247448"/>
            <a:ext cx="9228201" cy="1645920"/>
          </a:xfrm>
        </p:spPr>
        <p:txBody>
          <a:bodyPr>
            <a:noAutofit/>
          </a:bodyPr>
          <a:lstStyle/>
          <a:p>
            <a:r>
              <a:rPr lang="uk-UA" sz="2000" b="1" dirty="0"/>
              <a:t>Завданням курсу</a:t>
            </a:r>
            <a:r>
              <a:rPr lang="uk-UA" sz="2000" dirty="0"/>
              <a:t> є:</a:t>
            </a:r>
            <a:endParaRPr lang="en-US" sz="2000" dirty="0"/>
          </a:p>
          <a:p>
            <a:pPr lvl="0"/>
            <a:r>
              <a:rPr lang="uk-UA" sz="2000" dirty="0"/>
              <a:t> сформувати природничо-наукову уяву студентів про місце людини як виду в ряду тварин</a:t>
            </a:r>
            <a:endParaRPr lang="en-US" sz="2000" dirty="0"/>
          </a:p>
          <a:p>
            <a:pPr lvl="0"/>
            <a:r>
              <a:rPr lang="uk-UA" sz="2000" dirty="0"/>
              <a:t> вивчення будови тіла людини як результату тривалої еволюції тваринного світу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772886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9700" y="-927704"/>
            <a:ext cx="10782300" cy="3352800"/>
          </a:xfrm>
        </p:spPr>
        <p:txBody>
          <a:bodyPr/>
          <a:lstStyle/>
          <a:p>
            <a:r>
              <a:rPr lang="uk-UA" sz="4800" b="1" dirty="0"/>
              <a:t>ЗАВДАННЯ курсу «Нормальна анатомія людини»:</a:t>
            </a:r>
            <a:r>
              <a:rPr lang="en-US" sz="4800" dirty="0"/>
              <a:t/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0370" y="2247448"/>
            <a:ext cx="9228201" cy="1645920"/>
          </a:xfrm>
        </p:spPr>
        <p:txBody>
          <a:bodyPr>
            <a:noAutofit/>
          </a:bodyPr>
          <a:lstStyle/>
          <a:p>
            <a:r>
              <a:rPr lang="uk-UA" sz="2000" dirty="0"/>
              <a:t>У результаті вивчення навчальної дисципліни студент повинен </a:t>
            </a:r>
            <a:endParaRPr lang="en-US" sz="2000" dirty="0"/>
          </a:p>
          <a:p>
            <a:r>
              <a:rPr lang="uk-UA" sz="2000" b="1" dirty="0"/>
              <a:t>знати:</a:t>
            </a:r>
            <a:r>
              <a:rPr lang="uk-UA" sz="2000" dirty="0"/>
              <a:t> </a:t>
            </a:r>
            <a:endParaRPr lang="en-US" sz="2000" dirty="0"/>
          </a:p>
          <a:p>
            <a:r>
              <a:rPr lang="uk-UA" sz="2000" dirty="0"/>
              <a:t>- основні принципи організації організму людини;</a:t>
            </a:r>
            <a:endParaRPr lang="en-US" sz="2000" dirty="0"/>
          </a:p>
          <a:p>
            <a:r>
              <a:rPr lang="uk-UA" sz="2000" dirty="0"/>
              <a:t>- будову органів та систем організму людини;</a:t>
            </a:r>
            <a:endParaRPr lang="en-US" sz="2000" dirty="0"/>
          </a:p>
          <a:p>
            <a:r>
              <a:rPr lang="uk-UA" sz="2000" dirty="0"/>
              <a:t>- системи реалізації руху (локомоції) тіла людини;</a:t>
            </a:r>
            <a:endParaRPr lang="en-US" sz="2000" dirty="0"/>
          </a:p>
          <a:p>
            <a:r>
              <a:rPr lang="uk-UA" sz="2000" dirty="0"/>
              <a:t>-класифікацію та структурну організацію систем забезпечення та регуляції локомоторної функції людини;</a:t>
            </a:r>
            <a:endParaRPr lang="en-US" sz="2000" dirty="0"/>
          </a:p>
          <a:p>
            <a:r>
              <a:rPr lang="uk-UA" sz="2000" dirty="0"/>
              <a:t>- механізми реалізації простих та складних рухів;</a:t>
            </a:r>
            <a:endParaRPr lang="en-US" sz="2000" dirty="0"/>
          </a:p>
          <a:p>
            <a:r>
              <a:rPr lang="uk-UA" sz="2000" dirty="0"/>
              <a:t>- залежність функції від будови органів та систем організму</a:t>
            </a:r>
            <a:endParaRPr lang="en-US" sz="2000" dirty="0"/>
          </a:p>
          <a:p>
            <a:endParaRPr 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1696632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9700" y="-927704"/>
            <a:ext cx="10782300" cy="3352800"/>
          </a:xfrm>
        </p:spPr>
        <p:txBody>
          <a:bodyPr/>
          <a:lstStyle/>
          <a:p>
            <a:r>
              <a:rPr lang="uk-UA" sz="4800" b="1" dirty="0"/>
              <a:t>ЗАВДАННЯ курсу «Нормальна анатомія людини»:</a:t>
            </a:r>
            <a:r>
              <a:rPr lang="en-US" sz="4800" dirty="0"/>
              <a:t/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0370" y="2247448"/>
            <a:ext cx="9228201" cy="1645920"/>
          </a:xfrm>
        </p:spPr>
        <p:txBody>
          <a:bodyPr>
            <a:noAutofit/>
          </a:bodyPr>
          <a:lstStyle/>
          <a:p>
            <a:r>
              <a:rPr lang="uk-UA" sz="2000" dirty="0" smtClean="0"/>
              <a:t>У результаті вивчення навчальної дисципліни студент повинен </a:t>
            </a:r>
          </a:p>
          <a:p>
            <a:r>
              <a:rPr lang="uk-UA" sz="2000" b="1" dirty="0"/>
              <a:t>вміти:</a:t>
            </a:r>
            <a:r>
              <a:rPr lang="uk-UA" sz="2000" dirty="0"/>
              <a:t> </a:t>
            </a:r>
            <a:endParaRPr lang="en-US" sz="2000" dirty="0"/>
          </a:p>
          <a:p>
            <a:r>
              <a:rPr lang="uk-UA" sz="2000" dirty="0"/>
              <a:t> </a:t>
            </a:r>
            <a:r>
              <a:rPr lang="uk-UA" sz="2000" b="1" dirty="0"/>
              <a:t>- </a:t>
            </a:r>
            <a:r>
              <a:rPr lang="uk-UA" sz="2000" dirty="0"/>
              <a:t>вільно орієнтуватися в основних системах тіла людини;</a:t>
            </a:r>
            <a:endParaRPr lang="en-US" sz="2000" dirty="0"/>
          </a:p>
          <a:p>
            <a:r>
              <a:rPr lang="uk-UA" sz="2000" dirty="0"/>
              <a:t>- показувати на муляжах основні утвори органів;</a:t>
            </a:r>
            <a:endParaRPr lang="en-US" sz="2000" dirty="0"/>
          </a:p>
          <a:p>
            <a:r>
              <a:rPr lang="uk-UA" sz="2000" dirty="0"/>
              <a:t>- аналізувати взаємозв’язок структури і функції органів і систем.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039940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9700" y="-927704"/>
            <a:ext cx="10782300" cy="3352800"/>
          </a:xfrm>
        </p:spPr>
        <p:txBody>
          <a:bodyPr/>
          <a:lstStyle/>
          <a:p>
            <a:r>
              <a:rPr lang="uk-UA" sz="4800" b="1" dirty="0"/>
              <a:t>СТРУКТУРА</a:t>
            </a:r>
            <a:r>
              <a:rPr lang="uk-UA" sz="4800" dirty="0"/>
              <a:t> </a:t>
            </a:r>
            <a:r>
              <a:rPr lang="uk-UA" sz="4800" b="1" dirty="0"/>
              <a:t>курсу «Нормальна анатомія людини»:</a:t>
            </a:r>
            <a:r>
              <a:rPr lang="en-US" sz="4800" dirty="0"/>
              <a:t/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0370" y="2247448"/>
            <a:ext cx="9228201" cy="1645920"/>
          </a:xfrm>
        </p:spPr>
        <p:txBody>
          <a:bodyPr>
            <a:noAutofit/>
          </a:bodyPr>
          <a:lstStyle/>
          <a:p>
            <a:r>
              <a:rPr lang="uk-UA" sz="2000" b="1" dirty="0"/>
              <a:t>Розділ 1.  «Остеологія та артрологія»</a:t>
            </a:r>
            <a:endParaRPr lang="en-US" sz="2000" dirty="0"/>
          </a:p>
          <a:p>
            <a:r>
              <a:rPr lang="uk-UA" sz="2000" b="1" dirty="0"/>
              <a:t>Остеологія – </a:t>
            </a:r>
            <a:r>
              <a:rPr lang="uk-UA" sz="2000" dirty="0"/>
              <a:t>розділ анатомії,  який вивчає розвиток і будову скелету в цілому, а також особливості будови кожної кістки скелету, хімічний склад кісток, особливості їх розвитку і росту.</a:t>
            </a:r>
            <a:endParaRPr lang="en-US" sz="2000" dirty="0"/>
          </a:p>
          <a:p>
            <a:r>
              <a:rPr lang="uk-UA" sz="2000" b="1" dirty="0"/>
              <a:t>Артрологія (синдесмологія) –</a:t>
            </a:r>
            <a:r>
              <a:rPr lang="uk-UA" sz="2000" i="1" dirty="0"/>
              <a:t> </a:t>
            </a:r>
            <a:r>
              <a:rPr lang="uk-UA" sz="2000" dirty="0"/>
              <a:t>розділ анатомії про з’єднання кісток, а саме, про будову суглобів та зв’язок,  осі обертів в суглобах, рухи навколо осей обертів.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25213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9700" y="-927704"/>
            <a:ext cx="10782300" cy="3352800"/>
          </a:xfrm>
        </p:spPr>
        <p:txBody>
          <a:bodyPr/>
          <a:lstStyle/>
          <a:p>
            <a:r>
              <a:rPr lang="uk-UA" sz="4800" b="1" dirty="0"/>
              <a:t>СТРУКТУРА</a:t>
            </a:r>
            <a:r>
              <a:rPr lang="uk-UA" sz="4800" dirty="0"/>
              <a:t> </a:t>
            </a:r>
            <a:r>
              <a:rPr lang="uk-UA" sz="4800" b="1" dirty="0"/>
              <a:t>курсу «Нормальна анатомія людини»:</a:t>
            </a:r>
            <a:r>
              <a:rPr lang="en-US" sz="4800" dirty="0"/>
              <a:t/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0370" y="2247448"/>
            <a:ext cx="9228201" cy="1645920"/>
          </a:xfrm>
        </p:spPr>
        <p:txBody>
          <a:bodyPr>
            <a:noAutofit/>
          </a:bodyPr>
          <a:lstStyle/>
          <a:p>
            <a:r>
              <a:rPr lang="uk-UA" sz="2000" b="1" dirty="0"/>
              <a:t>Розділ 2. «Міологія»</a:t>
            </a:r>
            <a:endParaRPr lang="en-US" sz="2000" dirty="0"/>
          </a:p>
          <a:p>
            <a:r>
              <a:rPr lang="uk-UA" sz="2000" b="1" dirty="0"/>
              <a:t>Міологія</a:t>
            </a:r>
            <a:r>
              <a:rPr lang="uk-UA" sz="2000" dirty="0"/>
              <a:t> – розділ анатомії людини, який вивчає розвиток, будову, властивості, функції м’язів.</a:t>
            </a:r>
            <a:endParaRPr lang="en-US" sz="2000" dirty="0"/>
          </a:p>
          <a:p>
            <a:r>
              <a:rPr lang="uk-UA" sz="2000" dirty="0"/>
              <a:t>Вивчення  м’язів подано за принципом їх функціонування, тобто роботи, яку вони виконують при скороченні:</a:t>
            </a:r>
            <a:endParaRPr lang="en-US" sz="2000" dirty="0"/>
          </a:p>
          <a:p>
            <a:pPr lvl="0"/>
            <a:r>
              <a:rPr lang="uk-UA" sz="2000" dirty="0"/>
              <a:t>згинання, розгинання</a:t>
            </a:r>
            <a:endParaRPr lang="en-US" sz="2000" dirty="0"/>
          </a:p>
          <a:p>
            <a:pPr lvl="0"/>
            <a:r>
              <a:rPr lang="uk-UA" sz="2000" dirty="0"/>
              <a:t>приведення, відведення</a:t>
            </a:r>
            <a:endParaRPr lang="en-US" sz="2000" dirty="0"/>
          </a:p>
          <a:p>
            <a:pPr lvl="0"/>
            <a:r>
              <a:rPr lang="uk-UA" sz="2000" dirty="0"/>
              <a:t>супінація, пронація</a:t>
            </a:r>
            <a:endParaRPr lang="en-US" sz="2000" dirty="0"/>
          </a:p>
          <a:p>
            <a:r>
              <a:rPr lang="uk-UA" sz="2000" dirty="0"/>
              <a:t> </a:t>
            </a:r>
            <a:r>
              <a:rPr lang="uk-UA" sz="2000" dirty="0" err="1"/>
              <a:t>циркумдукція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577311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9700" y="-927704"/>
            <a:ext cx="10782300" cy="3352800"/>
          </a:xfrm>
        </p:spPr>
        <p:txBody>
          <a:bodyPr/>
          <a:lstStyle/>
          <a:p>
            <a:r>
              <a:rPr lang="uk-UA" sz="4800" b="1" dirty="0"/>
              <a:t>СТРУКТУРА</a:t>
            </a:r>
            <a:r>
              <a:rPr lang="uk-UA" sz="4800" dirty="0"/>
              <a:t> </a:t>
            </a:r>
            <a:r>
              <a:rPr lang="uk-UA" sz="4800" b="1" dirty="0"/>
              <a:t>курсу «Нормальна анатомія людини»:</a:t>
            </a:r>
            <a:r>
              <a:rPr lang="en-US" sz="4800" dirty="0"/>
              <a:t/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0370" y="2247448"/>
            <a:ext cx="9228201" cy="1645920"/>
          </a:xfrm>
        </p:spPr>
        <p:txBody>
          <a:bodyPr>
            <a:noAutofit/>
          </a:bodyPr>
          <a:lstStyle/>
          <a:p>
            <a:r>
              <a:rPr lang="uk-UA" sz="2000" b="1" dirty="0"/>
              <a:t>Розділ 3. «Нервова система»</a:t>
            </a:r>
            <a:endParaRPr lang="en-US" sz="2000" dirty="0"/>
          </a:p>
          <a:p>
            <a:r>
              <a:rPr lang="uk-UA" sz="2000" b="1" dirty="0"/>
              <a:t>Нервова система – </a:t>
            </a:r>
            <a:r>
              <a:rPr lang="uk-UA" sz="2000" dirty="0"/>
              <a:t>розділ анатомії, який вивчає розвиток, будову та функції сукупності нервових структур, які забезпечують регуляцію і процеси життєдіяльності  організму в цілому, забезпечує взаємозв’язок організму  навколишнім середовищем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59120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9700" y="-927704"/>
            <a:ext cx="10782300" cy="3352800"/>
          </a:xfrm>
        </p:spPr>
        <p:txBody>
          <a:bodyPr/>
          <a:lstStyle/>
          <a:p>
            <a:r>
              <a:rPr lang="uk-UA" sz="4800" b="1" dirty="0"/>
              <a:t>СТРУКТУРА</a:t>
            </a:r>
            <a:r>
              <a:rPr lang="uk-UA" sz="4800" dirty="0"/>
              <a:t> </a:t>
            </a:r>
            <a:r>
              <a:rPr lang="uk-UA" sz="4800" b="1" dirty="0"/>
              <a:t>курсу «Нормальна анатомія людини»:</a:t>
            </a:r>
            <a:r>
              <a:rPr lang="en-US" sz="4800" dirty="0"/>
              <a:t/>
            </a:r>
            <a:br>
              <a:rPr lang="en-US" sz="4800" dirty="0"/>
            </a:br>
            <a:endParaRPr lang="en-US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50370" y="2247448"/>
            <a:ext cx="9228201" cy="1645920"/>
          </a:xfrm>
        </p:spPr>
        <p:txBody>
          <a:bodyPr>
            <a:noAutofit/>
          </a:bodyPr>
          <a:lstStyle/>
          <a:p>
            <a:r>
              <a:rPr lang="uk-UA" sz="2000" b="1" dirty="0"/>
              <a:t>Розділ 4. «Спланхнологія та Ангіологія»</a:t>
            </a:r>
            <a:endParaRPr lang="en-US" sz="2000" dirty="0"/>
          </a:p>
          <a:p>
            <a:r>
              <a:rPr lang="uk-UA" sz="2000" b="1" dirty="0"/>
              <a:t> </a:t>
            </a:r>
            <a:endParaRPr lang="en-US" sz="2000" dirty="0"/>
          </a:p>
          <a:p>
            <a:r>
              <a:rPr lang="uk-UA" sz="2000" b="1" dirty="0"/>
              <a:t>Спланхнологія – </a:t>
            </a:r>
            <a:r>
              <a:rPr lang="uk-UA" sz="2000" dirty="0"/>
              <a:t>розділ анатомії, який вивчає будову нутрощів, а саме:</a:t>
            </a:r>
            <a:endParaRPr lang="en-US" sz="2000" dirty="0"/>
          </a:p>
          <a:p>
            <a:r>
              <a:rPr lang="uk-UA" sz="2000" b="1" dirty="0"/>
              <a:t>-</a:t>
            </a:r>
            <a:r>
              <a:rPr lang="uk-UA" sz="2000" dirty="0"/>
              <a:t> </a:t>
            </a:r>
            <a:r>
              <a:rPr lang="ru-RU" sz="2000" dirty="0" err="1"/>
              <a:t>органи</a:t>
            </a:r>
            <a:r>
              <a:rPr lang="ru-RU" sz="2000" dirty="0"/>
              <a:t> </a:t>
            </a:r>
            <a:r>
              <a:rPr lang="ru-RU" sz="2000" dirty="0" err="1"/>
              <a:t>травної</a:t>
            </a:r>
            <a:r>
              <a:rPr lang="uk-UA" sz="2000" dirty="0"/>
              <a:t> системи</a:t>
            </a:r>
            <a:endParaRPr lang="en-US" sz="2000" dirty="0"/>
          </a:p>
          <a:p>
            <a:r>
              <a:rPr lang="uk-UA" sz="2000" dirty="0"/>
              <a:t>- органи </a:t>
            </a:r>
            <a:r>
              <a:rPr lang="ru-RU" sz="2000" dirty="0" err="1"/>
              <a:t>дихальної</a:t>
            </a:r>
            <a:r>
              <a:rPr lang="uk-UA" sz="2000" dirty="0"/>
              <a:t> системи</a:t>
            </a:r>
            <a:endParaRPr lang="en-US" sz="2000" dirty="0"/>
          </a:p>
          <a:p>
            <a:r>
              <a:rPr lang="uk-UA" sz="2000" dirty="0"/>
              <a:t>- органи сечової і статевих систем</a:t>
            </a:r>
            <a:endParaRPr lang="en-US" sz="2000" dirty="0"/>
          </a:p>
          <a:p>
            <a:r>
              <a:rPr lang="uk-UA" sz="2000" dirty="0"/>
              <a:t> </a:t>
            </a:r>
            <a:endParaRPr lang="en-US" sz="2000" dirty="0"/>
          </a:p>
          <a:p>
            <a:r>
              <a:rPr lang="uk-UA" sz="2000" b="1" dirty="0"/>
              <a:t>Ангіологія</a:t>
            </a:r>
            <a:r>
              <a:rPr lang="uk-UA" sz="2000" dirty="0"/>
              <a:t> – розділ анатомії, що вивчає будову і функції судинної системи, до якої належать кровоносна та лімфатична системи, які морфологічно і функціонально пов’язані з серцем і утворюють серцево-судинну систему</a:t>
            </a:r>
            <a:endParaRPr lang="en-US" sz="2000" dirty="0"/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697647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Метрополия">
  <a:themeElements>
    <a:clrScheme name="Метрополия">
      <a:dk1>
        <a:sysClr val="windowText" lastClr="000000"/>
      </a:dk1>
      <a:lt1>
        <a:sysClr val="window" lastClr="FFFFFF"/>
      </a:lt1>
      <a:dk2>
        <a:srgbClr val="162F33"/>
      </a:dk2>
      <a:lt2>
        <a:srgbClr val="EAF0E0"/>
      </a:lt2>
      <a:accent1>
        <a:srgbClr val="50B4C8"/>
      </a:accent1>
      <a:accent2>
        <a:srgbClr val="A8B97F"/>
      </a:accent2>
      <a:accent3>
        <a:srgbClr val="9B9256"/>
      </a:accent3>
      <a:accent4>
        <a:srgbClr val="657689"/>
      </a:accent4>
      <a:accent5>
        <a:srgbClr val="7A855D"/>
      </a:accent5>
      <a:accent6>
        <a:srgbClr val="84AC9D"/>
      </a:accent6>
      <a:hlink>
        <a:srgbClr val="2370CD"/>
      </a:hlink>
      <a:folHlink>
        <a:srgbClr val="877589"/>
      </a:folHlink>
    </a:clrScheme>
    <a:fontScheme name="Метрополи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Метрополи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00000"/>
                <a:lumMod val="110000"/>
              </a:schemeClr>
            </a:gs>
            <a:gs pos="50000">
              <a:schemeClr val="phClr">
                <a:tint val="75000"/>
                <a:satMod val="101000"/>
                <a:lumMod val="105000"/>
              </a:schemeClr>
            </a:gs>
            <a:gs pos="100000">
              <a:schemeClr val="phClr">
                <a:tint val="82000"/>
                <a:satMod val="104000"/>
                <a:lumMod val="105000"/>
              </a:schemeClr>
            </a:gs>
          </a:gsLst>
          <a:lin ang="27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0000"/>
                <a:lumMod val="100000"/>
              </a:schemeClr>
            </a:gs>
            <a:gs pos="100000">
              <a:schemeClr val="phClr">
                <a:shade val="80000"/>
                <a:satMod val="100000"/>
                <a:lumMod val="99000"/>
              </a:schemeClr>
            </a:gs>
          </a:gsLst>
          <a:lin ang="27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solidFill>
          <a:schemeClr val="phClr">
            <a:shade val="95000"/>
            <a:satMod val="17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politan" id="{4C5440D6-04D2-4954-96CF-F251137069B2}" vid="{79CFCA13-9412-4290-BB4B-85112F88857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Метрополия</Template>
  <TotalTime>12</TotalTime>
  <Words>545</Words>
  <Application>Microsoft Office PowerPoint</Application>
  <PresentationFormat>Широкоэкранный</PresentationFormat>
  <Paragraphs>51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Calibri Light</vt:lpstr>
      <vt:lpstr>Symbol</vt:lpstr>
      <vt:lpstr>Метрополия</vt:lpstr>
      <vt:lpstr>КУРС «НОРМАЛЬНА АНАТОМІЯ ЛЮДИНИ» </vt:lpstr>
      <vt:lpstr>МЕТА курсу «Нормальна анатомія людини»:</vt:lpstr>
      <vt:lpstr>ЗАВДАННЯ курсу «Нормальна анатомія людини»: </vt:lpstr>
      <vt:lpstr>ЗАВДАННЯ курсу «Нормальна анатомія людини»: </vt:lpstr>
      <vt:lpstr>ЗАВДАННЯ курсу «Нормальна анатомія людини»: </vt:lpstr>
      <vt:lpstr>СТРУКТУРА курсу «Нормальна анатомія людини»: </vt:lpstr>
      <vt:lpstr>СТРУКТУРА курсу «Нормальна анатомія людини»: </vt:lpstr>
      <vt:lpstr>СТРУКТУРА курсу «Нормальна анатомія людини»: </vt:lpstr>
      <vt:lpstr>СТРУКТУРА курсу «Нормальна анатомія людини»: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КУРС «НОРМАЛЬНА АНАТОМІЯ ЛЮДИНИ»</dc:title>
  <dc:creator>Валентина</dc:creator>
  <cp:lastModifiedBy>Валентина</cp:lastModifiedBy>
  <cp:revision>3</cp:revision>
  <dcterms:created xsi:type="dcterms:W3CDTF">2020-09-11T08:25:26Z</dcterms:created>
  <dcterms:modified xsi:type="dcterms:W3CDTF">2020-09-11T08:38:24Z</dcterms:modified>
</cp:coreProperties>
</file>