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Сутність системи планів підприємства.</a:t>
            </a:r>
            <a:br>
              <a:rPr lang="uk-UA" sz="3200" dirty="0" smtClean="0"/>
            </a:br>
            <a:r>
              <a:rPr lang="uk-UA" sz="3200" dirty="0" smtClean="0"/>
              <a:t>2. Інформаційна та нормативна база планування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11</a:t>
            </a:r>
            <a:r>
              <a:rPr lang="uk-UA" b="1" dirty="0"/>
              <a:t>. Система планів підприємства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 fontScale="62500" lnSpcReduction="20000"/>
          </a:bodyPr>
          <a:lstStyle/>
          <a:p>
            <a:r>
              <a:rPr lang="uk-UA" sz="4500" b="1" dirty="0">
                <a:solidFill>
                  <a:schemeClr val="tx1"/>
                </a:solidFill>
              </a:rPr>
              <a:t>Система планів підприємства охоплює всі напрями його господарської діяльності на різні проміжки часу.</a:t>
            </a:r>
          </a:p>
          <a:p>
            <a:endParaRPr lang="uk-UA" sz="4500" b="1" dirty="0" smtClean="0">
              <a:solidFill>
                <a:schemeClr val="tx1"/>
              </a:solidFill>
            </a:endParaRPr>
          </a:p>
          <a:p>
            <a:r>
              <a:rPr lang="uk-UA" sz="4500" b="1" dirty="0" smtClean="0">
                <a:solidFill>
                  <a:schemeClr val="tx1"/>
                </a:solidFill>
              </a:rPr>
              <a:t>Залежно </a:t>
            </a:r>
            <a:r>
              <a:rPr lang="uk-UA" sz="4500" b="1" dirty="0">
                <a:solidFill>
                  <a:schemeClr val="tx1"/>
                </a:solidFill>
              </a:rPr>
              <a:t>від тривалості планового періоду, цілей та умов планування розрізняють 3 його види</a:t>
            </a:r>
            <a:r>
              <a:rPr lang="uk-UA" sz="4500" b="1" dirty="0" smtClean="0">
                <a:solidFill>
                  <a:schemeClr val="tx1"/>
                </a:solidFill>
              </a:rPr>
              <a:t>:</a:t>
            </a:r>
          </a:p>
          <a:p>
            <a:endParaRPr lang="uk-UA" sz="4500" b="1" dirty="0">
              <a:solidFill>
                <a:schemeClr val="tx1"/>
              </a:solidFill>
            </a:endParaRP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Стратегічне (перспективне);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Тактичне (середньострокове);</a:t>
            </a:r>
          </a:p>
          <a:p>
            <a:pPr algn="just"/>
            <a:r>
              <a:rPr lang="uk-UA" sz="4500" dirty="0">
                <a:solidFill>
                  <a:schemeClr val="tx1"/>
                </a:solidFill>
              </a:rPr>
              <a:t>- Поточне (оперативне).</a:t>
            </a:r>
            <a:endParaRPr lang="uk-UA" sz="4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b="1" dirty="0" smtClean="0"/>
              <a:t>Формула дисконтування:</a:t>
            </a:r>
            <a:endParaRPr lang="uk-UA" b="1" dirty="0"/>
          </a:p>
          <a:p>
            <a:pPr marL="0" indent="0" algn="ctr">
              <a:buNone/>
            </a:pPr>
            <a:endParaRPr lang="uk-UA" b="1" dirty="0"/>
          </a:p>
          <a:p>
            <a:pPr marL="0" indent="0" algn="ctr">
              <a:buNone/>
            </a:pPr>
            <a:r>
              <a:rPr lang="uk-UA" dirty="0">
                <a:latin typeface="Times New Roman"/>
                <a:ea typeface="Times New Roman"/>
              </a:rPr>
              <a:t>Д</a:t>
            </a:r>
            <a:r>
              <a:rPr lang="uk-UA" baseline="-25000" dirty="0">
                <a:latin typeface="Times New Roman"/>
                <a:ea typeface="Times New Roman"/>
              </a:rPr>
              <a:t>м</a:t>
            </a:r>
            <a:r>
              <a:rPr lang="uk-UA" dirty="0">
                <a:latin typeface="Times New Roman"/>
                <a:ea typeface="Times New Roman"/>
              </a:rPr>
              <a:t> = </a:t>
            </a:r>
            <a:r>
              <a:rPr lang="uk-UA" dirty="0" err="1">
                <a:latin typeface="Times New Roman"/>
                <a:ea typeface="Times New Roman"/>
              </a:rPr>
              <a:t>Д</a:t>
            </a:r>
            <a:r>
              <a:rPr lang="uk-UA" baseline="-25000" dirty="0" err="1">
                <a:latin typeface="Times New Roman"/>
                <a:ea typeface="Times New Roman"/>
              </a:rPr>
              <a:t>с</a:t>
            </a:r>
            <a:r>
              <a:rPr lang="uk-UA" dirty="0">
                <a:latin typeface="Times New Roman"/>
                <a:ea typeface="Times New Roman"/>
              </a:rPr>
              <a:t>*(1+Е)</a:t>
            </a:r>
            <a:r>
              <a:rPr lang="en-US" baseline="30000" dirty="0">
                <a:latin typeface="Times New Roman"/>
                <a:ea typeface="Times New Roman"/>
              </a:rPr>
              <a:t>t</a:t>
            </a:r>
            <a:endParaRPr lang="uk-UA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uk-UA" dirty="0"/>
              <a:t>де Дм - майбутня вартість сьогоднішніх грошей</a:t>
            </a:r>
            <a:r>
              <a:rPr lang="uk-UA" dirty="0" smtClean="0"/>
              <a:t>;</a:t>
            </a:r>
          </a:p>
          <a:p>
            <a:pPr marL="0" indent="0" algn="just">
              <a:buNone/>
            </a:pPr>
            <a:r>
              <a:rPr lang="uk-UA" dirty="0" err="1" smtClean="0"/>
              <a:t>Дс</a:t>
            </a:r>
            <a:r>
              <a:rPr lang="uk-UA" dirty="0" smtClean="0"/>
              <a:t> </a:t>
            </a:r>
            <a:r>
              <a:rPr lang="uk-UA" dirty="0"/>
              <a:t>- сьогоднішня вартість майбутніх грошей;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Е - постійна </a:t>
            </a:r>
            <a:r>
              <a:rPr lang="uk-UA" dirty="0"/>
              <a:t>норма дисконту (дорівнює прийнятій нормі доходу на капітал або рівень інфляції); </a:t>
            </a:r>
            <a:endParaRPr lang="uk-UA" dirty="0" smtClean="0"/>
          </a:p>
          <a:p>
            <a:pPr marL="0" indent="0" algn="just">
              <a:buNone/>
            </a:pPr>
            <a:r>
              <a:rPr lang="en-US" dirty="0" smtClean="0"/>
              <a:t>t </a:t>
            </a:r>
            <a:r>
              <a:rPr lang="en-US" dirty="0"/>
              <a:t>- </a:t>
            </a:r>
            <a:r>
              <a:rPr lang="uk-UA" dirty="0"/>
              <a:t>час у місяцях або роках</a:t>
            </a:r>
            <a:r>
              <a:rPr lang="uk-UA" dirty="0" smtClean="0"/>
              <a:t>;</a:t>
            </a:r>
          </a:p>
          <a:p>
            <a:pPr marL="0" indent="0" algn="just">
              <a:buNone/>
            </a:pPr>
            <a:r>
              <a:rPr lang="uk-UA" dirty="0" smtClean="0"/>
              <a:t> </a:t>
            </a:r>
            <a:r>
              <a:rPr lang="uk-UA" dirty="0">
                <a:latin typeface="Times New Roman"/>
                <a:ea typeface="Times New Roman"/>
              </a:rPr>
              <a:t>(1+Е)</a:t>
            </a:r>
            <a:r>
              <a:rPr lang="en-US" baseline="30000" dirty="0">
                <a:latin typeface="Times New Roman"/>
                <a:ea typeface="Times New Roman"/>
              </a:rPr>
              <a:t>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smtClean="0"/>
              <a:t>- </a:t>
            </a:r>
            <a:r>
              <a:rPr lang="uk-UA" dirty="0"/>
              <a:t>коефіцієнт дисконтування.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/>
              <a:t>За напрямом діяльності розрізняють:</a:t>
            </a:r>
          </a:p>
          <a:p>
            <a:pPr marL="0" indent="0" algn="just">
              <a:buNone/>
            </a:pPr>
            <a:r>
              <a:rPr lang="uk-UA" sz="2400" dirty="0"/>
              <a:t>1) </a:t>
            </a:r>
            <a:r>
              <a:rPr lang="uk-UA" sz="2400" dirty="0" err="1"/>
              <a:t>зовнішньофірмове</a:t>
            </a:r>
            <a:r>
              <a:rPr lang="uk-UA" sz="2400" dirty="0"/>
              <a:t> планування;</a:t>
            </a:r>
          </a:p>
          <a:p>
            <a:pPr marL="0" indent="0">
              <a:buNone/>
            </a:pPr>
            <a:r>
              <a:rPr lang="uk-UA" sz="2400" dirty="0"/>
              <a:t>2) внутрішньовиробниче (внутрішньогосподарське) планування.</a:t>
            </a:r>
          </a:p>
          <a:p>
            <a:pPr marL="0" indent="0" algn="ctr">
              <a:buNone/>
            </a:pPr>
            <a:endParaRPr lang="uk-UA" sz="2400" b="1" dirty="0" smtClean="0"/>
          </a:p>
          <a:p>
            <a:pPr marL="0" indent="0" algn="ctr">
              <a:buNone/>
            </a:pPr>
            <a:r>
              <a:rPr lang="uk-UA" sz="2400" b="1" dirty="0" smtClean="0"/>
              <a:t>За </a:t>
            </a:r>
            <a:r>
              <a:rPr lang="uk-UA" sz="2400" b="1" dirty="0"/>
              <a:t>змістом внутрішньогосподарське планування поділяють на:</a:t>
            </a:r>
          </a:p>
          <a:p>
            <a:pPr marL="0" indent="0" algn="just">
              <a:buNone/>
            </a:pPr>
            <a:r>
              <a:rPr lang="uk-UA" sz="2400" dirty="0"/>
              <a:t>- техніко-економічне;</a:t>
            </a:r>
          </a:p>
          <a:p>
            <a:pPr marL="0" indent="0" algn="just">
              <a:buNone/>
            </a:pPr>
            <a:r>
              <a:rPr lang="uk-UA" sz="2400" dirty="0"/>
              <a:t>- оперативне;</a:t>
            </a:r>
          </a:p>
          <a:p>
            <a:pPr marL="0" indent="0" algn="just">
              <a:buNone/>
            </a:pPr>
            <a:r>
              <a:rPr lang="uk-UA" sz="2400" dirty="0"/>
              <a:t>- соціального розвитку колективу.</a:t>
            </a:r>
          </a:p>
          <a:p>
            <a:pPr marL="0" indent="0" algn="ctr">
              <a:buNone/>
            </a:pPr>
            <a:endParaRPr lang="uk-UA" sz="2400" b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Система </a:t>
            </a:r>
            <a:r>
              <a:rPr lang="uk-UA" b="1" dirty="0"/>
              <a:t>планів господарської діяльності</a:t>
            </a:r>
            <a:r>
              <a:rPr lang="uk-UA" b="1" dirty="0" smtClean="0"/>
              <a:t>:</a:t>
            </a:r>
          </a:p>
          <a:p>
            <a:pPr marL="0" indent="0" algn="ctr">
              <a:buNone/>
            </a:pPr>
            <a:endParaRPr lang="uk-UA" b="1" dirty="0"/>
          </a:p>
          <a:p>
            <a:pPr marL="0" indent="0" algn="just">
              <a:buNone/>
            </a:pPr>
            <a:r>
              <a:rPr lang="uk-UA" dirty="0"/>
              <a:t>1. План виробництва та реалізації продукції.</a:t>
            </a:r>
          </a:p>
          <a:p>
            <a:pPr marL="0" indent="0" algn="just">
              <a:buNone/>
            </a:pPr>
            <a:r>
              <a:rPr lang="uk-UA" dirty="0"/>
              <a:t>- план виробництва;</a:t>
            </a:r>
          </a:p>
          <a:p>
            <a:pPr marL="0" indent="0" algn="just">
              <a:buNone/>
            </a:pPr>
            <a:r>
              <a:rPr lang="uk-UA" dirty="0"/>
              <a:t>- планування виробничої потужності;</a:t>
            </a:r>
          </a:p>
          <a:p>
            <a:pPr marL="0" indent="0" algn="just">
              <a:buNone/>
            </a:pPr>
            <a:r>
              <a:rPr lang="uk-UA" dirty="0"/>
              <a:t>- планування матеріально – технічного забезпечення;</a:t>
            </a:r>
          </a:p>
          <a:p>
            <a:pPr marL="0" indent="0" algn="just">
              <a:buNone/>
            </a:pPr>
            <a:r>
              <a:rPr lang="uk-UA" dirty="0"/>
              <a:t>- планування виробничої інфраструктури;</a:t>
            </a:r>
          </a:p>
          <a:p>
            <a:pPr marL="0" indent="0" algn="just">
              <a:buNone/>
            </a:pPr>
            <a:r>
              <a:rPr lang="uk-UA" dirty="0"/>
              <a:t>- план збуту.</a:t>
            </a:r>
          </a:p>
          <a:p>
            <a:pPr marL="0" indent="0" algn="just">
              <a:buNone/>
            </a:pPr>
            <a:r>
              <a:rPr lang="uk-UA" dirty="0"/>
              <a:t>2. План підвищення технічного рівня підприємства, його модернізації та реконструкції:</a:t>
            </a:r>
          </a:p>
          <a:p>
            <a:pPr marL="0" indent="0" algn="just">
              <a:buNone/>
            </a:pPr>
            <a:r>
              <a:rPr lang="uk-UA" dirty="0"/>
              <a:t>- план науково-дослідних та дослідно-конструкторських робіт;</a:t>
            </a:r>
          </a:p>
          <a:p>
            <a:pPr marL="0" indent="0" algn="just">
              <a:buNone/>
            </a:pPr>
            <a:r>
              <a:rPr lang="uk-UA" dirty="0"/>
              <a:t>- план освоєння нових видів продукції (товарів, робіт, послуг);</a:t>
            </a:r>
          </a:p>
          <a:p>
            <a:pPr marL="0" indent="0" algn="just">
              <a:buNone/>
            </a:pPr>
            <a:r>
              <a:rPr lang="uk-UA" dirty="0"/>
              <a:t>- план технічного переобладнання, освоєння нових технологій;</a:t>
            </a:r>
          </a:p>
          <a:p>
            <a:pPr marL="0" indent="0" algn="just">
              <a:buNone/>
            </a:pPr>
            <a:r>
              <a:rPr lang="uk-UA" dirty="0"/>
              <a:t>- удосконалення організації та планування матеріально-технічного забезпечення;</a:t>
            </a:r>
          </a:p>
          <a:p>
            <a:pPr marL="0" indent="0" algn="just">
              <a:buNone/>
            </a:pPr>
            <a:r>
              <a:rPr lang="uk-UA" dirty="0"/>
              <a:t>- план підвищення продуктивності праці.</a:t>
            </a:r>
          </a:p>
          <a:p>
            <a:pPr marL="0" indent="0" algn="just">
              <a:buNone/>
            </a:pPr>
            <a:r>
              <a:rPr lang="uk-UA" dirty="0"/>
              <a:t>3. План удосконалення організаційної структури підприємства:</a:t>
            </a:r>
          </a:p>
          <a:p>
            <a:pPr marL="0" indent="0" algn="just">
              <a:buNone/>
            </a:pPr>
            <a:r>
              <a:rPr lang="uk-UA" dirty="0"/>
              <a:t>- управління кадрами;</a:t>
            </a:r>
          </a:p>
          <a:p>
            <a:pPr marL="0" indent="0" algn="just">
              <a:buNone/>
            </a:pPr>
            <a:r>
              <a:rPr lang="uk-UA" dirty="0"/>
              <a:t>- підвищення кваліфікації працівників;</a:t>
            </a:r>
          </a:p>
          <a:p>
            <a:pPr marL="0" indent="0" algn="just">
              <a:buNone/>
            </a:pPr>
            <a:r>
              <a:rPr lang="uk-UA" dirty="0"/>
              <a:t>- удосконалення системи оплати праці та матеріального стимулювання.</a:t>
            </a:r>
          </a:p>
          <a:p>
            <a:pPr marL="0" indent="0" algn="just">
              <a:buNone/>
            </a:pPr>
            <a:r>
              <a:rPr lang="uk-UA" dirty="0"/>
              <a:t>4. План по собівартості продукції.</a:t>
            </a:r>
          </a:p>
          <a:p>
            <a:pPr marL="0" indent="0" algn="just">
              <a:buNone/>
            </a:pPr>
            <a:r>
              <a:rPr lang="uk-UA" dirty="0"/>
              <a:t>5. План зовнішньоекономічних зв'язків.</a:t>
            </a:r>
          </a:p>
          <a:p>
            <a:pPr marL="0" indent="0" algn="just">
              <a:buNone/>
            </a:pPr>
            <a:r>
              <a:rPr lang="uk-UA" dirty="0"/>
              <a:t>6. Фінансовий та інвестиційний план.</a:t>
            </a:r>
          </a:p>
          <a:p>
            <a:pPr marL="0" indent="0" algn="just">
              <a:buNone/>
            </a:pPr>
            <a:r>
              <a:rPr lang="uk-UA" dirty="0"/>
              <a:t>7. Плани господарської діяльності окремих підрозділів, дочірньої компанії та інших структурних одиниць.</a:t>
            </a:r>
          </a:p>
          <a:p>
            <a:pPr marL="0" indent="0" algn="just">
              <a:buNone/>
            </a:pPr>
            <a:r>
              <a:rPr lang="uk-UA" dirty="0"/>
              <a:t>8. План природоохоронних заходів.</a:t>
            </a:r>
          </a:p>
          <a:p>
            <a:pPr marL="0" indent="0" algn="just">
              <a:buNone/>
            </a:pPr>
            <a:r>
              <a:rPr lang="uk-UA" dirty="0"/>
              <a:t>9. Оцінка можливих ризиків діяльності підприємства.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100" b="1" dirty="0" smtClean="0"/>
              <a:t>Інформаційна база планування - </a:t>
            </a:r>
            <a:r>
              <a:rPr lang="uk-UA" sz="2100" dirty="0" smtClean="0"/>
              <a:t>це сукупність систематизованих за певними ознаками даних, які використовуються для розробки планів на різних рівнях управління підприємством</a:t>
            </a:r>
            <a:r>
              <a:rPr lang="ru-RU" sz="2100" dirty="0" smtClean="0"/>
              <a:t>. </a:t>
            </a:r>
          </a:p>
          <a:p>
            <a:pPr marL="0" indent="0" algn="ctr">
              <a:buNone/>
            </a:pPr>
            <a:endParaRPr lang="ru-RU" sz="2100" dirty="0" smtClean="0"/>
          </a:p>
          <a:p>
            <a:pPr marL="0" indent="0" algn="ctr">
              <a:buNone/>
            </a:pPr>
            <a:r>
              <a:rPr lang="uk-UA" sz="2100" b="1" dirty="0"/>
              <a:t>До вихідної інформації відносять </a:t>
            </a:r>
            <a:r>
              <a:rPr lang="uk-UA" sz="2100" dirty="0"/>
              <a:t>контрольні цифри, ліміти, економічні нормативи і норми, які визначаються державними органами влади чи вищими органами управління підприємством, державні замовлення та звітні дані про виконання планів за минулий період</a:t>
            </a:r>
            <a:r>
              <a:rPr lang="uk-UA" sz="2100" dirty="0" smtClean="0"/>
              <a:t>.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b="1" dirty="0"/>
              <a:t>До проміжної інформації </a:t>
            </a:r>
            <a:r>
              <a:rPr lang="uk-UA" sz="2100" dirty="0"/>
              <a:t>- показники та техніко-економічні нормативи проектів стратегічних та поточних планів, а також розрахункові показники, призначені для забезпеченості збалансованості планів і розрахунку потреби в ресурсах</a:t>
            </a:r>
            <a:r>
              <a:rPr lang="uk-UA" sz="2100" dirty="0" smtClean="0"/>
              <a:t>.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b="1" dirty="0"/>
              <a:t>До результативної інформації відносять </a:t>
            </a:r>
            <a:r>
              <a:rPr lang="uk-UA" sz="2100" dirty="0"/>
              <a:t>показники і техніко-економічні проекти стратегічного і поточного планів, встановлені вищими органами управління підприємством.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100" b="1" dirty="0"/>
              <a:t>Норма - </a:t>
            </a:r>
            <a:r>
              <a:rPr lang="uk-UA" sz="2100" dirty="0" smtClean="0"/>
              <a:t>це гранично допустима величина витрат певного ресурсу на одиницю продукції, виконання робіт, надання послуг в конкретних виробничо-технічних умовах (наприклад, норма трудомісткості виконання капітального ремонту 1 р. о., витрати матеріалу на виготовлення виробу і т. ін.).</a:t>
            </a:r>
          </a:p>
          <a:p>
            <a:pPr marL="0" indent="0" algn="ctr">
              <a:buNone/>
            </a:pPr>
            <a:r>
              <a:rPr lang="uk-UA" sz="2100" b="1" dirty="0" smtClean="0"/>
              <a:t>Норматив - </a:t>
            </a:r>
            <a:r>
              <a:rPr lang="uk-UA" sz="2100" dirty="0" smtClean="0"/>
              <a:t>це розрахункова величина, яка застосовується в нормуванні та плануванні й визначає витрати ресурсів по відношенню до певної базової величини (наприклад, при плануванні додаткової заробітної плати її розмір встановлюють у відсотках до основної).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Норми і нормативи відповідно до методів їх встановлення поділяються на дві великі групи:</a:t>
            </a:r>
          </a:p>
          <a:p>
            <a:pPr marL="0" indent="0" algn="just">
              <a:buNone/>
            </a:pPr>
            <a:r>
              <a:rPr lang="uk-UA" sz="2100" dirty="0" smtClean="0"/>
              <a:t>- науково обґрунтовані;</a:t>
            </a:r>
          </a:p>
          <a:p>
            <a:pPr marL="0" indent="0" algn="just">
              <a:buNone/>
            </a:pPr>
            <a:r>
              <a:rPr lang="uk-UA" sz="2100" dirty="0" smtClean="0"/>
              <a:t>- дослідно-статичні.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За об'єктом нормування всю багатогранність норм, які використовуються в народному господарстві можна розмежувати на такі групи:</a:t>
            </a:r>
          </a:p>
          <a:p>
            <a:pPr marL="0" indent="0" algn="just">
              <a:buNone/>
            </a:pPr>
            <a:r>
              <a:rPr lang="uk-UA" sz="2100" dirty="0" smtClean="0"/>
              <a:t>- норми витрат ресурсів (1 л на 100 км пробігу, кг/виріб);</a:t>
            </a:r>
          </a:p>
          <a:p>
            <a:pPr marL="0" indent="0" algn="just">
              <a:buNone/>
            </a:pPr>
            <a:r>
              <a:rPr lang="uk-UA" sz="2100" dirty="0" smtClean="0"/>
              <a:t>- норми режимів (праці і відпочинку);</a:t>
            </a:r>
          </a:p>
          <a:p>
            <a:pPr marL="0" indent="0" algn="just">
              <a:buNone/>
            </a:pPr>
            <a:r>
              <a:rPr lang="uk-UA" sz="2100" dirty="0" smtClean="0"/>
              <a:t>- нормативи ефективності.</a:t>
            </a:r>
          </a:p>
          <a:p>
            <a:pPr marL="0" indent="0" algn="just">
              <a:buNone/>
            </a:pPr>
            <a:endParaRPr lang="uk-UA" sz="2100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575</Words>
  <Application>Microsoft Office PowerPoint</Application>
  <PresentationFormat>Экран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Сутність системи планів підприємства. 2. Інформаційна та нормативна база планування.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17</cp:revision>
  <dcterms:created xsi:type="dcterms:W3CDTF">2020-08-26T06:53:27Z</dcterms:created>
  <dcterms:modified xsi:type="dcterms:W3CDTF">2022-03-04T15:10:08Z</dcterms:modified>
</cp:coreProperties>
</file>