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2" r:id="rId3"/>
    <p:sldId id="260" r:id="rId4"/>
    <p:sldId id="263" r:id="rId5"/>
    <p:sldId id="264" r:id="rId6"/>
    <p:sldId id="265" r:id="rId7"/>
  </p:sldIdLst>
  <p:sldSz cx="9144000" cy="6858000" type="screen4x3"/>
  <p:notesSz cx="6858000" cy="9144000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74A"/>
    <a:srgbClr val="3399FF"/>
    <a:srgbClr val="666699"/>
    <a:srgbClr val="E5907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97" autoAdjust="0"/>
    <p:restoredTop sz="84583" autoAdjust="0"/>
  </p:normalViewPr>
  <p:slideViewPr>
    <p:cSldViewPr>
      <p:cViewPr varScale="1">
        <p:scale>
          <a:sx n="61" d="100"/>
          <a:sy n="61" d="100"/>
        </p:scale>
        <p:origin x="-13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4016" y="44624"/>
            <a:ext cx="5832360" cy="1152128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520259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520259"/>
            <a:ext cx="2895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79512" y="45855"/>
            <a:ext cx="7128792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1" name="Текст 2"/>
          <p:cNvSpPr>
            <a:spLocks noGrp="1"/>
          </p:cNvSpPr>
          <p:nvPr>
            <p:ph idx="1"/>
          </p:nvPr>
        </p:nvSpPr>
        <p:spPr>
          <a:xfrm>
            <a:off x="1403648" y="1988840"/>
            <a:ext cx="7560840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5855"/>
            <a:ext cx="7128792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03648" y="1988840"/>
            <a:ext cx="7560840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520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980728"/>
            <a:ext cx="5832360" cy="1152128"/>
          </a:xfrm>
        </p:spPr>
        <p:txBody>
          <a:bodyPr>
            <a:noAutofit/>
          </a:bodyPr>
          <a:lstStyle/>
          <a:p>
            <a:r>
              <a:rPr lang="ru-RU" sz="4800" dirty="0" smtClean="0"/>
              <a:t>Тема 14.Ревізія </a:t>
            </a:r>
            <a:r>
              <a:rPr lang="ru-RU" sz="4800" dirty="0" err="1" smtClean="0"/>
              <a:t>операцій</a:t>
            </a:r>
            <a:r>
              <a:rPr lang="ru-RU" sz="4800" dirty="0" smtClean="0"/>
              <a:t> </a:t>
            </a:r>
            <a:r>
              <a:rPr lang="ru-RU" sz="4800" dirty="0" err="1" smtClean="0"/>
              <a:t>з</a:t>
            </a:r>
            <a:r>
              <a:rPr lang="ru-RU" sz="4800" dirty="0" smtClean="0"/>
              <a:t> запасами </a:t>
            </a:r>
            <a:endParaRPr lang="ru-RU" sz="4800" b="1" dirty="0"/>
          </a:p>
        </p:txBody>
      </p:sp>
      <p:pic>
        <p:nvPicPr>
          <p:cNvPr id="6146" name="Picture 2" descr="Ревизия в программе учета товаров | ShopUche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924944"/>
            <a:ext cx="5400600" cy="36250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857870635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548680"/>
            <a:ext cx="7560840" cy="4608512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суб’єктів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державного сектору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важливу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роль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відграють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товарноматеріальні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узагальненому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розумінні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позиціонуються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як запаси.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означення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поданого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НП(С)БОДС 123 «Запаси»,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останні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визнаються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активом,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достовірно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ймовірність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майбутніх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вигід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пов’язаних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та/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потенціал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корисності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характеристиками,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подаються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НП(С)БОДС, запаси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являють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утримуються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подальшого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продажу,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безоплатного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розподілу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передачі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умов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звичайної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перебувають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звичайної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суб’єкта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державного сектору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подальшого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споживання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перебувають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сировини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допоміжних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виробництві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при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виконанні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наданні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поставленої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мети та/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задоволення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потреб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суб’єкта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державного сектору.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7822378"/>
      </p:ext>
    </p:extLst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7956376" cy="1150897"/>
          </a:xfrm>
        </p:spPr>
        <p:txBody>
          <a:bodyPr>
            <a:no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Основними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завданнями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науковій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навчальній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літературі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частіше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вживається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») є: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331640" y="1916832"/>
            <a:ext cx="7200800" cy="4608512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ru-RU" sz="2400" dirty="0" err="1" smtClean="0"/>
              <a:t>перевірка</a:t>
            </a:r>
            <a:r>
              <a:rPr lang="ru-RU" sz="2400" dirty="0" smtClean="0"/>
              <a:t> на предмет </a:t>
            </a:r>
            <a:r>
              <a:rPr lang="ru-RU" sz="2400" dirty="0" err="1" smtClean="0"/>
              <a:t>цільового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використання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коштів</a:t>
            </a:r>
            <a:r>
              <a:rPr lang="ru-RU" sz="2400" dirty="0" smtClean="0"/>
              <a:t>, </a:t>
            </a:r>
            <a:r>
              <a:rPr lang="ru-RU" sz="2400" dirty="0" err="1" smtClean="0"/>
              <a:t>використаних</a:t>
            </a:r>
            <a:r>
              <a:rPr lang="ru-RU" sz="2400" dirty="0" smtClean="0"/>
              <a:t> на </a:t>
            </a:r>
            <a:r>
              <a:rPr lang="ru-RU" sz="2400" dirty="0" err="1" smtClean="0"/>
              <a:t>придбання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запасів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визначені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згідно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даними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кошторисних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призначень</a:t>
            </a:r>
            <a:r>
              <a:rPr lang="ru-RU" sz="2400" dirty="0" smtClean="0"/>
              <a:t>; 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 </a:t>
            </a:r>
            <a:r>
              <a:rPr lang="ru-RU" sz="2400" dirty="0" err="1" smtClean="0"/>
              <a:t>перевірка</a:t>
            </a:r>
            <a:r>
              <a:rPr lang="ru-RU" sz="2400" dirty="0" smtClean="0"/>
              <a:t> </a:t>
            </a:r>
            <a:r>
              <a:rPr lang="ru-RU" sz="2400" dirty="0" err="1" smtClean="0"/>
              <a:t>правомірності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здійснення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операцій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придбання</a:t>
            </a:r>
            <a:r>
              <a:rPr lang="ru-RU" sz="2400" dirty="0" smtClean="0"/>
              <a:t>/</a:t>
            </a:r>
            <a:r>
              <a:rPr lang="ru-RU" sz="2400" dirty="0" err="1" smtClean="0"/>
              <a:t>передачі</a:t>
            </a:r>
            <a:r>
              <a:rPr lang="ru-RU" sz="2400" dirty="0" smtClean="0"/>
              <a:t> </a:t>
            </a:r>
            <a:r>
              <a:rPr lang="ru-RU" sz="2400" dirty="0" err="1" smtClean="0"/>
              <a:t>матеріальних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цінностей</a:t>
            </a:r>
            <a:r>
              <a:rPr lang="ru-RU" sz="2400" dirty="0" smtClean="0"/>
              <a:t>; 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 </a:t>
            </a:r>
            <a:r>
              <a:rPr lang="ru-RU" sz="2400" dirty="0" err="1" smtClean="0"/>
              <a:t>перевірка</a:t>
            </a:r>
            <a:r>
              <a:rPr lang="ru-RU" sz="2400" dirty="0" smtClean="0"/>
              <a:t> умов </a:t>
            </a:r>
            <a:r>
              <a:rPr lang="ru-RU" sz="2400" dirty="0" err="1" smtClean="0"/>
              <a:t>і</a:t>
            </a:r>
            <a:r>
              <a:rPr lang="ru-RU" sz="2400" dirty="0" smtClean="0"/>
              <a:t> стану </a:t>
            </a:r>
            <a:r>
              <a:rPr lang="ru-RU" sz="2400" dirty="0" err="1" smtClean="0"/>
              <a:t>збереження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раціональності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цільового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використання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цінностей</a:t>
            </a:r>
            <a:r>
              <a:rPr lang="ru-RU" sz="2400" dirty="0" smtClean="0"/>
              <a:t>; 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 </a:t>
            </a:r>
            <a:r>
              <a:rPr lang="ru-RU" sz="2400" dirty="0" err="1" smtClean="0"/>
              <a:t>перевірка</a:t>
            </a:r>
            <a:r>
              <a:rPr lang="ru-RU" sz="2400" dirty="0" smtClean="0"/>
              <a:t> </a:t>
            </a:r>
            <a:r>
              <a:rPr lang="ru-RU" sz="2400" dirty="0" err="1" smtClean="0"/>
              <a:t>обґрунтованості</a:t>
            </a:r>
            <a:r>
              <a:rPr lang="ru-RU" sz="2400" dirty="0" smtClean="0"/>
              <a:t>, </a:t>
            </a:r>
            <a:r>
              <a:rPr lang="ru-RU" sz="2400" dirty="0" err="1" smtClean="0"/>
              <a:t>правильності</a:t>
            </a:r>
            <a:r>
              <a:rPr lang="ru-RU" sz="2400" dirty="0" smtClean="0"/>
              <a:t> та </a:t>
            </a:r>
            <a:r>
              <a:rPr lang="ru-RU" sz="2400" dirty="0" err="1" smtClean="0"/>
              <a:t>законності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списання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матеріалів</a:t>
            </a:r>
            <a:r>
              <a:rPr lang="ru-RU" sz="2400" dirty="0" smtClean="0"/>
              <a:t>, </a:t>
            </a:r>
            <a:r>
              <a:rPr lang="ru-RU" sz="2400" dirty="0" err="1" smtClean="0"/>
              <a:t>непридатних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подальшого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використання</a:t>
            </a:r>
            <a:r>
              <a:rPr lang="ru-RU" sz="2400" dirty="0" smtClean="0"/>
              <a:t>; 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 </a:t>
            </a:r>
            <a:r>
              <a:rPr lang="ru-RU" sz="2400" dirty="0" err="1" smtClean="0"/>
              <a:t>перевірка</a:t>
            </a:r>
            <a:r>
              <a:rPr lang="ru-RU" sz="2400" dirty="0" smtClean="0"/>
              <a:t> </a:t>
            </a:r>
            <a:r>
              <a:rPr lang="ru-RU" sz="2400" dirty="0" err="1" smtClean="0"/>
              <a:t>правильності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облікового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відображення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операцій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руху</a:t>
            </a:r>
            <a:r>
              <a:rPr lang="ru-RU" sz="2400" dirty="0" smtClean="0"/>
              <a:t> </a:t>
            </a:r>
            <a:r>
              <a:rPr lang="ru-RU" sz="2400" dirty="0" err="1" smtClean="0"/>
              <a:t>запасів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400859123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476672"/>
            <a:ext cx="7560840" cy="4608512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Джерелами</a:t>
            </a:r>
            <a:r>
              <a:rPr lang="ru-RU" dirty="0" smtClean="0"/>
              <a:t> </a:t>
            </a:r>
            <a:r>
              <a:rPr lang="ru-RU" dirty="0" err="1" smtClean="0"/>
              <a:t>ревізії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первинні</a:t>
            </a:r>
            <a:r>
              <a:rPr lang="ru-RU" dirty="0" smtClean="0"/>
              <a:t> </a:t>
            </a:r>
            <a:r>
              <a:rPr lang="ru-RU" dirty="0" err="1" smtClean="0"/>
              <a:t>документи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положень</a:t>
            </a:r>
            <a:r>
              <a:rPr lang="ru-RU" dirty="0" smtClean="0"/>
              <a:t> </a:t>
            </a:r>
            <a:r>
              <a:rPr lang="ru-RU" dirty="0" err="1" smtClean="0"/>
              <a:t>Методичних</a:t>
            </a:r>
            <a:r>
              <a:rPr lang="ru-RU" dirty="0" smtClean="0"/>
              <a:t> </a:t>
            </a:r>
            <a:r>
              <a:rPr lang="ru-RU" dirty="0" err="1" smtClean="0"/>
              <a:t>рекомендацій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переліку</a:t>
            </a:r>
            <a:r>
              <a:rPr lang="ru-RU" dirty="0" smtClean="0"/>
              <a:t> </a:t>
            </a:r>
            <a:r>
              <a:rPr lang="ru-RU" dirty="0" err="1" smtClean="0"/>
              <a:t>підтвердних</a:t>
            </a:r>
            <a:r>
              <a:rPr lang="ru-RU" dirty="0" smtClean="0"/>
              <a:t> </a:t>
            </a:r>
            <a:r>
              <a:rPr lang="ru-RU" dirty="0" err="1" smtClean="0"/>
              <a:t>документів</a:t>
            </a:r>
            <a:r>
              <a:rPr lang="ru-RU" dirty="0" smtClean="0"/>
              <a:t> для </a:t>
            </a:r>
            <a:r>
              <a:rPr lang="ru-RU" dirty="0" err="1" smtClean="0"/>
              <a:t>реєстрації</a:t>
            </a:r>
            <a:r>
              <a:rPr lang="ru-RU" dirty="0" smtClean="0"/>
              <a:t> </a:t>
            </a:r>
            <a:r>
              <a:rPr lang="ru-RU" dirty="0" err="1" smtClean="0"/>
              <a:t>бюджетних</a:t>
            </a:r>
            <a:r>
              <a:rPr lang="ru-RU" dirty="0" smtClean="0"/>
              <a:t> </a:t>
            </a:r>
            <a:r>
              <a:rPr lang="ru-RU" dirty="0" err="1" smtClean="0"/>
              <a:t>зобов’язань</a:t>
            </a:r>
            <a:r>
              <a:rPr lang="ru-RU" dirty="0" smtClean="0"/>
              <a:t> та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платежів</a:t>
            </a:r>
            <a:r>
              <a:rPr lang="ru-RU" dirty="0" smtClean="0"/>
              <a:t> (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змінами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доповненнями</a:t>
            </a:r>
            <a:r>
              <a:rPr lang="ru-RU" dirty="0" smtClean="0"/>
              <a:t>), </a:t>
            </a:r>
            <a:r>
              <a:rPr lang="ru-RU" dirty="0" err="1" smtClean="0"/>
              <a:t>внесеними</a:t>
            </a:r>
            <a:r>
              <a:rPr lang="ru-RU" dirty="0" smtClean="0"/>
              <a:t> наказом Наказом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казначейської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№ 226 </a:t>
            </a:r>
            <a:r>
              <a:rPr lang="ru-RU" dirty="0" err="1" smtClean="0"/>
              <a:t>від</a:t>
            </a:r>
            <a:r>
              <a:rPr lang="ru-RU" dirty="0" smtClean="0"/>
              <a:t> 6 </a:t>
            </a:r>
            <a:r>
              <a:rPr lang="ru-RU" dirty="0" err="1" smtClean="0"/>
              <a:t>серпня</a:t>
            </a:r>
            <a:r>
              <a:rPr lang="ru-RU" dirty="0" smtClean="0"/>
              <a:t> 2014 р., </a:t>
            </a:r>
            <a:r>
              <a:rPr lang="ru-RU" dirty="0" err="1" smtClean="0"/>
              <a:t>розмежовуються</a:t>
            </a:r>
            <a:r>
              <a:rPr lang="ru-RU" dirty="0" smtClean="0"/>
              <a:t> на 2 </a:t>
            </a:r>
            <a:r>
              <a:rPr lang="ru-RU" dirty="0" err="1" smtClean="0"/>
              <a:t>групи</a:t>
            </a:r>
            <a:r>
              <a:rPr lang="ru-RU" dirty="0" smtClean="0"/>
              <a:t>: − </a:t>
            </a:r>
            <a:r>
              <a:rPr lang="ru-RU" dirty="0" err="1" smtClean="0"/>
              <a:t>документи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надаються</a:t>
            </a:r>
            <a:r>
              <a:rPr lang="ru-RU" dirty="0" smtClean="0"/>
              <a:t> на </a:t>
            </a:r>
            <a:r>
              <a:rPr lang="ru-RU" dirty="0" err="1" smtClean="0"/>
              <a:t>стадії</a:t>
            </a:r>
            <a:r>
              <a:rPr lang="ru-RU" dirty="0" smtClean="0"/>
              <a:t> </a:t>
            </a:r>
            <a:r>
              <a:rPr lang="ru-RU" dirty="0" err="1" smtClean="0"/>
              <a:t>реєстрації</a:t>
            </a:r>
            <a:r>
              <a:rPr lang="ru-RU" dirty="0" smtClean="0"/>
              <a:t> </a:t>
            </a:r>
            <a:r>
              <a:rPr lang="ru-RU" dirty="0" err="1" smtClean="0"/>
              <a:t>бюджетних</a:t>
            </a:r>
            <a:r>
              <a:rPr lang="ru-RU" dirty="0" smtClean="0"/>
              <a:t> </a:t>
            </a:r>
            <a:r>
              <a:rPr lang="ru-RU" dirty="0" err="1" smtClean="0"/>
              <a:t>зобов’язань</a:t>
            </a:r>
            <a:r>
              <a:rPr lang="ru-RU" dirty="0" smtClean="0"/>
              <a:t> та </a:t>
            </a:r>
            <a:r>
              <a:rPr lang="ru-RU" dirty="0" err="1" smtClean="0"/>
              <a:t>бюджетних</a:t>
            </a:r>
            <a:r>
              <a:rPr lang="ru-RU" dirty="0" smtClean="0"/>
              <a:t> </a:t>
            </a:r>
            <a:r>
              <a:rPr lang="ru-RU" dirty="0" err="1" smtClean="0"/>
              <a:t>фінансових</a:t>
            </a:r>
            <a:r>
              <a:rPr lang="ru-RU" dirty="0" smtClean="0"/>
              <a:t> </a:t>
            </a:r>
            <a:r>
              <a:rPr lang="ru-RU" dirty="0" err="1" smtClean="0"/>
              <a:t>зобов’язань</a:t>
            </a:r>
            <a:r>
              <a:rPr lang="ru-RU" dirty="0" smtClean="0"/>
              <a:t>; − </a:t>
            </a:r>
            <a:r>
              <a:rPr lang="ru-RU" dirty="0" err="1" smtClean="0"/>
              <a:t>документи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надаються</a:t>
            </a:r>
            <a:r>
              <a:rPr lang="ru-RU" dirty="0" smtClean="0"/>
              <a:t> на </a:t>
            </a:r>
            <a:r>
              <a:rPr lang="ru-RU" dirty="0" err="1" smtClean="0"/>
              <a:t>стадії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платежів</a:t>
            </a:r>
            <a:endParaRPr lang="ru-RU" dirty="0"/>
          </a:p>
        </p:txBody>
      </p:sp>
      <p:pic>
        <p:nvPicPr>
          <p:cNvPr id="20482" name="Picture 2" descr="Чем отличается проверка от ревиз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4725144"/>
            <a:ext cx="3372247" cy="213285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err="1" smtClean="0"/>
              <a:t>Покрокова</a:t>
            </a:r>
            <a:r>
              <a:rPr lang="ru-RU" sz="3600" dirty="0" smtClean="0"/>
              <a:t> схема </a:t>
            </a:r>
            <a:r>
              <a:rPr lang="ru-RU" sz="3600" dirty="0" err="1" smtClean="0"/>
              <a:t>ревізії</a:t>
            </a:r>
            <a:r>
              <a:rPr lang="ru-RU" sz="3600" dirty="0" smtClean="0"/>
              <a:t> </a:t>
            </a:r>
            <a:r>
              <a:rPr lang="ru-RU" sz="3600" dirty="0" err="1" smtClean="0"/>
              <a:t>запасів</a:t>
            </a:r>
            <a:r>
              <a:rPr lang="ru-RU" sz="3600" dirty="0" smtClean="0"/>
              <a:t> </a:t>
            </a:r>
            <a:r>
              <a:rPr lang="ru-RU" sz="3600" dirty="0" err="1" smtClean="0"/>
              <a:t>включає</a:t>
            </a:r>
            <a:r>
              <a:rPr lang="ru-RU" sz="3600" dirty="0" smtClean="0"/>
              <a:t> </a:t>
            </a:r>
            <a:r>
              <a:rPr lang="ru-RU" sz="3600" dirty="0" err="1" smtClean="0"/>
              <a:t>такі</a:t>
            </a:r>
            <a:r>
              <a:rPr lang="ru-RU" sz="3600" dirty="0" smtClean="0"/>
              <a:t> </a:t>
            </a:r>
            <a:r>
              <a:rPr lang="ru-RU" sz="3600" dirty="0" err="1" smtClean="0"/>
              <a:t>елементи</a:t>
            </a:r>
            <a:r>
              <a:rPr lang="ru-RU" sz="3600" dirty="0" smtClean="0"/>
              <a:t>: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700808"/>
            <a:ext cx="7560840" cy="4608512"/>
          </a:xfrm>
        </p:spPr>
        <p:txBody>
          <a:bodyPr>
            <a:noAutofit/>
          </a:bodyPr>
          <a:lstStyle/>
          <a:p>
            <a:r>
              <a:rPr lang="ru-RU" sz="2600" dirty="0" err="1" smtClean="0"/>
              <a:t>Крок</a:t>
            </a:r>
            <a:r>
              <a:rPr lang="ru-RU" sz="2600" dirty="0" smtClean="0"/>
              <a:t> 1. </a:t>
            </a:r>
            <a:r>
              <a:rPr lang="ru-RU" sz="2600" dirty="0" err="1" smtClean="0"/>
              <a:t>Проведення</a:t>
            </a:r>
            <a:r>
              <a:rPr lang="ru-RU" sz="2600" dirty="0" smtClean="0"/>
              <a:t> </a:t>
            </a:r>
            <a:r>
              <a:rPr lang="ru-RU" sz="2600" dirty="0" err="1" smtClean="0"/>
              <a:t>інвентаризації</a:t>
            </a:r>
            <a:r>
              <a:rPr lang="ru-RU" sz="2600" dirty="0" smtClean="0"/>
              <a:t>. </a:t>
            </a:r>
          </a:p>
          <a:p>
            <a:r>
              <a:rPr lang="ru-RU" sz="2600" dirty="0" err="1" smtClean="0"/>
              <a:t>Крок</a:t>
            </a:r>
            <a:r>
              <a:rPr lang="ru-RU" sz="2600" dirty="0" smtClean="0"/>
              <a:t> 2. Контроль </a:t>
            </a:r>
            <a:r>
              <a:rPr lang="ru-RU" sz="2600" dirty="0" err="1" smtClean="0"/>
              <a:t>повноти</a:t>
            </a:r>
            <a:r>
              <a:rPr lang="ru-RU" sz="2600" dirty="0" smtClean="0"/>
              <a:t> </a:t>
            </a:r>
            <a:r>
              <a:rPr lang="ru-RU" sz="2600" dirty="0" err="1" smtClean="0"/>
              <a:t>оприбуткування</a:t>
            </a:r>
            <a:r>
              <a:rPr lang="ru-RU" sz="2600" dirty="0" smtClean="0"/>
              <a:t> та </a:t>
            </a:r>
            <a:r>
              <a:rPr lang="ru-RU" sz="2600" dirty="0" err="1" smtClean="0"/>
              <a:t>правильності</a:t>
            </a:r>
            <a:r>
              <a:rPr lang="ru-RU" sz="2600" dirty="0" smtClean="0"/>
              <a:t> </a:t>
            </a:r>
            <a:r>
              <a:rPr lang="ru-RU" sz="2600" dirty="0" err="1" smtClean="0"/>
              <a:t>встановлення</a:t>
            </a:r>
            <a:r>
              <a:rPr lang="ru-RU" sz="2600" dirty="0" smtClean="0"/>
              <a:t> </a:t>
            </a:r>
            <a:r>
              <a:rPr lang="ru-RU" sz="2600" dirty="0" err="1" smtClean="0"/>
              <a:t>первісної</a:t>
            </a:r>
            <a:r>
              <a:rPr lang="ru-RU" sz="2600" dirty="0" smtClean="0"/>
              <a:t> </a:t>
            </a:r>
            <a:r>
              <a:rPr lang="ru-RU" sz="2600" dirty="0" err="1" smtClean="0"/>
              <a:t>вартості</a:t>
            </a:r>
            <a:r>
              <a:rPr lang="ru-RU" sz="2600" dirty="0" smtClean="0"/>
              <a:t>. </a:t>
            </a:r>
          </a:p>
          <a:p>
            <a:r>
              <a:rPr lang="ru-RU" sz="2600" dirty="0" err="1" smtClean="0"/>
              <a:t>Крок</a:t>
            </a:r>
            <a:r>
              <a:rPr lang="ru-RU" sz="2600" dirty="0" smtClean="0"/>
              <a:t> 3. Контроль </a:t>
            </a:r>
            <a:r>
              <a:rPr lang="ru-RU" sz="2600" dirty="0" err="1" smtClean="0"/>
              <a:t>дотримання</a:t>
            </a:r>
            <a:r>
              <a:rPr lang="ru-RU" sz="2600" dirty="0" smtClean="0"/>
              <a:t> порядку </a:t>
            </a:r>
            <a:r>
              <a:rPr lang="ru-RU" sz="2600" dirty="0" err="1" smtClean="0"/>
              <a:t>здійснення</a:t>
            </a:r>
            <a:r>
              <a:rPr lang="ru-RU" sz="2600" dirty="0" smtClean="0"/>
              <a:t> </a:t>
            </a:r>
            <a:r>
              <a:rPr lang="ru-RU" sz="2600" dirty="0" err="1" smtClean="0"/>
              <a:t>тендерних</a:t>
            </a:r>
            <a:r>
              <a:rPr lang="ru-RU" sz="2600" dirty="0" smtClean="0"/>
              <a:t> </a:t>
            </a:r>
            <a:r>
              <a:rPr lang="ru-RU" sz="2600" dirty="0" err="1" smtClean="0"/>
              <a:t>закупівель</a:t>
            </a:r>
            <a:r>
              <a:rPr lang="ru-RU" sz="2600" dirty="0" smtClean="0"/>
              <a:t>. </a:t>
            </a:r>
            <a:br>
              <a:rPr lang="ru-RU" sz="2600" dirty="0" smtClean="0"/>
            </a:br>
            <a:r>
              <a:rPr lang="ru-RU" sz="2600" dirty="0" err="1" smtClean="0"/>
              <a:t>Крок</a:t>
            </a:r>
            <a:r>
              <a:rPr lang="ru-RU" sz="2600" dirty="0" smtClean="0"/>
              <a:t> 4. </a:t>
            </a:r>
            <a:r>
              <a:rPr lang="ru-RU" sz="2600" dirty="0" err="1" smtClean="0"/>
              <a:t>Перевірка</a:t>
            </a:r>
            <a:r>
              <a:rPr lang="ru-RU" sz="2600" dirty="0" smtClean="0"/>
              <a:t> умов </a:t>
            </a:r>
            <a:r>
              <a:rPr lang="ru-RU" sz="2600" dirty="0" err="1" smtClean="0"/>
              <a:t>зберігання</a:t>
            </a:r>
            <a:r>
              <a:rPr lang="ru-RU" sz="2600" dirty="0" smtClean="0"/>
              <a:t> </a:t>
            </a:r>
            <a:r>
              <a:rPr lang="ru-RU" sz="2600" dirty="0" err="1" smtClean="0"/>
              <a:t>запасів</a:t>
            </a:r>
            <a:r>
              <a:rPr lang="ru-RU" sz="2600" dirty="0" smtClean="0"/>
              <a:t>, </a:t>
            </a:r>
            <a:r>
              <a:rPr lang="ru-RU" sz="2600" dirty="0" err="1" smtClean="0"/>
              <a:t>дотримання</a:t>
            </a:r>
            <a:r>
              <a:rPr lang="ru-RU" sz="2600" dirty="0" smtClean="0"/>
              <a:t> норм </a:t>
            </a:r>
            <a:r>
              <a:rPr lang="ru-RU" sz="2600" dirty="0" err="1" smtClean="0"/>
              <a:t>і</a:t>
            </a:r>
            <a:r>
              <a:rPr lang="ru-RU" sz="2600" dirty="0" smtClean="0"/>
              <a:t> </a:t>
            </a:r>
            <a:r>
              <a:rPr lang="ru-RU" sz="2600" dirty="0" err="1" smtClean="0"/>
              <a:t>правильності</a:t>
            </a:r>
            <a:r>
              <a:rPr lang="ru-RU" sz="2600" dirty="0" smtClean="0"/>
              <a:t> </a:t>
            </a:r>
            <a:r>
              <a:rPr lang="ru-RU" sz="2600" dirty="0" err="1" smtClean="0"/>
              <a:t>облікового</a:t>
            </a:r>
            <a:r>
              <a:rPr lang="ru-RU" sz="2600" dirty="0" smtClean="0"/>
              <a:t> </a:t>
            </a:r>
            <a:r>
              <a:rPr lang="ru-RU" sz="2600" dirty="0" err="1" smtClean="0"/>
              <a:t>відображення</a:t>
            </a:r>
            <a:r>
              <a:rPr lang="ru-RU" sz="2600" dirty="0" smtClean="0"/>
              <a:t> </a:t>
            </a:r>
            <a:r>
              <a:rPr lang="ru-RU" sz="2600" dirty="0" err="1" smtClean="0"/>
              <a:t>відпуску</a:t>
            </a:r>
            <a:r>
              <a:rPr lang="ru-RU" sz="2600" dirty="0" smtClean="0"/>
              <a:t> </a:t>
            </a:r>
            <a:r>
              <a:rPr lang="ru-RU" sz="2600" dirty="0" err="1" smtClean="0"/>
              <a:t>запасів</a:t>
            </a:r>
            <a:r>
              <a:rPr lang="ru-RU" sz="2600" dirty="0" smtClean="0"/>
              <a:t>. </a:t>
            </a:r>
            <a:r>
              <a:rPr lang="ru-RU" sz="2600" dirty="0" err="1" smtClean="0"/>
              <a:t>Крок</a:t>
            </a:r>
            <a:r>
              <a:rPr lang="ru-RU" sz="2600" dirty="0" smtClean="0"/>
              <a:t> 5. </a:t>
            </a:r>
            <a:r>
              <a:rPr lang="ru-RU" sz="2600" dirty="0" err="1" smtClean="0"/>
              <a:t>Перевірка</a:t>
            </a:r>
            <a:r>
              <a:rPr lang="ru-RU" sz="2600" dirty="0" smtClean="0"/>
              <a:t> </a:t>
            </a:r>
            <a:r>
              <a:rPr lang="ru-RU" sz="2600" dirty="0" err="1" smtClean="0"/>
              <a:t>правильності</a:t>
            </a:r>
            <a:r>
              <a:rPr lang="ru-RU" sz="2600" dirty="0" smtClean="0"/>
              <a:t> </a:t>
            </a:r>
            <a:r>
              <a:rPr lang="ru-RU" sz="2600" dirty="0" err="1" smtClean="0"/>
              <a:t>зарахування</a:t>
            </a:r>
            <a:r>
              <a:rPr lang="ru-RU" sz="2600" dirty="0" smtClean="0"/>
              <a:t> </a:t>
            </a:r>
            <a:r>
              <a:rPr lang="ru-RU" sz="2600" dirty="0" err="1" smtClean="0"/>
              <a:t>пересортиць</a:t>
            </a:r>
            <a:r>
              <a:rPr lang="ru-RU" sz="2600" dirty="0" smtClean="0"/>
              <a:t>. </a:t>
            </a:r>
            <a:endParaRPr lang="ru-RU" sz="2600" dirty="0"/>
          </a:p>
        </p:txBody>
      </p:sp>
    </p:spTree>
  </p:cSld>
  <p:clrMapOvr>
    <a:masterClrMapping/>
  </p:clrMapOvr>
  <p:transition spd="med">
    <p:diamond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812360" cy="1150897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витрачання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ревізор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повинен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встановити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супроводжується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відпуск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складу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відповідними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документами: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484784"/>
            <a:ext cx="7560840" cy="460851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накладними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вимогами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№434 –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видачу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меню-вимогами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при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відпуску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харчування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відомістю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видачу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потреби установи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№ 410;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видачі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цілей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місяця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забірною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карткою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№ 431; 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щоденного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відпуску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палива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маршрутним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листом;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списання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паливно-мастильних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eb6759f83b5878f90dee8f792aa1351d9fd64c3"/>
</p:tagLst>
</file>

<file path=ppt/theme/theme1.xml><?xml version="1.0" encoding="utf-8"?>
<a:theme xmlns:a="http://schemas.openxmlformats.org/drawingml/2006/main" name="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2519</TotalTime>
  <Words>414</Words>
  <Application>Microsoft Office PowerPoint</Application>
  <PresentationFormat>Экран (4:3)</PresentationFormat>
  <Paragraphs>22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Тема 14.Ревізія операцій з запасами </vt:lpstr>
      <vt:lpstr>Слайд 2</vt:lpstr>
      <vt:lpstr>Основними завданнями ревізії запасів (в науковій та навчальній літературі частіше вживається термін «матеріали») є: </vt:lpstr>
      <vt:lpstr>Слайд 4</vt:lpstr>
      <vt:lpstr>Покрокова схема ревізії запасів включає такі елементи: </vt:lpstr>
      <vt:lpstr>При ревізії витрачання матеріалів ревізор повинен встановити, чи супроводжується відпуск матеріалів зі складу відповідними документами: 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Фигуры в оттенках красного</dc:title>
  <dc:creator>obstinate</dc:creator>
  <dc:description>Шаблон презентации с сайта https://presentation-creation.ru/</dc:description>
  <cp:lastModifiedBy>putnik</cp:lastModifiedBy>
  <cp:revision>1264</cp:revision>
  <dcterms:created xsi:type="dcterms:W3CDTF">2018-02-25T09:09:03Z</dcterms:created>
  <dcterms:modified xsi:type="dcterms:W3CDTF">2021-04-27T16:04:10Z</dcterms:modified>
</cp:coreProperties>
</file>