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86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71600" y="817582"/>
            <a:ext cx="7200799" cy="153129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sz="2000" b="1" i="1" dirty="0"/>
              <a:t>Дисципліна</a:t>
            </a:r>
            <a:r>
              <a:rPr lang="uk-UA" dirty="0"/>
              <a:t/>
            </a:r>
            <a:br>
              <a:rPr lang="uk-UA" dirty="0"/>
            </a:b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Юридична відповідальність державних службовців та посадових осіб </a:t>
            </a:r>
            <a:b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місцевого самоврядування </a:t>
            </a:r>
            <a:endParaRPr lang="uk-UA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331640" y="2492895"/>
            <a:ext cx="6408712" cy="3230173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uk-UA" sz="2000" dirty="0"/>
              <a:t>Програма </a:t>
            </a:r>
            <a:r>
              <a:rPr lang="uk-UA" sz="2000" dirty="0" smtClean="0"/>
              <a:t>дисципліни </a:t>
            </a:r>
            <a:r>
              <a:rPr lang="uk-UA" sz="2000" dirty="0"/>
              <a:t>складена відповідно до варіативної частини освітньо-професійної програми підготовки фахівців </a:t>
            </a:r>
            <a:r>
              <a:rPr lang="uk-UA" sz="2000" i="1" u="sng" dirty="0" smtClean="0"/>
              <a:t>другого (магістерського</a:t>
            </a:r>
            <a:r>
              <a:rPr lang="uk-UA" sz="2000" i="1" u="sng" dirty="0"/>
              <a:t>) </a:t>
            </a:r>
            <a:r>
              <a:rPr lang="uk-UA" sz="2000" dirty="0"/>
              <a:t>рівня вищої освіти спеціальності </a:t>
            </a: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281 «Публічне управління та адміністрування» </a:t>
            </a:r>
            <a:r>
              <a:rPr lang="uk-UA" sz="2000" dirty="0"/>
              <a:t>освітньої програми </a:t>
            </a:r>
            <a:r>
              <a:rPr lang="uk-UA" sz="2000" dirty="0" smtClean="0"/>
              <a:t>«</a:t>
            </a:r>
            <a:r>
              <a:rPr lang="uk-UA" sz="2000" dirty="0"/>
              <a:t>Публічне управління та адміністрування</a:t>
            </a:r>
            <a:r>
              <a:rPr lang="uk-UA" sz="2000" dirty="0" smtClean="0"/>
              <a:t>»</a:t>
            </a:r>
            <a:endParaRPr lang="uk-UA" sz="20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3683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1407934"/>
            <a:ext cx="6768752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265" algn="just">
              <a:lnSpc>
                <a:spcPct val="90000"/>
              </a:lnSpc>
            </a:pP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Мета дисципліни 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indent="342265" algn="just">
              <a:lnSpc>
                <a:spcPct val="90000"/>
              </a:lnSpc>
              <a:spcAft>
                <a:spcPts val="0"/>
              </a:spcAft>
            </a:pPr>
            <a:endParaRPr lang="uk-UA" dirty="0" smtClean="0">
              <a:latin typeface="+mj-lt"/>
              <a:ea typeface="Times New Roman"/>
              <a:cs typeface="Times New Roman"/>
            </a:endParaRPr>
          </a:p>
          <a:p>
            <a:pPr indent="342265" algn="just">
              <a:lnSpc>
                <a:spcPct val="90000"/>
              </a:lnSpc>
              <a:spcAft>
                <a:spcPts val="0"/>
              </a:spcAft>
            </a:pPr>
            <a:r>
              <a:rPr lang="uk-UA" sz="2000" dirty="0"/>
              <a:t>формування у студентів </a:t>
            </a:r>
            <a:r>
              <a:rPr lang="uk-UA" sz="2000" dirty="0" smtClean="0"/>
              <a:t>системи знань </a:t>
            </a:r>
            <a:r>
              <a:rPr lang="uk-UA" sz="2000" dirty="0" smtClean="0"/>
              <a:t>щодо підстав та видів юридичної відповідальності державних службовців та посадових осіб місцевого самоврядування відповідно до чинного законодавства..</a:t>
            </a:r>
            <a:r>
              <a:rPr lang="uk-UA" sz="2000" dirty="0" smtClean="0">
                <a:latin typeface="+mj-lt"/>
                <a:ea typeface="Times New Roman"/>
                <a:cs typeface="Times New Roman"/>
              </a:rPr>
              <a:t> </a:t>
            </a:r>
            <a:endParaRPr lang="uk-UA" sz="2000" dirty="0" smtClean="0">
              <a:latin typeface="+mj-lt"/>
              <a:ea typeface="Times New Roman"/>
              <a:cs typeface="Times New Roman"/>
            </a:endParaRPr>
          </a:p>
          <a:p>
            <a:pPr indent="342265" algn="just">
              <a:lnSpc>
                <a:spcPct val="90000"/>
              </a:lnSpc>
              <a:spcAft>
                <a:spcPts val="0"/>
              </a:spcAft>
            </a:pPr>
            <a:endParaRPr lang="uk-UA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adway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6907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330460"/>
            <a:ext cx="6768752" cy="4778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uk-UA" sz="2800" b="1" dirty="0" smtClean="0">
              <a:latin typeface="Constantia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alibri"/>
                <a:cs typeface="Times New Roman"/>
              </a:rPr>
              <a:t>Завдання</a:t>
            </a: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alibri"/>
                <a:cs typeface="Consolas"/>
              </a:rPr>
              <a:t> викладання </a:t>
            </a: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alibri"/>
                <a:cs typeface="Times New Roman"/>
              </a:rPr>
              <a:t>дисципліни</a:t>
            </a:r>
          </a:p>
          <a:p>
            <a:pPr marL="285750" lvl="0" indent="-285750" algn="just">
              <a:buFont typeface="Wingdings" pitchFamily="2" charset="2"/>
              <a:buChar char="q"/>
            </a:pPr>
            <a:r>
              <a:rPr lang="uk-UA" sz="1400" dirty="0"/>
              <a:t>забезпечити    засвоєння    сукупності    правових     норм,    які регулюють </a:t>
            </a:r>
            <a:r>
              <a:rPr lang="uk-UA" sz="1400" dirty="0" smtClean="0"/>
              <a:t>підстави та види юридичної відповідальності </a:t>
            </a:r>
            <a:r>
              <a:rPr lang="uk-UA" sz="1400" dirty="0"/>
              <a:t>державних службовців і посадових осіб місцевого самоврядування; </a:t>
            </a:r>
          </a:p>
          <a:p>
            <a:pPr marL="285750" lvl="0" indent="-285750" algn="just">
              <a:buFont typeface="Wingdings" pitchFamily="2" charset="2"/>
              <a:buChar char="q"/>
            </a:pPr>
            <a:r>
              <a:rPr lang="uk-UA" sz="1400" dirty="0"/>
              <a:t> ознайомити із правовим механізмом застосування юридичної відповідальності до державних службовців і посадових осіб місцевого самоврядування;</a:t>
            </a:r>
          </a:p>
          <a:p>
            <a:pPr marL="285750" lvl="0" indent="-285750" algn="just">
              <a:buFont typeface="Wingdings" pitchFamily="2" charset="2"/>
              <a:buChar char="q"/>
            </a:pPr>
            <a:r>
              <a:rPr lang="uk-UA" sz="1400" dirty="0"/>
              <a:t>сприяти формуванню понятійного апарату, що використовується в межах </a:t>
            </a:r>
            <a:r>
              <a:rPr lang="uk-UA" sz="1400" dirty="0" smtClean="0"/>
              <a:t>інституту юридичної </a:t>
            </a:r>
            <a:r>
              <a:rPr lang="uk-UA" sz="1400" dirty="0"/>
              <a:t>відповідальності державних службовців і посадових осіб місцевого самоврядування та вмінню ним користуватися;</a:t>
            </a:r>
          </a:p>
          <a:p>
            <a:pPr marL="285750" lvl="0" indent="-285750" algn="just">
              <a:buFont typeface="Wingdings" pitchFamily="2" charset="2"/>
              <a:buChar char="q"/>
            </a:pPr>
            <a:r>
              <a:rPr lang="uk-UA" sz="1400" dirty="0"/>
              <a:t>навчити самостійного   мислення,   навичок   аналізу   стану правових засад юридичної відповідальності державних службовців і посадових осіб місцевого самоврядування;</a:t>
            </a:r>
          </a:p>
          <a:p>
            <a:pPr marL="285750" lvl="0" indent="-285750" algn="just">
              <a:buFont typeface="Wingdings" pitchFamily="2" charset="2"/>
              <a:buChar char="q"/>
            </a:pPr>
            <a:r>
              <a:rPr lang="uk-UA" sz="1400" dirty="0"/>
              <a:t>поглибити рівень знань прикладного характеру шляхом вирішення проблемних ситуацій з посиланням на нормативно-правові акти;</a:t>
            </a:r>
          </a:p>
          <a:p>
            <a:pPr marL="285750" lvl="0" indent="-285750" algn="just">
              <a:buFont typeface="Wingdings" pitchFamily="2" charset="2"/>
              <a:buChar char="q"/>
            </a:pPr>
            <a:r>
              <a:rPr lang="uk-UA" sz="1400" dirty="0"/>
              <a:t>сприяти розвитку рівня культури студентів як майбутніх фахівців сфери публічного управління та адміністрування.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uk-UA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238475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177</TotalTime>
  <Words>173</Words>
  <Application>Microsoft Office PowerPoint</Application>
  <PresentationFormat>Экран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Кнопка</vt:lpstr>
      <vt:lpstr>Дисципліна Юридична відповідальність державних службовців та посадових осіб  місцевого самоврядування 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Дисципліна ДОГОВІРНЕ ПРАВО</dc:title>
  <dc:creator>Natali</dc:creator>
  <cp:lastModifiedBy>Natali</cp:lastModifiedBy>
  <cp:revision>15</cp:revision>
  <dcterms:created xsi:type="dcterms:W3CDTF">2020-12-28T22:45:00Z</dcterms:created>
  <dcterms:modified xsi:type="dcterms:W3CDTF">2021-01-14T19:09:47Z</dcterms:modified>
</cp:coreProperties>
</file>