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3"/>
  </p:notesMasterIdLst>
  <p:sldIdLst>
    <p:sldId id="256" r:id="rId3"/>
    <p:sldId id="260" r:id="rId4"/>
    <p:sldId id="265" r:id="rId5"/>
    <p:sldId id="305" r:id="rId6"/>
    <p:sldId id="311" r:id="rId7"/>
    <p:sldId id="312" r:id="rId8"/>
    <p:sldId id="314" r:id="rId9"/>
    <p:sldId id="315" r:id="rId10"/>
    <p:sldId id="322" r:id="rId11"/>
    <p:sldId id="313" r:id="rId12"/>
    <p:sldId id="316" r:id="rId13"/>
    <p:sldId id="323" r:id="rId14"/>
    <p:sldId id="317" r:id="rId15"/>
    <p:sldId id="324" r:id="rId16"/>
    <p:sldId id="319" r:id="rId17"/>
    <p:sldId id="318" r:id="rId18"/>
    <p:sldId id="325" r:id="rId19"/>
    <p:sldId id="320" r:id="rId20"/>
    <p:sldId id="326" r:id="rId21"/>
    <p:sldId id="302" r:id="rId2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F3C368-DD01-4DB7-9321-263EF24FA1BE}" type="datetimeFigureOut">
              <a:rPr lang="ru-RU" smtClean="0"/>
              <a:pPr/>
              <a:t>02.02.2024</a:t>
            </a:fld>
            <a:endParaRPr lang="ru-RU"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070A43-A630-455A-B922-D57A9DEDBAA8}" type="slidenum">
              <a:rPr lang="ru-RU" smtClean="0"/>
              <a:pPr/>
              <a:t>‹#›</a:t>
            </a:fld>
            <a:endParaRPr lang="ru-RU" dirty="0"/>
          </a:p>
        </p:txBody>
      </p:sp>
    </p:spTree>
    <p:extLst>
      <p:ext uri="{BB962C8B-B14F-4D97-AF65-F5344CB8AC3E}">
        <p14:creationId xmlns:p14="http://schemas.microsoft.com/office/powerpoint/2010/main" xmlns="" val="277501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2"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3" name="Rectangle 12"/>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4"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02.02.2024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2" name="Title 1"/>
          <p:cNvSpPr>
            <a:spLocks noGrp="1"/>
          </p:cNvSpPr>
          <p:nvPr>
            <p:ph type="ctrTitle"/>
          </p:nvPr>
        </p:nvSpPr>
        <p:spPr>
          <a:xfrm>
            <a:off x="1090109" y="3132290"/>
            <a:ext cx="9567135" cy="1793167"/>
          </a:xfrm>
          <a:effectLst/>
        </p:spPr>
        <p:txBody>
          <a:bodyPr>
            <a:noAutofit/>
          </a:bodyPr>
          <a:lstStyle>
            <a:lvl1pPr marL="640080" indent="-457200" algn="l">
              <a:defRPr sz="5400"/>
            </a:lvl1pPr>
          </a:lstStyle>
          <a:p>
            <a:r>
              <a:rPr lang="ru-RU" smtClean="0"/>
              <a:t>Образец заголовка</a:t>
            </a:r>
            <a:endParaRPr lang="en-US" dirty="0"/>
          </a:p>
        </p:txBody>
      </p:sp>
    </p:spTree>
    <p:extLst>
      <p:ext uri="{BB962C8B-B14F-4D97-AF65-F5344CB8AC3E}">
        <p14:creationId xmlns:p14="http://schemas.microsoft.com/office/powerpoint/2010/main" xmlns="" val="317524679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02.02.2024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160045976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02.02.2024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106754778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2"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3" name="Rectangle 12"/>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4"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02.02.2024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2" name="Title 1"/>
          <p:cNvSpPr>
            <a:spLocks noGrp="1"/>
          </p:cNvSpPr>
          <p:nvPr>
            <p:ph type="ctrTitle"/>
          </p:nvPr>
        </p:nvSpPr>
        <p:spPr>
          <a:xfrm>
            <a:off x="1090109" y="3132290"/>
            <a:ext cx="9567135" cy="1793167"/>
          </a:xfrm>
          <a:effectLst/>
        </p:spPr>
        <p:txBody>
          <a:bodyPr>
            <a:noAutofit/>
          </a:bodyPr>
          <a:lstStyle>
            <a:lvl1pPr marL="640080" indent="-457200" algn="l">
              <a:defRPr sz="5400"/>
            </a:lvl1pPr>
          </a:lstStyle>
          <a:p>
            <a:r>
              <a:rPr lang="ru-RU" smtClean="0"/>
              <a:t>Образец заголовка</a:t>
            </a:r>
            <a:endParaRPr lang="en-US" dirty="0"/>
          </a:p>
        </p:txBody>
      </p:sp>
    </p:spTree>
    <p:extLst>
      <p:ext uri="{BB962C8B-B14F-4D97-AF65-F5344CB8AC3E}">
        <p14:creationId xmlns:p14="http://schemas.microsoft.com/office/powerpoint/2010/main" xmlns="" val="304043603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02.02.2024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xmlns="" val="191380064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8"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9" name="Rectangle 8"/>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696584" y="4607511"/>
            <a:ext cx="7960659"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02.02.2024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250933778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02.02.2024</a:t>
            </a:fld>
            <a:endParaRPr lang="ru-RU" dirty="0">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ru-RU" dirty="0">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extLst>
      <p:ext uri="{BB962C8B-B14F-4D97-AF65-F5344CB8AC3E}">
        <p14:creationId xmlns:p14="http://schemas.microsoft.com/office/powerpoint/2010/main" xmlns="" val="82252116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02.02.2024</a:t>
            </a:fld>
            <a:endParaRPr lang="ru-RU" dirty="0">
              <a:solidFill>
                <a:prstClr val="black">
                  <a:lumMod val="50000"/>
                  <a:lumOff val="50000"/>
                </a:prstClr>
              </a:solidFill>
            </a:endParaRPr>
          </a:p>
        </p:txBody>
      </p:sp>
      <p:sp>
        <p:nvSpPr>
          <p:cNvPr id="8" name="Footer Placeholder 7"/>
          <p:cNvSpPr>
            <a:spLocks noGrp="1"/>
          </p:cNvSpPr>
          <p:nvPr>
            <p:ph type="ftr" sz="quarter" idx="11"/>
          </p:nvPr>
        </p:nvSpPr>
        <p:spPr/>
        <p:txBody>
          <a:bodyPr/>
          <a:lstStyle/>
          <a:p>
            <a:endParaRPr lang="ru-RU" dirty="0">
              <a:solidFill>
                <a:prstClr val="black">
                  <a:lumMod val="50000"/>
                  <a:lumOff val="50000"/>
                </a:prstClr>
              </a:solidFill>
            </a:endParaRPr>
          </a:p>
        </p:txBody>
      </p:sp>
      <p:sp>
        <p:nvSpPr>
          <p:cNvPr id="9" name="Slide Number Placeholder 8"/>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10" name="Title 9"/>
          <p:cNvSpPr>
            <a:spLocks noGrp="1"/>
          </p:cNvSpPr>
          <p:nvPr>
            <p:ph type="title"/>
          </p:nvPr>
        </p:nvSpPr>
        <p:spPr/>
        <p:txBody>
          <a:bodyPr/>
          <a:lstStyle/>
          <a:p>
            <a:r>
              <a:rPr lang="ru-RU" smtClean="0"/>
              <a:t>Образец заголовка</a:t>
            </a:r>
            <a:endParaRPr lang="en-US" dirty="0"/>
          </a:p>
        </p:txBody>
      </p:sp>
    </p:spTree>
    <p:extLst>
      <p:ext uri="{BB962C8B-B14F-4D97-AF65-F5344CB8AC3E}">
        <p14:creationId xmlns:p14="http://schemas.microsoft.com/office/powerpoint/2010/main" xmlns="" val="423244283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02.02.2024</a:t>
            </a:fld>
            <a:endParaRPr lang="ru-RU" dirty="0">
              <a:solidFill>
                <a:prstClr val="black">
                  <a:lumMod val="50000"/>
                  <a:lumOff val="50000"/>
                </a:prstClr>
              </a:solidFill>
            </a:endParaRPr>
          </a:p>
        </p:txBody>
      </p:sp>
      <p:sp>
        <p:nvSpPr>
          <p:cNvPr id="4" name="Footer Placeholder 3"/>
          <p:cNvSpPr>
            <a:spLocks noGrp="1"/>
          </p:cNvSpPr>
          <p:nvPr>
            <p:ph type="ftr" sz="quarter" idx="11"/>
          </p:nvPr>
        </p:nvSpPr>
        <p:spPr/>
        <p:txBody>
          <a:bodyPr/>
          <a:lstStyle/>
          <a:p>
            <a:endParaRPr lang="ru-RU" dirty="0">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1078455934"/>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02.02.2024</a:t>
            </a:fld>
            <a:endParaRPr lang="ru-RU" dirty="0">
              <a:solidFill>
                <a:prstClr val="black">
                  <a:lumMod val="50000"/>
                  <a:lumOff val="50000"/>
                </a:prstClr>
              </a:solidFill>
            </a:endParaRPr>
          </a:p>
        </p:txBody>
      </p:sp>
      <p:sp>
        <p:nvSpPr>
          <p:cNvPr id="3" name="Footer Placeholder 2"/>
          <p:cNvSpPr>
            <a:spLocks noGrp="1"/>
          </p:cNvSpPr>
          <p:nvPr>
            <p:ph type="ftr" sz="quarter" idx="11"/>
          </p:nvPr>
        </p:nvSpPr>
        <p:spPr/>
        <p:txBody>
          <a:bodyPr/>
          <a:lstStyle/>
          <a:p>
            <a:endParaRPr lang="ru-RU" dirty="0">
              <a:solidFill>
                <a:prstClr val="black">
                  <a:lumMod val="50000"/>
                  <a:lumOff val="50000"/>
                </a:prstClr>
              </a:solidFill>
            </a:endParaRPr>
          </a:p>
        </p:txBody>
      </p:sp>
      <p:sp>
        <p:nvSpPr>
          <p:cNvPr id="4" name="Slide Number Placeholder 3"/>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255374746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02.02.2024</a:t>
            </a:fld>
            <a:endParaRPr lang="ru-RU" dirty="0">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ru-RU" dirty="0">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323346848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02.02.2024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xmlns="" val="222323931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9"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0" name="Rectangle 9"/>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1"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02.02.2024</a:t>
            </a:fld>
            <a:endParaRPr lang="ru-RU" dirty="0">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ru-RU" dirty="0">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2" name="Title 1"/>
          <p:cNvSpPr>
            <a:spLocks noGrp="1"/>
          </p:cNvSpPr>
          <p:nvPr>
            <p:ph type="title"/>
          </p:nvPr>
        </p:nvSpPr>
        <p:spPr>
          <a:xfrm>
            <a:off x="969691" y="4464421"/>
            <a:ext cx="8511384" cy="1143000"/>
          </a:xfrm>
        </p:spPr>
        <p:txBody>
          <a:bodyPr anchor="b">
            <a:noAutofit/>
          </a:bodyPr>
          <a:lstStyle>
            <a:lvl1pPr algn="l">
              <a:defRPr sz="4600" b="1"/>
            </a:lvl1pPr>
          </a:lstStyle>
          <a:p>
            <a:r>
              <a:rPr lang="ru-RU" smtClean="0"/>
              <a:t>Образец заголовка</a:t>
            </a:r>
            <a:endParaRPr lang="en-US" dirty="0"/>
          </a:p>
        </p:txBody>
      </p:sp>
    </p:spTree>
    <p:extLst>
      <p:ext uri="{BB962C8B-B14F-4D97-AF65-F5344CB8AC3E}">
        <p14:creationId xmlns:p14="http://schemas.microsoft.com/office/powerpoint/2010/main" xmlns="" val="243929679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02.02.2024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43869629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02.02.2024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397447449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8"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9" name="Rectangle 8"/>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696584" y="4607511"/>
            <a:ext cx="7960659"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02.02.2024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96057465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02.02.2024</a:t>
            </a:fld>
            <a:endParaRPr lang="ru-RU" dirty="0">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ru-RU" dirty="0">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extLst>
      <p:ext uri="{BB962C8B-B14F-4D97-AF65-F5344CB8AC3E}">
        <p14:creationId xmlns:p14="http://schemas.microsoft.com/office/powerpoint/2010/main" xmlns="" val="38844675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02.02.2024</a:t>
            </a:fld>
            <a:endParaRPr lang="ru-RU" dirty="0">
              <a:solidFill>
                <a:prstClr val="black">
                  <a:lumMod val="50000"/>
                  <a:lumOff val="50000"/>
                </a:prstClr>
              </a:solidFill>
            </a:endParaRPr>
          </a:p>
        </p:txBody>
      </p:sp>
      <p:sp>
        <p:nvSpPr>
          <p:cNvPr id="8" name="Footer Placeholder 7"/>
          <p:cNvSpPr>
            <a:spLocks noGrp="1"/>
          </p:cNvSpPr>
          <p:nvPr>
            <p:ph type="ftr" sz="quarter" idx="11"/>
          </p:nvPr>
        </p:nvSpPr>
        <p:spPr/>
        <p:txBody>
          <a:bodyPr/>
          <a:lstStyle/>
          <a:p>
            <a:endParaRPr lang="ru-RU" dirty="0">
              <a:solidFill>
                <a:prstClr val="black">
                  <a:lumMod val="50000"/>
                  <a:lumOff val="50000"/>
                </a:prstClr>
              </a:solidFill>
            </a:endParaRPr>
          </a:p>
        </p:txBody>
      </p:sp>
      <p:sp>
        <p:nvSpPr>
          <p:cNvPr id="9" name="Slide Number Placeholder 8"/>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10" name="Title 9"/>
          <p:cNvSpPr>
            <a:spLocks noGrp="1"/>
          </p:cNvSpPr>
          <p:nvPr>
            <p:ph type="title"/>
          </p:nvPr>
        </p:nvSpPr>
        <p:spPr/>
        <p:txBody>
          <a:bodyPr/>
          <a:lstStyle/>
          <a:p>
            <a:r>
              <a:rPr lang="ru-RU" smtClean="0"/>
              <a:t>Образец заголовка</a:t>
            </a:r>
            <a:endParaRPr lang="en-US" dirty="0"/>
          </a:p>
        </p:txBody>
      </p:sp>
    </p:spTree>
    <p:extLst>
      <p:ext uri="{BB962C8B-B14F-4D97-AF65-F5344CB8AC3E}">
        <p14:creationId xmlns:p14="http://schemas.microsoft.com/office/powerpoint/2010/main" xmlns="" val="198548586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02.02.2024</a:t>
            </a:fld>
            <a:endParaRPr lang="ru-RU" dirty="0">
              <a:solidFill>
                <a:prstClr val="black">
                  <a:lumMod val="50000"/>
                  <a:lumOff val="50000"/>
                </a:prstClr>
              </a:solidFill>
            </a:endParaRPr>
          </a:p>
        </p:txBody>
      </p:sp>
      <p:sp>
        <p:nvSpPr>
          <p:cNvPr id="4" name="Footer Placeholder 3"/>
          <p:cNvSpPr>
            <a:spLocks noGrp="1"/>
          </p:cNvSpPr>
          <p:nvPr>
            <p:ph type="ftr" sz="quarter" idx="11"/>
          </p:nvPr>
        </p:nvSpPr>
        <p:spPr/>
        <p:txBody>
          <a:bodyPr/>
          <a:lstStyle/>
          <a:p>
            <a:endParaRPr lang="ru-RU" dirty="0">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34919960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02.02.2024</a:t>
            </a:fld>
            <a:endParaRPr lang="ru-RU" dirty="0">
              <a:solidFill>
                <a:prstClr val="black">
                  <a:lumMod val="50000"/>
                  <a:lumOff val="50000"/>
                </a:prstClr>
              </a:solidFill>
            </a:endParaRPr>
          </a:p>
        </p:txBody>
      </p:sp>
      <p:sp>
        <p:nvSpPr>
          <p:cNvPr id="3" name="Footer Placeholder 2"/>
          <p:cNvSpPr>
            <a:spLocks noGrp="1"/>
          </p:cNvSpPr>
          <p:nvPr>
            <p:ph type="ftr" sz="quarter" idx="11"/>
          </p:nvPr>
        </p:nvSpPr>
        <p:spPr/>
        <p:txBody>
          <a:bodyPr/>
          <a:lstStyle/>
          <a:p>
            <a:endParaRPr lang="ru-RU" dirty="0">
              <a:solidFill>
                <a:prstClr val="black">
                  <a:lumMod val="50000"/>
                  <a:lumOff val="50000"/>
                </a:prstClr>
              </a:solidFill>
            </a:endParaRPr>
          </a:p>
        </p:txBody>
      </p:sp>
      <p:sp>
        <p:nvSpPr>
          <p:cNvPr id="4" name="Slide Number Placeholder 3"/>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162258828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02.02.2024</a:t>
            </a:fld>
            <a:endParaRPr lang="ru-RU" dirty="0">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ru-RU" dirty="0">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322899925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9"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0" name="Rectangle 9"/>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1"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02.02.2024</a:t>
            </a:fld>
            <a:endParaRPr lang="ru-RU" dirty="0">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ru-RU" dirty="0">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2" name="Title 1"/>
          <p:cNvSpPr>
            <a:spLocks noGrp="1"/>
          </p:cNvSpPr>
          <p:nvPr>
            <p:ph type="title"/>
          </p:nvPr>
        </p:nvSpPr>
        <p:spPr>
          <a:xfrm>
            <a:off x="969691" y="4464421"/>
            <a:ext cx="8511384" cy="1143000"/>
          </a:xfrm>
        </p:spPr>
        <p:txBody>
          <a:bodyPr anchor="b">
            <a:noAutofit/>
          </a:bodyPr>
          <a:lstStyle>
            <a:lvl1pPr algn="l">
              <a:defRPr sz="4600" b="1"/>
            </a:lvl1pPr>
          </a:lstStyle>
          <a:p>
            <a:r>
              <a:rPr lang="ru-RU" smtClean="0"/>
              <a:t>Образец заголовка</a:t>
            </a:r>
            <a:endParaRPr lang="en-US" dirty="0"/>
          </a:p>
        </p:txBody>
      </p:sp>
    </p:spTree>
    <p:extLst>
      <p:ext uri="{BB962C8B-B14F-4D97-AF65-F5344CB8AC3E}">
        <p14:creationId xmlns:p14="http://schemas.microsoft.com/office/powerpoint/2010/main" xmlns="" val="262119749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9" name="Rectangle 8"/>
          <p:cNvSpPr/>
          <p:nvPr/>
        </p:nvSpPr>
        <p:spPr>
          <a:xfrm>
            <a:off x="0" y="3768304"/>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 name="Title Placeholder 1"/>
          <p:cNvSpPr>
            <a:spLocks noGrp="1"/>
          </p:cNvSpPr>
          <p:nvPr>
            <p:ph type="title"/>
          </p:nvPr>
        </p:nvSpPr>
        <p:spPr>
          <a:xfrm>
            <a:off x="2391053" y="4372168"/>
            <a:ext cx="8683348"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524000" y="732260"/>
            <a:ext cx="85344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FBF685BD-4352-4FD2-8FF3-3F684C7B7127}" type="datetimeFigureOut">
              <a:rPr lang="ru-RU" smtClean="0">
                <a:solidFill>
                  <a:prstClr val="black">
                    <a:lumMod val="50000"/>
                    <a:lumOff val="50000"/>
                  </a:prstClr>
                </a:solidFill>
              </a:rPr>
              <a:pPr/>
              <a:t>02.02.2024</a:t>
            </a:fld>
            <a:endParaRPr lang="ru-RU" dirty="0">
              <a:solidFill>
                <a:prstClr val="black">
                  <a:lumMod val="50000"/>
                  <a:lumOff val="50000"/>
                </a:prstClr>
              </a:solidFill>
            </a:endParaRPr>
          </a:p>
        </p:txBody>
      </p:sp>
      <p:sp>
        <p:nvSpPr>
          <p:cNvPr id="5" name="Footer Placeholder 4"/>
          <p:cNvSpPr>
            <a:spLocks noGrp="1"/>
          </p:cNvSpPr>
          <p:nvPr>
            <p:ph type="ftr" sz="quarter" idx="3"/>
          </p:nvPr>
        </p:nvSpPr>
        <p:spPr>
          <a:xfrm>
            <a:off x="609600" y="6172201"/>
            <a:ext cx="44704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dirty="0">
              <a:solidFill>
                <a:prstClr val="black">
                  <a:lumMod val="50000"/>
                  <a:lumOff val="50000"/>
                </a:prstClr>
              </a:solidFill>
            </a:endParaRPr>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16894504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9" name="Rectangle 8"/>
          <p:cNvSpPr/>
          <p:nvPr/>
        </p:nvSpPr>
        <p:spPr>
          <a:xfrm>
            <a:off x="0" y="3768304"/>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 name="Title Placeholder 1"/>
          <p:cNvSpPr>
            <a:spLocks noGrp="1"/>
          </p:cNvSpPr>
          <p:nvPr>
            <p:ph type="title"/>
          </p:nvPr>
        </p:nvSpPr>
        <p:spPr>
          <a:xfrm>
            <a:off x="2391053" y="4372168"/>
            <a:ext cx="8683348"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524000" y="732260"/>
            <a:ext cx="85344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FBF685BD-4352-4FD2-8FF3-3F684C7B7127}" type="datetimeFigureOut">
              <a:rPr lang="ru-RU" smtClean="0">
                <a:solidFill>
                  <a:prstClr val="black">
                    <a:lumMod val="50000"/>
                    <a:lumOff val="50000"/>
                  </a:prstClr>
                </a:solidFill>
              </a:rPr>
              <a:pPr/>
              <a:t>02.02.2024</a:t>
            </a:fld>
            <a:endParaRPr lang="ru-RU" dirty="0">
              <a:solidFill>
                <a:prstClr val="black">
                  <a:lumMod val="50000"/>
                  <a:lumOff val="50000"/>
                </a:prstClr>
              </a:solidFill>
            </a:endParaRPr>
          </a:p>
        </p:txBody>
      </p:sp>
      <p:sp>
        <p:nvSpPr>
          <p:cNvPr id="5" name="Footer Placeholder 4"/>
          <p:cNvSpPr>
            <a:spLocks noGrp="1"/>
          </p:cNvSpPr>
          <p:nvPr>
            <p:ph type="ftr" sz="quarter" idx="3"/>
          </p:nvPr>
        </p:nvSpPr>
        <p:spPr>
          <a:xfrm>
            <a:off x="609600" y="6172201"/>
            <a:ext cx="44704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dirty="0">
              <a:solidFill>
                <a:prstClr val="black">
                  <a:lumMod val="50000"/>
                  <a:lumOff val="50000"/>
                </a:prstClr>
              </a:solidFill>
            </a:endParaRPr>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p14="http://schemas.microsoft.com/office/powerpoint/2010/main" xmlns="" val="39647323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04801" y="4480561"/>
            <a:ext cx="11887199" cy="2155370"/>
          </a:xfrm>
        </p:spPr>
        <p:txBody>
          <a:bodyPr>
            <a:noAutofit/>
          </a:bodyPr>
          <a:lstStyle/>
          <a:p>
            <a:pPr algn="ctr"/>
            <a:endParaRPr lang="uk-UA" sz="3200" b="1" dirty="0" smtClean="0">
              <a:solidFill>
                <a:srgbClr val="002060"/>
              </a:solidFill>
            </a:endParaRPr>
          </a:p>
          <a:p>
            <a:pPr algn="ctr"/>
            <a:r>
              <a:rPr lang="uk-UA" sz="2800" b="1" dirty="0" smtClean="0">
                <a:solidFill>
                  <a:srgbClr val="002060"/>
                </a:solidFill>
              </a:rPr>
              <a:t>Гребінь </a:t>
            </a:r>
            <a:r>
              <a:rPr lang="uk-UA" sz="2800" b="1" dirty="0" smtClean="0">
                <a:solidFill>
                  <a:srgbClr val="002060"/>
                </a:solidFill>
              </a:rPr>
              <a:t>Світлана Миколаївна,</a:t>
            </a:r>
            <a:endParaRPr lang="ru-RU" sz="2800" b="1" dirty="0" smtClean="0">
              <a:solidFill>
                <a:srgbClr val="002060"/>
              </a:solidFill>
            </a:endParaRPr>
          </a:p>
          <a:p>
            <a:pPr algn="ctr"/>
            <a:r>
              <a:rPr lang="uk-UA" sz="2800" b="1" dirty="0" smtClean="0">
                <a:solidFill>
                  <a:srgbClr val="002060"/>
                </a:solidFill>
              </a:rPr>
              <a:t>к. філос. н., доцент кафедри дидактики та методик навчання природничо-математичних </a:t>
            </a:r>
            <a:r>
              <a:rPr lang="uk-UA" sz="2800" b="1" dirty="0" smtClean="0">
                <a:solidFill>
                  <a:srgbClr val="002060"/>
                </a:solidFill>
              </a:rPr>
              <a:t>дисциплін </a:t>
            </a:r>
            <a:r>
              <a:rPr lang="uk-UA" sz="2800" b="1" dirty="0" smtClean="0">
                <a:solidFill>
                  <a:srgbClr val="002060"/>
                </a:solidFill>
              </a:rPr>
              <a:t>КЗ</a:t>
            </a:r>
            <a:r>
              <a:rPr lang="uk-UA" sz="2800" b="1" dirty="0" smtClean="0">
                <a:solidFill>
                  <a:srgbClr val="002060"/>
                </a:solidFill>
              </a:rPr>
              <a:t> “ЗОІППО” </a:t>
            </a:r>
            <a:r>
              <a:rPr lang="uk-UA" sz="2800" b="1" dirty="0" smtClean="0">
                <a:solidFill>
                  <a:srgbClr val="002060"/>
                </a:solidFill>
              </a:rPr>
              <a:t>ЗОР</a:t>
            </a:r>
            <a:endParaRPr lang="uk-UA" sz="2800" b="1" dirty="0" smtClean="0">
              <a:solidFill>
                <a:srgbClr val="002060"/>
              </a:solidFill>
            </a:endParaRPr>
          </a:p>
        </p:txBody>
      </p:sp>
      <p:sp>
        <p:nvSpPr>
          <p:cNvPr id="2" name="Заголовок 1"/>
          <p:cNvSpPr>
            <a:spLocks noGrp="1"/>
          </p:cNvSpPr>
          <p:nvPr>
            <p:ph type="ctrTitle"/>
          </p:nvPr>
        </p:nvSpPr>
        <p:spPr>
          <a:xfrm>
            <a:off x="304801" y="203200"/>
            <a:ext cx="11643360" cy="4094479"/>
          </a:xfrm>
        </p:spPr>
        <p:txBody>
          <a:bodyPr>
            <a:normAutofit fontScale="90000"/>
          </a:bodyPr>
          <a:lstStyle/>
          <a:p>
            <a:pPr algn="r"/>
            <a:r>
              <a:rPr lang="uk-UA" dirty="0" smtClean="0"/>
              <a:t>Концепція НУШ: </a:t>
            </a:r>
            <a:r>
              <a:rPr lang="uk-UA" dirty="0" smtClean="0"/>
              <a:t>з</a:t>
            </a:r>
            <a:r>
              <a:rPr lang="uk-UA" dirty="0" smtClean="0"/>
              <a:t>апозичення досвіду іноземних країн щодо впровадження інноваційних підходів до навчання дітей та організації освітнього простору</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43890" y="455296"/>
            <a:ext cx="1232477" cy="1626870"/>
          </a:xfrm>
          <a:prstGeom prst="rect">
            <a:avLst/>
          </a:prstGeom>
        </p:spPr>
      </p:pic>
    </p:spTree>
    <p:extLst>
      <p:ext uri="{BB962C8B-B14F-4D97-AF65-F5344CB8AC3E}">
        <p14:creationId xmlns:p14="http://schemas.microsoft.com/office/powerpoint/2010/main" xmlns="" val="361986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3326" y="182880"/>
            <a:ext cx="11220994" cy="587829"/>
          </a:xfrm>
        </p:spPr>
        <p:txBody>
          <a:bodyPr/>
          <a:lstStyle/>
          <a:p>
            <a:pPr algn="ctr"/>
            <a:r>
              <a:rPr lang="uk-UA" sz="4000" dirty="0" smtClean="0">
                <a:solidFill>
                  <a:srgbClr val="C00000"/>
                </a:solidFill>
                <a:latin typeface="Times New Roman" pitchFamily="18" charset="0"/>
                <a:cs typeface="Times New Roman" pitchFamily="18" charset="0"/>
              </a:rPr>
              <a:t>Чехія</a:t>
            </a:r>
            <a:endParaRPr lang="ru-RU" sz="4000" dirty="0">
              <a:solidFill>
                <a:srgbClr val="C00000"/>
              </a:solidFill>
              <a:latin typeface="Times New Roman" pitchFamily="18" charset="0"/>
              <a:cs typeface="Times New Roman" pitchFamily="18" charset="0"/>
            </a:endParaRPr>
          </a:p>
        </p:txBody>
      </p:sp>
      <p:sp>
        <p:nvSpPr>
          <p:cNvPr id="3" name="Содержимое 2"/>
          <p:cNvSpPr>
            <a:spLocks noGrp="1"/>
          </p:cNvSpPr>
          <p:nvPr>
            <p:ph sz="quarter" idx="13"/>
          </p:nvPr>
        </p:nvSpPr>
        <p:spPr>
          <a:xfrm>
            <a:off x="522513" y="979715"/>
            <a:ext cx="11194869" cy="5617028"/>
          </a:xfrm>
        </p:spPr>
        <p:txBody>
          <a:bodyPr>
            <a:normAutofit fontScale="92500"/>
          </a:bodyPr>
          <a:lstStyle/>
          <a:p>
            <a:r>
              <a:rPr lang="uk-UA" b="1" dirty="0" smtClean="0">
                <a:latin typeface="Times New Roman" pitchFamily="18" charset="0"/>
                <a:cs typeface="Times New Roman" pitchFamily="18" charset="0"/>
              </a:rPr>
              <a:t>Для цієї країни школа – це, перш за все, </a:t>
            </a:r>
            <a:r>
              <a:rPr lang="uk-UA" b="1" u="sng" dirty="0" smtClean="0">
                <a:latin typeface="Times New Roman" pitchFamily="18" charset="0"/>
                <a:cs typeface="Times New Roman" pitchFamily="18" charset="0"/>
              </a:rPr>
              <a:t>зразкове освітнє середовище </a:t>
            </a:r>
            <a:r>
              <a:rPr lang="uk-UA" b="1" dirty="0" smtClean="0">
                <a:latin typeface="Times New Roman" pitchFamily="18" charset="0"/>
                <a:cs typeface="Times New Roman" pitchFamily="18" charset="0"/>
              </a:rPr>
              <a:t>– відкритий та дружній до дитини простір.</a:t>
            </a:r>
          </a:p>
          <a:p>
            <a:r>
              <a:rPr lang="uk-UA" b="1" dirty="0" smtClean="0">
                <a:latin typeface="Times New Roman" pitchFamily="18" charset="0"/>
                <a:cs typeface="Times New Roman" pitchFamily="18" charset="0"/>
              </a:rPr>
              <a:t> Це не тільки місце для уроків та роботи над собою, </a:t>
            </a:r>
            <a:r>
              <a:rPr lang="uk-UA" b="1" u="sng" dirty="0" smtClean="0">
                <a:latin typeface="Times New Roman" pitchFamily="18" charset="0"/>
                <a:cs typeface="Times New Roman" pitchFamily="18" charset="0"/>
              </a:rPr>
              <a:t>це простір, в якому приємно бути</a:t>
            </a:r>
            <a:r>
              <a:rPr lang="uk-UA" b="1" dirty="0" smtClean="0">
                <a:latin typeface="Times New Roman" pitchFamily="18" charset="0"/>
                <a:cs typeface="Times New Roman" pitchFamily="18" charset="0"/>
              </a:rPr>
              <a:t>, до якого хочеться йти, в якому учні почуваються потрібними, вислуханими, вмотивованими, де вчать співпраці та культивують здоровий спосіб життя.</a:t>
            </a:r>
          </a:p>
          <a:p>
            <a:r>
              <a:rPr lang="uk-UA" b="1" dirty="0" smtClean="0">
                <a:latin typeface="Times New Roman" pitchFamily="18" charset="0"/>
                <a:cs typeface="Times New Roman" pitchFamily="18" charset="0"/>
              </a:rPr>
              <a:t> Для створення такого середовища необхідно </a:t>
            </a:r>
            <a:r>
              <a:rPr lang="uk-UA" b="1" u="sng" dirty="0" smtClean="0">
                <a:latin typeface="Times New Roman" pitchFamily="18" charset="0"/>
                <a:cs typeface="Times New Roman" pitchFamily="18" charset="0"/>
              </a:rPr>
              <a:t>комунікувати</a:t>
            </a:r>
            <a:r>
              <a:rPr lang="uk-UA" b="1" dirty="0" smtClean="0">
                <a:latin typeface="Times New Roman" pitchFamily="18" charset="0"/>
                <a:cs typeface="Times New Roman" pitchFamily="18" charset="0"/>
              </a:rPr>
              <a:t> як з дітьми, так і з батьками, </a:t>
            </a:r>
            <a:r>
              <a:rPr lang="uk-UA" b="1" u="sng" dirty="0" smtClean="0">
                <a:latin typeface="Times New Roman" pitchFamily="18" charset="0"/>
                <a:cs typeface="Times New Roman" pitchFamily="18" charset="0"/>
              </a:rPr>
              <a:t>просити про ідеї та зворотній зв’язок щодо покращення школи</a:t>
            </a:r>
            <a:r>
              <a:rPr lang="uk-UA" b="1" dirty="0" smtClean="0">
                <a:latin typeface="Times New Roman" pitchFamily="18" charset="0"/>
                <a:cs typeface="Times New Roman" pitchFamily="18" charset="0"/>
              </a:rPr>
              <a:t>.</a:t>
            </a:r>
            <a:endParaRPr lang="ru-RU" b="1" dirty="0" smtClean="0">
              <a:latin typeface="Times New Roman" pitchFamily="18" charset="0"/>
              <a:cs typeface="Times New Roman" pitchFamily="18" charset="0"/>
            </a:endParaRPr>
          </a:p>
          <a:p>
            <a:r>
              <a:rPr lang="uk-UA" b="1" dirty="0" smtClean="0">
                <a:latin typeface="Times New Roman" pitchFamily="18" charset="0"/>
                <a:cs typeface="Times New Roman" pitchFamily="18" charset="0"/>
              </a:rPr>
              <a:t>Чеська ідеальна школа – та, </a:t>
            </a:r>
            <a:r>
              <a:rPr lang="uk-UA" b="1" u="sng" dirty="0" smtClean="0">
                <a:latin typeface="Times New Roman" pitchFamily="18" charset="0"/>
                <a:cs typeface="Times New Roman" pitchFamily="18" charset="0"/>
              </a:rPr>
              <a:t>учні якої знають та дотримуються правил безпеки</a:t>
            </a:r>
            <a:r>
              <a:rPr lang="uk-UA" b="1" dirty="0" smtClean="0">
                <a:latin typeface="Times New Roman" pitchFamily="18" charset="0"/>
                <a:cs typeface="Times New Roman" pitchFamily="18" charset="0"/>
              </a:rPr>
              <a:t>, де зроблено все необхідне для фізичної безпеки дітей і вчителів, для запобігання нещасним випадкам. </a:t>
            </a:r>
            <a:endParaRPr lang="ru-RU" b="1" dirty="0" smtClean="0">
              <a:latin typeface="Times New Roman" pitchFamily="18" charset="0"/>
              <a:cs typeface="Times New Roman" pitchFamily="18" charset="0"/>
            </a:endParaRPr>
          </a:p>
          <a:p>
            <a:r>
              <a:rPr lang="uk-UA" b="1" dirty="0" smtClean="0">
                <a:latin typeface="Times New Roman" pitchFamily="18" charset="0"/>
                <a:cs typeface="Times New Roman" pitchFamily="18" charset="0"/>
              </a:rPr>
              <a:t>Під час аналізу освітнього середовища для чеського шкільного аудиту важливо врахувати демографічний та соціоекономічний контекст, учнівський склад, характеристику регіону, де розташована школа, її привабливість для кваліфікованих педагогів та учнів, матеріальне та фінансове забезпечення.</a:t>
            </a:r>
          </a:p>
          <a:p>
            <a:r>
              <a:rPr lang="uk-UA" b="1" dirty="0" smtClean="0">
                <a:latin typeface="Times New Roman" pitchFamily="18" charset="0"/>
                <a:cs typeface="Times New Roman" pitchFamily="18" charset="0"/>
              </a:rPr>
              <a:t> Ці дані жодним чином не впливають на оцінку школи, а </a:t>
            </a:r>
            <a:r>
              <a:rPr lang="uk-UA" b="1" u="sng" dirty="0" smtClean="0">
                <a:latin typeface="Times New Roman" pitchFamily="18" charset="0"/>
                <a:cs typeface="Times New Roman" pitchFamily="18" charset="0"/>
              </a:rPr>
              <a:t>допомагають прояснити, який саме регіон Чехії потребує більше підтримки</a:t>
            </a:r>
            <a:r>
              <a:rPr lang="uk-UA" b="1" dirty="0" smtClean="0">
                <a:latin typeface="Times New Roman" pitchFamily="18" charset="0"/>
                <a:cs typeface="Times New Roman" pitchFamily="18" charset="0"/>
              </a:rPr>
              <a:t>, на що саме потрібно звернути більшу увагу для удосконалення середовища та підвищення рівня освіти. </a:t>
            </a:r>
            <a:endParaRPr lang="ru-RU" b="1"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2696" y="182880"/>
            <a:ext cx="11234057" cy="627017"/>
          </a:xfrm>
        </p:spPr>
        <p:txBody>
          <a:bodyPr/>
          <a:lstStyle/>
          <a:p>
            <a:pPr algn="ctr"/>
            <a:r>
              <a:rPr lang="uk-UA" sz="4000" dirty="0" smtClean="0">
                <a:solidFill>
                  <a:srgbClr val="C00000"/>
                </a:solidFill>
                <a:latin typeface="Times New Roman" pitchFamily="18" charset="0"/>
                <a:cs typeface="Times New Roman" pitchFamily="18" charset="0"/>
              </a:rPr>
              <a:t>Великобританія</a:t>
            </a:r>
            <a:endParaRPr lang="ru-RU" sz="4000" dirty="0">
              <a:solidFill>
                <a:srgbClr val="C00000"/>
              </a:solidFill>
              <a:latin typeface="Times New Roman" pitchFamily="18" charset="0"/>
              <a:cs typeface="Times New Roman" pitchFamily="18" charset="0"/>
            </a:endParaRPr>
          </a:p>
        </p:txBody>
      </p:sp>
      <p:sp>
        <p:nvSpPr>
          <p:cNvPr id="3" name="Содержимое 2"/>
          <p:cNvSpPr>
            <a:spLocks noGrp="1"/>
          </p:cNvSpPr>
          <p:nvPr>
            <p:ph sz="quarter" idx="13"/>
          </p:nvPr>
        </p:nvSpPr>
        <p:spPr>
          <a:xfrm>
            <a:off x="222069" y="849087"/>
            <a:ext cx="11704320" cy="5643154"/>
          </a:xfrm>
        </p:spPr>
        <p:txBody>
          <a:bodyPr>
            <a:normAutofit/>
          </a:bodyPr>
          <a:lstStyle/>
          <a:p>
            <a:pPr algn="just"/>
            <a:r>
              <a:rPr lang="uk-UA" sz="2300" b="1" dirty="0" smtClean="0">
                <a:latin typeface="Times New Roman" pitchFamily="18" charset="0"/>
                <a:cs typeface="Times New Roman" pitchFamily="18" charset="0"/>
              </a:rPr>
              <a:t>     Тут дуже </a:t>
            </a:r>
            <a:r>
              <a:rPr lang="uk-UA" sz="2300" b="1" u="sng" dirty="0" smtClean="0">
                <a:latin typeface="Times New Roman" pitchFamily="18" charset="0"/>
                <a:cs typeface="Times New Roman" pitchFamily="18" charset="0"/>
              </a:rPr>
              <a:t>суворо і відповідально ставляться до шкільної освіти</a:t>
            </a:r>
            <a:r>
              <a:rPr lang="uk-UA" sz="2300" b="1" dirty="0" smtClean="0">
                <a:latin typeface="Times New Roman" pitchFamily="18" charset="0"/>
                <a:cs typeface="Times New Roman" pitchFamily="18" charset="0"/>
              </a:rPr>
              <a:t>. Кожні п’ять років Британський Офіс стандартів з питань освіти, послуг та навичок для дітей розробляє </a:t>
            </a:r>
            <a:r>
              <a:rPr lang="uk-UA" sz="2300" b="1" u="sng" dirty="0" smtClean="0">
                <a:latin typeface="Times New Roman" pitchFamily="18" charset="0"/>
                <a:cs typeface="Times New Roman" pitchFamily="18" charset="0"/>
              </a:rPr>
              <a:t>нову стратегію своєї діяльності</a:t>
            </a:r>
            <a:r>
              <a:rPr lang="uk-UA" sz="2300" b="1" dirty="0" smtClean="0">
                <a:latin typeface="Times New Roman" pitchFamily="18" charset="0"/>
                <a:cs typeface="Times New Roman" pitchFamily="18" charset="0"/>
              </a:rPr>
              <a:t>, яка оприлюднюється та є доступною для батьків, учнів і педагогів. </a:t>
            </a:r>
            <a:endParaRPr lang="ru-RU" sz="2300" b="1" dirty="0" smtClean="0">
              <a:latin typeface="Times New Roman" pitchFamily="18" charset="0"/>
              <a:cs typeface="Times New Roman" pitchFamily="18" charset="0"/>
            </a:endParaRPr>
          </a:p>
          <a:p>
            <a:pPr algn="just"/>
            <a:r>
              <a:rPr lang="uk-UA" sz="2300" b="1" dirty="0" smtClean="0">
                <a:latin typeface="Times New Roman" pitchFamily="18" charset="0"/>
                <a:cs typeface="Times New Roman" pitchFamily="18" charset="0"/>
              </a:rPr>
              <a:t>      У Стратегії на 2017 – 2022 рр. зазначено </a:t>
            </a:r>
            <a:r>
              <a:rPr lang="uk-UA" sz="2300" b="1" u="sng" dirty="0" smtClean="0">
                <a:latin typeface="Times New Roman" pitchFamily="18" charset="0"/>
                <a:cs typeface="Times New Roman" pitchFamily="18" charset="0"/>
              </a:rPr>
              <a:t>про необхідність відвідати школи, які знаходяться в зоні ризику або учні можуть бути в зоні ризику </a:t>
            </a:r>
            <a:r>
              <a:rPr lang="uk-UA" sz="2300" b="1" dirty="0" smtClean="0">
                <a:latin typeface="Times New Roman" pitchFamily="18" charset="0"/>
                <a:cs typeface="Times New Roman" pitchFamily="18" charset="0"/>
              </a:rPr>
              <a:t>(незареєстровані, нелегальні школи, які потрібно закрити), також ті, </a:t>
            </a:r>
            <a:r>
              <a:rPr lang="uk-UA" sz="2300" b="1" u="sng" dirty="0" smtClean="0">
                <a:latin typeface="Times New Roman" pitchFamily="18" charset="0"/>
                <a:cs typeface="Times New Roman" pitchFamily="18" charset="0"/>
              </a:rPr>
              <a:t>де трапляються випадки радикалізації та екстремізму</a:t>
            </a:r>
            <a:r>
              <a:rPr lang="uk-UA" sz="2300" b="1" dirty="0" smtClean="0">
                <a:latin typeface="Times New Roman" pitchFamily="18" charset="0"/>
                <a:cs typeface="Times New Roman" pitchFamily="18" charset="0"/>
              </a:rPr>
              <a:t>.  Терміни «радикалізація» і «екстремізм» не дуже стикуються з системою освіти, але ж вони зазначені в британських освітніх документах, тому </a:t>
            </a:r>
            <a:r>
              <a:rPr lang="uk-UA" sz="2300" b="1" u="sng" dirty="0" smtClean="0">
                <a:latin typeface="Times New Roman" pitchFamily="18" charset="0"/>
                <a:cs typeface="Times New Roman" pitchFamily="18" charset="0"/>
              </a:rPr>
              <a:t>напрошується висновок, що відповідні явища спостерігаються </a:t>
            </a:r>
            <a:r>
              <a:rPr lang="uk-UA" sz="2300" b="1" dirty="0" smtClean="0">
                <a:latin typeface="Times New Roman" pitchFamily="18" charset="0"/>
                <a:cs typeface="Times New Roman" pitchFamily="18" charset="0"/>
              </a:rPr>
              <a:t>в школах цієї держави. </a:t>
            </a:r>
          </a:p>
          <a:p>
            <a:pPr algn="just"/>
            <a:r>
              <a:rPr lang="uk-UA" sz="2300" b="1" dirty="0" smtClean="0">
                <a:latin typeface="Times New Roman" pitchFamily="18" charset="0"/>
                <a:cs typeface="Times New Roman" pitchFamily="18" charset="0"/>
              </a:rPr>
              <a:t>     Окрім вказаних, в Британії </a:t>
            </a:r>
            <a:r>
              <a:rPr lang="uk-UA" sz="2300" b="1" u="sng" dirty="0" smtClean="0">
                <a:latin typeface="Times New Roman" pitchFamily="18" charset="0"/>
                <a:cs typeface="Times New Roman" pitchFamily="18" charset="0"/>
              </a:rPr>
              <a:t>існують і зразкові школи</a:t>
            </a:r>
            <a:r>
              <a:rPr lang="uk-UA" sz="2300" b="1" dirty="0" smtClean="0">
                <a:latin typeface="Times New Roman" pitchFamily="18" charset="0"/>
                <a:cs typeface="Times New Roman" pitchFamily="18" charset="0"/>
              </a:rPr>
              <a:t>, де учні почувають себе в безпеці, де присутня особлива культура «пильності», </a:t>
            </a:r>
            <a:r>
              <a:rPr lang="uk-UA" sz="2300" b="1" u="sng" dirty="0" smtClean="0">
                <a:latin typeface="Times New Roman" pitchFamily="18" charset="0"/>
                <a:cs typeface="Times New Roman" pitchFamily="18" charset="0"/>
              </a:rPr>
              <a:t>ефективно працює система захисту</a:t>
            </a:r>
            <a:r>
              <a:rPr lang="uk-UA" sz="2300" b="1" dirty="0" smtClean="0">
                <a:latin typeface="Times New Roman" pitchFamily="18" charset="0"/>
                <a:cs typeface="Times New Roman" pitchFamily="18" charset="0"/>
              </a:rPr>
              <a:t>. В зразкових школах </a:t>
            </a:r>
            <a:r>
              <a:rPr lang="uk-UA" sz="2300" b="1" u="sng" dirty="0" smtClean="0">
                <a:latin typeface="Times New Roman" pitchFamily="18" charset="0"/>
                <a:cs typeface="Times New Roman" pitchFamily="18" charset="0"/>
              </a:rPr>
              <a:t>прислухаються до дітей, працюють з ними разом щодо безпеки та запобігання упереджень та дискримінації</a:t>
            </a:r>
            <a:r>
              <a:rPr lang="uk-UA" sz="2300" b="1" dirty="0" smtClean="0">
                <a:latin typeface="Times New Roman" pitchFamily="18" charset="0"/>
                <a:cs typeface="Times New Roman" pitchFamily="18" charset="0"/>
              </a:rPr>
              <a:t>. </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05394" y="195943"/>
            <a:ext cx="10369007" cy="783771"/>
          </a:xfrm>
        </p:spPr>
        <p:txBody>
          <a:bodyPr/>
          <a:lstStyle/>
          <a:p>
            <a:pPr algn="ctr"/>
            <a:r>
              <a:rPr lang="uk-UA" sz="4000" dirty="0" smtClean="0">
                <a:solidFill>
                  <a:srgbClr val="C00000"/>
                </a:solidFill>
              </a:rPr>
              <a:t>Великобританія</a:t>
            </a:r>
            <a:endParaRPr lang="ru-RU" sz="4000" dirty="0">
              <a:solidFill>
                <a:srgbClr val="C00000"/>
              </a:solidFill>
            </a:endParaRPr>
          </a:p>
        </p:txBody>
      </p:sp>
      <p:sp>
        <p:nvSpPr>
          <p:cNvPr id="3" name="Содержимое 2"/>
          <p:cNvSpPr>
            <a:spLocks noGrp="1"/>
          </p:cNvSpPr>
          <p:nvPr>
            <p:ph sz="quarter" idx="13"/>
          </p:nvPr>
        </p:nvSpPr>
        <p:spPr>
          <a:xfrm>
            <a:off x="313509" y="1045029"/>
            <a:ext cx="11521440" cy="5512525"/>
          </a:xfrm>
        </p:spPr>
        <p:txBody>
          <a:bodyPr/>
          <a:lstStyle/>
          <a:p>
            <a:pPr algn="just"/>
            <a:r>
              <a:rPr lang="uk-UA" b="1" dirty="0" smtClean="0">
                <a:latin typeface="Times New Roman" pitchFamily="18" charset="0"/>
                <a:cs typeface="Times New Roman" pitchFamily="18" charset="0"/>
              </a:rPr>
              <a:t>     Якщо з’являється привід до хвилювання за будь-якого учня (цькування, сексуальна експлуатація, насмішки тощо), </a:t>
            </a:r>
            <a:r>
              <a:rPr lang="uk-UA" b="1" u="sng" dirty="0" smtClean="0">
                <a:latin typeface="Times New Roman" pitchFamily="18" charset="0"/>
                <a:cs typeface="Times New Roman" pitchFamily="18" charset="0"/>
              </a:rPr>
              <a:t>педагог повинен відзвітувати керівництву, перш ніж втрутитись самотужки, не має права тримати інформацію в таємниці або залишати дитину наодинці. </a:t>
            </a:r>
            <a:endParaRPr lang="ru-RU" b="1" u="sng" dirty="0" smtClean="0">
              <a:latin typeface="Times New Roman" pitchFamily="18" charset="0"/>
              <a:cs typeface="Times New Roman" pitchFamily="18" charset="0"/>
            </a:endParaRPr>
          </a:p>
          <a:p>
            <a:pPr algn="just"/>
            <a:r>
              <a:rPr lang="uk-UA" b="1" dirty="0" smtClean="0">
                <a:latin typeface="Times New Roman" pitchFamily="18" charset="0"/>
                <a:cs typeface="Times New Roman" pitchFamily="18" charset="0"/>
              </a:rPr>
              <a:t>     </a:t>
            </a:r>
            <a:r>
              <a:rPr lang="uk-UA" b="1" u="sng" dirty="0" smtClean="0">
                <a:latin typeface="Times New Roman" pitchFamily="18" charset="0"/>
                <a:cs typeface="Times New Roman" pitchFamily="18" charset="0"/>
              </a:rPr>
              <a:t>Інспекція слідкує </a:t>
            </a:r>
            <a:r>
              <a:rPr lang="uk-UA" b="1" dirty="0" smtClean="0">
                <a:latin typeface="Times New Roman" pitchFamily="18" charset="0"/>
                <a:cs typeface="Times New Roman" pitchFamily="18" charset="0"/>
              </a:rPr>
              <a:t>за ростом досягнень учнів, </a:t>
            </a:r>
            <a:r>
              <a:rPr lang="uk-UA" b="1" u="sng" dirty="0" smtClean="0">
                <a:latin typeface="Times New Roman" pitchFamily="18" charset="0"/>
                <a:cs typeface="Times New Roman" pitchFamily="18" charset="0"/>
              </a:rPr>
              <a:t>особливо з математики та англійської мови </a:t>
            </a:r>
            <a:r>
              <a:rPr lang="uk-UA" b="1" dirty="0" smtClean="0">
                <a:latin typeface="Times New Roman" pitchFamily="18" charset="0"/>
                <a:cs typeface="Times New Roman" pitchFamily="18" charset="0"/>
              </a:rPr>
              <a:t>та аналізує, наскільки шкільне середовище допомагає досягненням дітей, особливо тих, які перебувають у складних життєвих обставинах, на усиновленні, під опікою або отримують стипендію від держави на шкільне харчування. </a:t>
            </a:r>
          </a:p>
          <a:p>
            <a:pPr algn="just"/>
            <a:r>
              <a:rPr lang="uk-UA" b="1" dirty="0" smtClean="0">
                <a:latin typeface="Times New Roman" pitchFamily="18" charset="0"/>
                <a:cs typeface="Times New Roman" pitchFamily="18" charset="0"/>
              </a:rPr>
              <a:t>      Важливим елементом британської школи є </a:t>
            </a:r>
            <a:r>
              <a:rPr lang="uk-UA" b="1" u="sng" dirty="0" smtClean="0">
                <a:latin typeface="Times New Roman" pitchFamily="18" charset="0"/>
                <a:cs typeface="Times New Roman" pitchFamily="18" charset="0"/>
              </a:rPr>
              <a:t>залучення дітей до спільних активностей</a:t>
            </a:r>
            <a:r>
              <a:rPr lang="uk-UA" b="1" dirty="0" smtClean="0">
                <a:latin typeface="Times New Roman" pitchFamily="18" charset="0"/>
                <a:cs typeface="Times New Roman" pitchFamily="18" charset="0"/>
              </a:rPr>
              <a:t>, що сприяє груповому та індивідуальному розвитку, зменшує ризики негативних ситуацій, виховує повагу та толерантність один до одного, здатність до самоконтролю, дає відчути та зберігати безпеку. В такому середовищі педагоги стимулюють дискусії стосовно </a:t>
            </a:r>
            <a:r>
              <a:rPr lang="uk-UA" b="1" u="sng" dirty="0" smtClean="0">
                <a:latin typeface="Times New Roman" pitchFamily="18" charset="0"/>
                <a:cs typeface="Times New Roman" pitchFamily="18" charset="0"/>
              </a:rPr>
              <a:t>радикалізації та екстремізму</a:t>
            </a:r>
            <a:r>
              <a:rPr lang="uk-UA" b="1" dirty="0" smtClean="0">
                <a:latin typeface="Times New Roman" pitchFamily="18" charset="0"/>
                <a:cs typeface="Times New Roman" pitchFamily="18" charset="0"/>
              </a:rPr>
              <a:t>, що </a:t>
            </a:r>
            <a:r>
              <a:rPr lang="uk-UA" b="1" u="sng" dirty="0" smtClean="0">
                <a:latin typeface="Times New Roman" pitchFamily="18" charset="0"/>
                <a:cs typeface="Times New Roman" pitchFamily="18" charset="0"/>
              </a:rPr>
              <a:t>надає їм можливість виявити їх на ранній стадії</a:t>
            </a:r>
            <a:r>
              <a:rPr lang="uk-UA" b="1" dirty="0" smtClean="0">
                <a:latin typeface="Times New Roman" pitchFamily="18" charset="0"/>
                <a:cs typeface="Times New Roman" pitchFamily="18" charset="0"/>
              </a:rPr>
              <a:t>, а учням – можливість висловити свою думку.</a:t>
            </a:r>
            <a:endParaRPr lang="ru-RU" b="1" dirty="0" smtClean="0">
              <a:latin typeface="Times New Roman" pitchFamily="18" charset="0"/>
              <a:cs typeface="Times New Roman" pitchFamily="18" charset="0"/>
            </a:endParaRP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0080" y="222070"/>
            <a:ext cx="10868297" cy="640079"/>
          </a:xfrm>
        </p:spPr>
        <p:txBody>
          <a:bodyPr/>
          <a:lstStyle/>
          <a:p>
            <a:pPr algn="ctr"/>
            <a:r>
              <a:rPr lang="uk-UA" sz="4000" dirty="0" smtClean="0">
                <a:solidFill>
                  <a:srgbClr val="C00000"/>
                </a:solidFill>
                <a:latin typeface="Times New Roman" pitchFamily="18" charset="0"/>
                <a:cs typeface="Times New Roman" pitchFamily="18" charset="0"/>
              </a:rPr>
              <a:t>США</a:t>
            </a:r>
            <a:endParaRPr lang="ru-RU" sz="4000" dirty="0">
              <a:solidFill>
                <a:srgbClr val="C00000"/>
              </a:solidFill>
              <a:latin typeface="Times New Roman" pitchFamily="18" charset="0"/>
              <a:cs typeface="Times New Roman" pitchFamily="18" charset="0"/>
            </a:endParaRPr>
          </a:p>
        </p:txBody>
      </p:sp>
      <p:sp>
        <p:nvSpPr>
          <p:cNvPr id="3" name="Содержимое 2"/>
          <p:cNvSpPr>
            <a:spLocks noGrp="1"/>
          </p:cNvSpPr>
          <p:nvPr>
            <p:ph sz="quarter" idx="13"/>
          </p:nvPr>
        </p:nvSpPr>
        <p:spPr>
          <a:xfrm>
            <a:off x="587829" y="1058091"/>
            <a:ext cx="10933611" cy="5355771"/>
          </a:xfrm>
        </p:spPr>
        <p:txBody>
          <a:bodyPr>
            <a:normAutofit lnSpcReduction="10000"/>
          </a:bodyPr>
          <a:lstStyle/>
          <a:p>
            <a:pPr algn="just"/>
            <a:r>
              <a:rPr lang="uk-UA" sz="2400" b="1" dirty="0" smtClean="0">
                <a:latin typeface="Times New Roman" pitchFamily="18" charset="0"/>
                <a:cs typeface="Times New Roman" pitchFamily="18" charset="0"/>
              </a:rPr>
              <a:t>     Головний акцент в школах Сполучених Штатів робиться </a:t>
            </a:r>
            <a:r>
              <a:rPr lang="uk-UA" sz="2400" b="1" u="sng" dirty="0" smtClean="0">
                <a:latin typeface="Times New Roman" pitchFamily="18" charset="0"/>
                <a:cs typeface="Times New Roman" pitchFamily="18" charset="0"/>
              </a:rPr>
              <a:t>на мистецтві спілкування, письмовій та усній комунікації</a:t>
            </a:r>
            <a:r>
              <a:rPr lang="uk-UA" sz="2400" b="1" dirty="0" smtClean="0">
                <a:latin typeface="Times New Roman" pitchFamily="18" charset="0"/>
                <a:cs typeface="Times New Roman" pitchFamily="18" charset="0"/>
              </a:rPr>
              <a:t>, що опрацьовують, насамперед, на </a:t>
            </a:r>
            <a:r>
              <a:rPr lang="uk-UA" sz="2400" b="1" u="sng" dirty="0" smtClean="0">
                <a:latin typeface="Times New Roman" pitchFamily="18" charset="0"/>
                <a:cs typeface="Times New Roman" pitchFamily="18" charset="0"/>
              </a:rPr>
              <a:t>уроках англійської мови.</a:t>
            </a:r>
          </a:p>
          <a:p>
            <a:pPr algn="just"/>
            <a:r>
              <a:rPr lang="uk-UA" sz="2400" b="1" dirty="0" smtClean="0">
                <a:latin typeface="Times New Roman" pitchFamily="18" charset="0"/>
                <a:cs typeface="Times New Roman" pitchFamily="18" charset="0"/>
              </a:rPr>
              <a:t> Тут вважають комунікацію важливішою за знання, </a:t>
            </a:r>
            <a:r>
              <a:rPr lang="uk-UA" sz="2400" b="1" u="sng" dirty="0" smtClean="0">
                <a:latin typeface="Times New Roman" pitchFamily="18" charset="0"/>
                <a:cs typeface="Times New Roman" pitchFamily="18" charset="0"/>
              </a:rPr>
              <a:t>вчать дітей ефективно спілкуватися, бути цікавим співрозмовником, легко вливатися в колектив</a:t>
            </a:r>
            <a:r>
              <a:rPr lang="uk-UA" sz="2400" b="1" dirty="0" smtClean="0">
                <a:latin typeface="Times New Roman" pitchFamily="18" charset="0"/>
                <a:cs typeface="Times New Roman" pitchFamily="18" charset="0"/>
              </a:rPr>
              <a:t>, формулювати та </a:t>
            </a:r>
            <a:r>
              <a:rPr lang="uk-UA" sz="2400" b="1" u="sng" dirty="0" smtClean="0">
                <a:latin typeface="Times New Roman" pitchFamily="18" charset="0"/>
                <a:cs typeface="Times New Roman" pitchFamily="18" charset="0"/>
              </a:rPr>
              <a:t>відстоювати свою позицію</a:t>
            </a:r>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презентувати свою індивідуальність</a:t>
            </a:r>
            <a:r>
              <a:rPr lang="uk-UA" sz="2400" b="1" dirty="0" smtClean="0">
                <a:latin typeface="Times New Roman" pitchFamily="18" charset="0"/>
                <a:cs typeface="Times New Roman" pitchFamily="18" charset="0"/>
              </a:rPr>
              <a:t>.</a:t>
            </a:r>
          </a:p>
          <a:p>
            <a:pPr algn="just"/>
            <a:r>
              <a:rPr lang="uk-UA" sz="2400" b="1" dirty="0" smtClean="0">
                <a:latin typeface="Times New Roman" pitchFamily="18" charset="0"/>
                <a:cs typeface="Times New Roman" pitchFamily="18" charset="0"/>
              </a:rPr>
              <a:t> Це досягається </a:t>
            </a:r>
            <a:r>
              <a:rPr lang="uk-UA" sz="2400" b="1" u="sng" dirty="0" smtClean="0">
                <a:latin typeface="Times New Roman" pitchFamily="18" charset="0"/>
                <a:cs typeface="Times New Roman" pitchFamily="18" charset="0"/>
              </a:rPr>
              <a:t>за допомогою дискусій та викладу письмово своєї особистої думки</a:t>
            </a:r>
            <a:r>
              <a:rPr lang="uk-UA" sz="2400" b="1" dirty="0" smtClean="0">
                <a:latin typeface="Times New Roman" pitchFamily="18" charset="0"/>
                <a:cs typeface="Times New Roman" pitchFamily="18" charset="0"/>
              </a:rPr>
              <a:t> щодо певної проблеми (написання есе). </a:t>
            </a:r>
          </a:p>
          <a:p>
            <a:pPr algn="just"/>
            <a:r>
              <a:rPr lang="uk-UA" sz="2400" b="1" dirty="0" smtClean="0">
                <a:latin typeface="Times New Roman" pitchFamily="18" charset="0"/>
                <a:cs typeface="Times New Roman" pitchFamily="18" charset="0"/>
              </a:rPr>
              <a:t>Така робота починається з наймолодшого шкільного віку, де маленькі здобувачі освіти </a:t>
            </a:r>
            <a:r>
              <a:rPr lang="uk-UA" sz="2400" b="1" u="sng" dirty="0" smtClean="0">
                <a:latin typeface="Times New Roman" pitchFamily="18" charset="0"/>
                <a:cs typeface="Times New Roman" pitchFamily="18" charset="0"/>
              </a:rPr>
              <a:t>висловлюють письмово свою особисту думку </a:t>
            </a:r>
            <a:r>
              <a:rPr lang="uk-UA" sz="2400" b="1" dirty="0" smtClean="0">
                <a:latin typeface="Times New Roman" pitchFamily="18" charset="0"/>
                <a:cs typeface="Times New Roman" pitchFamily="18" charset="0"/>
              </a:rPr>
              <a:t>щодо вчинків улюбленого героя з мультиків.</a:t>
            </a:r>
          </a:p>
          <a:p>
            <a:pPr algn="just"/>
            <a:r>
              <a:rPr lang="uk-UA" sz="2400" b="1" dirty="0" smtClean="0">
                <a:latin typeface="Times New Roman" pitchFamily="18" charset="0"/>
                <a:cs typeface="Times New Roman" pitchFamily="18" charset="0"/>
              </a:rPr>
              <a:t> Навчання за такою системою пробуджує у багатьох дітей бажання стати у майбутньому журналістами та письменниками. </a:t>
            </a:r>
            <a:endParaRPr lang="ru-RU" sz="2400" b="1" dirty="0" smtClean="0">
              <a:latin typeface="Times New Roman" pitchFamily="18" charset="0"/>
              <a:cs typeface="Times New Roman" pitchFamily="18" charset="0"/>
            </a:endParaRPr>
          </a:p>
          <a:p>
            <a:pPr algn="just"/>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457201" y="1214846"/>
            <a:ext cx="10724606" cy="5290457"/>
          </a:xfrm>
        </p:spPr>
        <p:txBody>
          <a:bodyPr/>
          <a:lstStyle/>
          <a:p>
            <a:pPr algn="just"/>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Освітнє середовище </a:t>
            </a:r>
            <a:r>
              <a:rPr lang="uk-UA" sz="2400" b="1" dirty="0" smtClean="0">
                <a:latin typeface="Times New Roman" pitchFamily="18" charset="0"/>
                <a:cs typeface="Times New Roman" pitchFamily="18" charset="0"/>
              </a:rPr>
              <a:t>в американських школах </a:t>
            </a:r>
            <a:r>
              <a:rPr lang="uk-UA" sz="2400" b="1" u="sng" dirty="0" smtClean="0">
                <a:latin typeface="Times New Roman" pitchFamily="18" charset="0"/>
                <a:cs typeface="Times New Roman" pitchFamily="18" charset="0"/>
              </a:rPr>
              <a:t>відрізняється розкутою атмосферою</a:t>
            </a:r>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Діти часто сидять </a:t>
            </a:r>
            <a:r>
              <a:rPr lang="uk-UA" sz="2400" b="1" dirty="0" smtClean="0">
                <a:latin typeface="Times New Roman" pitchFamily="18" charset="0"/>
                <a:cs typeface="Times New Roman" pitchFamily="18" charset="0"/>
              </a:rPr>
              <a:t>не за партами, а </a:t>
            </a:r>
            <a:r>
              <a:rPr lang="uk-UA" sz="2400" b="1" u="sng" dirty="0" smtClean="0">
                <a:latin typeface="Times New Roman" pitchFamily="18" charset="0"/>
                <a:cs typeface="Times New Roman" pitchFamily="18" charset="0"/>
              </a:rPr>
              <a:t>на килимку</a:t>
            </a:r>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можуть прилягти, якщо забажають, чи ходити по класу, займатися власними справами на уроці.</a:t>
            </a:r>
            <a:r>
              <a:rPr lang="uk-UA" sz="2400" b="1" dirty="0" smtClean="0">
                <a:latin typeface="Times New Roman" pitchFamily="18" charset="0"/>
                <a:cs typeface="Times New Roman" pitchFamily="18" charset="0"/>
              </a:rPr>
              <a:t>    </a:t>
            </a:r>
          </a:p>
          <a:p>
            <a:pPr algn="just"/>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Спілкуванню педагоги навчають на власному прикладі</a:t>
            </a:r>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відповідають, навіть, на особисті запитання, діляться власним досвідом. </a:t>
            </a:r>
            <a:r>
              <a:rPr lang="uk-UA" sz="2400" b="1" dirty="0" smtClean="0">
                <a:latin typeface="Times New Roman" pitchFamily="18" charset="0"/>
                <a:cs typeface="Times New Roman" pitchFamily="18" charset="0"/>
              </a:rPr>
              <a:t>А </a:t>
            </a:r>
            <a:r>
              <a:rPr lang="uk-UA" sz="2400" b="1" u="sng" dirty="0" smtClean="0">
                <a:latin typeface="Times New Roman" pitchFamily="18" charset="0"/>
                <a:cs typeface="Times New Roman" pitchFamily="18" charset="0"/>
              </a:rPr>
              <a:t>заняття починають з ранкового кола, де і педагоги, і діти розповідають про свій настрій та очікування.</a:t>
            </a:r>
            <a:r>
              <a:rPr lang="uk-UA" sz="2400" b="1" dirty="0" smtClean="0">
                <a:latin typeface="Times New Roman" pitchFamily="18" charset="0"/>
                <a:cs typeface="Times New Roman" pitchFamily="18" charset="0"/>
              </a:rPr>
              <a:t> Такі зміни неможливо запровадити законодавчо, вони мають відбутися, в першу чергу, на ментальному рівні. </a:t>
            </a:r>
            <a:endParaRPr lang="ru-RU" sz="2400" b="1" dirty="0" smtClean="0">
              <a:latin typeface="Times New Roman" pitchFamily="18" charset="0"/>
              <a:cs typeface="Times New Roman" pitchFamily="18" charset="0"/>
            </a:endParaRPr>
          </a:p>
          <a:p>
            <a:pPr algn="just"/>
            <a:r>
              <a:rPr lang="uk-UA" sz="2400" b="1" u="sng" dirty="0" smtClean="0">
                <a:latin typeface="Times New Roman" pitchFamily="18" charset="0"/>
                <a:cs typeface="Times New Roman" pitchFamily="18" charset="0"/>
              </a:rPr>
              <a:t>         Оцінювання в США є приватною справою вчителів, здобувачів освіти та їх батьків</a:t>
            </a:r>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оцінки ніде не оприлюднюються, не афішуються ані в класі, ані на батьківських зборах. </a:t>
            </a:r>
            <a:endParaRPr lang="ru-RU" sz="2400" b="1" u="sng" dirty="0" smtClean="0">
              <a:latin typeface="Times New Roman" pitchFamily="18" charset="0"/>
              <a:cs typeface="Times New Roman" pitchFamily="18" charset="0"/>
            </a:endParaRPr>
          </a:p>
          <a:p>
            <a:pPr algn="just"/>
            <a:endParaRPr lang="ru-RU" dirty="0"/>
          </a:p>
        </p:txBody>
      </p:sp>
      <p:sp>
        <p:nvSpPr>
          <p:cNvPr id="3" name="Заголовок 2"/>
          <p:cNvSpPr>
            <a:spLocks noGrp="1"/>
          </p:cNvSpPr>
          <p:nvPr>
            <p:ph type="ctrTitle"/>
          </p:nvPr>
        </p:nvSpPr>
        <p:spPr>
          <a:xfrm>
            <a:off x="1090109" y="391886"/>
            <a:ext cx="9567135" cy="653143"/>
          </a:xfrm>
        </p:spPr>
        <p:txBody>
          <a:bodyPr/>
          <a:lstStyle/>
          <a:p>
            <a:pPr algn="ctr"/>
            <a:r>
              <a:rPr lang="uk-UA" sz="4000" dirty="0" smtClean="0">
                <a:solidFill>
                  <a:srgbClr val="C00000"/>
                </a:solidFill>
                <a:latin typeface="Times New Roman" pitchFamily="18" charset="0"/>
                <a:cs typeface="Times New Roman" pitchFamily="18" charset="0"/>
              </a:rPr>
              <a:t>США</a:t>
            </a:r>
            <a:endParaRPr lang="ru-RU" sz="4000" dirty="0">
              <a:solidFill>
                <a:srgbClr val="C00000"/>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9451" y="326572"/>
            <a:ext cx="11155680" cy="627017"/>
          </a:xfrm>
        </p:spPr>
        <p:txBody>
          <a:bodyPr/>
          <a:lstStyle/>
          <a:p>
            <a:pPr algn="ctr"/>
            <a:r>
              <a:rPr lang="uk-UA" sz="4000" dirty="0" smtClean="0">
                <a:solidFill>
                  <a:srgbClr val="C00000"/>
                </a:solidFill>
                <a:latin typeface="Times New Roman" pitchFamily="18" charset="0"/>
                <a:cs typeface="Times New Roman" pitchFamily="18" charset="0"/>
              </a:rPr>
              <a:t>Болгарія</a:t>
            </a:r>
            <a:endParaRPr lang="ru-RU" sz="4000" dirty="0">
              <a:solidFill>
                <a:srgbClr val="C00000"/>
              </a:solidFill>
              <a:latin typeface="Times New Roman" pitchFamily="18" charset="0"/>
              <a:cs typeface="Times New Roman" pitchFamily="18" charset="0"/>
            </a:endParaRPr>
          </a:p>
        </p:txBody>
      </p:sp>
      <p:sp>
        <p:nvSpPr>
          <p:cNvPr id="3" name="Содержимое 2"/>
          <p:cNvSpPr>
            <a:spLocks noGrp="1"/>
          </p:cNvSpPr>
          <p:nvPr>
            <p:ph sz="quarter" idx="13"/>
          </p:nvPr>
        </p:nvSpPr>
        <p:spPr>
          <a:xfrm>
            <a:off x="444137" y="979714"/>
            <a:ext cx="11547566" cy="5656217"/>
          </a:xfrm>
        </p:spPr>
        <p:txBody>
          <a:bodyPr>
            <a:noAutofit/>
          </a:bodyPr>
          <a:lstStyle/>
          <a:p>
            <a:pPr algn="just"/>
            <a:r>
              <a:rPr lang="uk-UA" sz="2400" b="1" dirty="0" smtClean="0">
                <a:latin typeface="Times New Roman" pitchFamily="18" charset="0"/>
                <a:cs typeface="Times New Roman" pitchFamily="18" charset="0"/>
              </a:rPr>
              <a:t>        В болгарських школах приділяють велику увагу </a:t>
            </a:r>
            <a:r>
              <a:rPr lang="uk-UA" sz="2400" b="1" u="sng" dirty="0" smtClean="0">
                <a:latin typeface="Times New Roman" pitchFamily="18" charset="0"/>
                <a:cs typeface="Times New Roman" pitchFamily="18" charset="0"/>
              </a:rPr>
              <a:t>розумінню емоцій та їх впливу на вчинки</a:t>
            </a:r>
            <a:r>
              <a:rPr lang="uk-UA" sz="2400" b="1" dirty="0" smtClean="0">
                <a:latin typeface="Times New Roman" pitchFamily="18" charset="0"/>
                <a:cs typeface="Times New Roman" pitchFamily="18" charset="0"/>
              </a:rPr>
              <a:t>, тобто </a:t>
            </a:r>
            <a:r>
              <a:rPr lang="uk-UA" sz="2400" b="1" u="sng" dirty="0" smtClean="0">
                <a:latin typeface="Times New Roman" pitchFamily="18" charset="0"/>
                <a:cs typeface="Times New Roman" pitchFamily="18" charset="0"/>
              </a:rPr>
              <a:t>формуванню емоційного інтелекту</a:t>
            </a:r>
            <a:r>
              <a:rPr lang="uk-UA" sz="2400" b="1" dirty="0" smtClean="0">
                <a:latin typeface="Times New Roman" pitchFamily="18" charset="0"/>
                <a:cs typeface="Times New Roman" pitchFamily="18" charset="0"/>
              </a:rPr>
              <a:t>, що є не лише стилем навчання, а й поведінки. Для вчителів важливо, щоб дитина вчилася розуміти почуття, вміла справлятися з негативними емоціями, знаходити позитивні риси, навіть, у негативних героїв казок, завжди була в доброму гуморі. </a:t>
            </a:r>
          </a:p>
          <a:p>
            <a:pPr algn="just"/>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Дітей намагаються вчити аналізувати не особу, а її вчинки</a:t>
            </a:r>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розмірковувати про те, що будь-хто може змінитися на краще</a:t>
            </a:r>
            <a:r>
              <a:rPr lang="uk-UA" sz="2400" b="1" dirty="0" smtClean="0">
                <a:latin typeface="Times New Roman" pitchFamily="18" charset="0"/>
                <a:cs typeface="Times New Roman" pitchFamily="18" charset="0"/>
              </a:rPr>
              <a:t>. У початковій школі (чотирирічна) використовують </a:t>
            </a:r>
            <a:r>
              <a:rPr lang="uk-UA" sz="2400" b="1" u="sng" dirty="0" smtClean="0">
                <a:latin typeface="Times New Roman" pitchFamily="18" charset="0"/>
                <a:cs typeface="Times New Roman" pitchFamily="18" charset="0"/>
              </a:rPr>
              <a:t>смайлики замість оцінок</a:t>
            </a:r>
            <a:r>
              <a:rPr lang="uk-UA" sz="2400" b="1" dirty="0" smtClean="0">
                <a:latin typeface="Times New Roman" pitchFamily="18" charset="0"/>
                <a:cs typeface="Times New Roman" pitchFamily="18" charset="0"/>
              </a:rPr>
              <a:t>. Звичайними явищами в болгарських школах є, наприклад, </a:t>
            </a:r>
            <a:r>
              <a:rPr lang="uk-UA" sz="2400" b="1" u="sng" dirty="0" smtClean="0">
                <a:latin typeface="Times New Roman" pitchFamily="18" charset="0"/>
                <a:cs typeface="Times New Roman" pitchFamily="18" charset="0"/>
              </a:rPr>
              <a:t>обійми з учителем при вході до школи, а педагог ніколи не пройде повз дитину, яка плаче, не утішивши її.</a:t>
            </a:r>
          </a:p>
          <a:p>
            <a:pPr algn="just"/>
            <a:r>
              <a:rPr lang="uk-UA" sz="2400" b="1" dirty="0" smtClean="0">
                <a:latin typeface="Times New Roman" pitchFamily="18" charset="0"/>
                <a:cs typeface="Times New Roman" pitchFamily="18" charset="0"/>
              </a:rPr>
              <a:t> Але дуже часто така </a:t>
            </a:r>
            <a:r>
              <a:rPr lang="uk-UA" sz="2400" b="1" u="sng" dirty="0" smtClean="0">
                <a:latin typeface="Times New Roman" pitchFamily="18" charset="0"/>
                <a:cs typeface="Times New Roman" pitchFamily="18" charset="0"/>
              </a:rPr>
              <a:t>емоційна свобода  має негативні наслідки</a:t>
            </a:r>
            <a:r>
              <a:rPr lang="uk-UA" sz="2400" b="1" dirty="0" smtClean="0">
                <a:latin typeface="Times New Roman" pitchFamily="18" charset="0"/>
                <a:cs typeface="Times New Roman" pitchFamily="18" charset="0"/>
              </a:rPr>
              <a:t>, прикладом яких можна назвати: вихід з класу, коли забажається, або запізнення на уроки без поважних причин.</a:t>
            </a:r>
            <a:endParaRPr lang="ru-RU" sz="2400" b="1"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9268" y="339635"/>
            <a:ext cx="10933611" cy="875211"/>
          </a:xfrm>
        </p:spPr>
        <p:txBody>
          <a:bodyPr/>
          <a:lstStyle/>
          <a:p>
            <a:pPr algn="ctr"/>
            <a:r>
              <a:rPr lang="uk-UA" dirty="0" smtClean="0">
                <a:solidFill>
                  <a:srgbClr val="C00000"/>
                </a:solidFill>
                <a:latin typeface="Times New Roman" pitchFamily="18" charset="0"/>
                <a:cs typeface="Times New Roman" pitchFamily="18" charset="0"/>
              </a:rPr>
              <a:t>Польща</a:t>
            </a:r>
            <a:endParaRPr lang="ru-RU" dirty="0">
              <a:solidFill>
                <a:srgbClr val="C00000"/>
              </a:solidFill>
              <a:latin typeface="Times New Roman" pitchFamily="18" charset="0"/>
              <a:cs typeface="Times New Roman" pitchFamily="18" charset="0"/>
            </a:endParaRPr>
          </a:p>
        </p:txBody>
      </p:sp>
      <p:sp>
        <p:nvSpPr>
          <p:cNvPr id="3" name="Содержимое 2"/>
          <p:cNvSpPr>
            <a:spLocks noGrp="1"/>
          </p:cNvSpPr>
          <p:nvPr>
            <p:ph sz="quarter" idx="13"/>
          </p:nvPr>
        </p:nvSpPr>
        <p:spPr>
          <a:xfrm>
            <a:off x="914400" y="1254034"/>
            <a:ext cx="10698480" cy="5303519"/>
          </a:xfrm>
        </p:spPr>
        <p:txBody>
          <a:bodyPr>
            <a:normAutofit/>
          </a:bodyPr>
          <a:lstStyle/>
          <a:p>
            <a:pPr algn="just"/>
            <a:r>
              <a:rPr lang="uk-UA" sz="2400" b="1" dirty="0" smtClean="0">
                <a:latin typeface="Times New Roman" pitchFamily="18" charset="0"/>
                <a:cs typeface="Times New Roman" pitchFamily="18" charset="0"/>
              </a:rPr>
              <a:t>       Основними напрямками розвитку польських шкіл є </a:t>
            </a:r>
            <a:r>
              <a:rPr lang="uk-UA" sz="2400" b="1" u="sng" dirty="0" smtClean="0">
                <a:latin typeface="Times New Roman" pitchFamily="18" charset="0"/>
                <a:cs typeface="Times New Roman" pitchFamily="18" charset="0"/>
              </a:rPr>
              <a:t>інтеграція та соціалізація</a:t>
            </a:r>
            <a:r>
              <a:rPr lang="uk-UA" sz="2400" b="1" dirty="0" smtClean="0">
                <a:latin typeface="Times New Roman" pitchFamily="18" charset="0"/>
                <a:cs typeface="Times New Roman" pitchFamily="18" charset="0"/>
              </a:rPr>
              <a:t>, де </a:t>
            </a:r>
            <a:r>
              <a:rPr lang="uk-UA" sz="2400" b="1" u="sng" dirty="0" smtClean="0">
                <a:latin typeface="Times New Roman" pitchFamily="18" charset="0"/>
                <a:cs typeface="Times New Roman" pitchFamily="18" charset="0"/>
              </a:rPr>
              <a:t>дитина – маленький громадянин, член місцевої громади</a:t>
            </a:r>
            <a:r>
              <a:rPr lang="uk-UA" sz="2400" b="1" dirty="0" smtClean="0">
                <a:latin typeface="Times New Roman" pitchFamily="18" charset="0"/>
                <a:cs typeface="Times New Roman" pitchFamily="18" charset="0"/>
              </a:rPr>
              <a:t>. Учням на уроках намагаються надати </a:t>
            </a:r>
            <a:r>
              <a:rPr lang="uk-UA" sz="2400" b="1" u="sng" dirty="0" smtClean="0">
                <a:latin typeface="Times New Roman" pitchFamily="18" charset="0"/>
                <a:cs typeface="Times New Roman" pitchFamily="18" charset="0"/>
              </a:rPr>
              <a:t>уявлення про цілісну картину світу або своєї країни.</a:t>
            </a:r>
          </a:p>
          <a:p>
            <a:pPr algn="just"/>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 В перші роки навчання відсутній поділ на окремі предмети взагалі</a:t>
            </a:r>
            <a:r>
              <a:rPr lang="uk-UA" sz="2400" b="1" dirty="0" smtClean="0">
                <a:latin typeface="Times New Roman" pitchFamily="18" charset="0"/>
                <a:cs typeface="Times New Roman" pitchFamily="18" charset="0"/>
              </a:rPr>
              <a:t>. Дітям надають матеріал з різних галузей, що підпорядкований одній темі, наприклад, правопис слова «лев», де і як живе тварина, а також завдання «порахувати левенят.</a:t>
            </a:r>
          </a:p>
          <a:p>
            <a:pPr algn="just"/>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З перших днів навчання батьки скаржаться на перевантаження дітей</a:t>
            </a:r>
            <a:r>
              <a:rPr lang="uk-UA" sz="2400" b="1" dirty="0" smtClean="0">
                <a:latin typeface="Times New Roman" pitchFamily="18" charset="0"/>
                <a:cs typeface="Times New Roman" pitchFamily="18" charset="0"/>
              </a:rPr>
              <a:t>, бо польські вчителі </a:t>
            </a:r>
            <a:r>
              <a:rPr lang="uk-UA" sz="2400" b="1" u="sng" dirty="0" smtClean="0">
                <a:latin typeface="Times New Roman" pitchFamily="18" charset="0"/>
                <a:cs typeface="Times New Roman" pitchFamily="18" charset="0"/>
              </a:rPr>
              <a:t>задають великий обсяг домашніх завдань</a:t>
            </a:r>
            <a:r>
              <a:rPr lang="uk-UA" sz="2400" b="1" dirty="0" smtClean="0">
                <a:latin typeface="Times New Roman" pitchFamily="18" charset="0"/>
                <a:cs typeface="Times New Roman" pitchFamily="18" charset="0"/>
              </a:rPr>
              <a:t>, що, зазвичай, </a:t>
            </a:r>
            <a:r>
              <a:rPr lang="uk-UA" sz="2400" b="1" u="sng" dirty="0" smtClean="0">
                <a:latin typeface="Times New Roman" pitchFamily="18" charset="0"/>
                <a:cs typeface="Times New Roman" pitchFamily="18" charset="0"/>
              </a:rPr>
              <a:t>виконується в безкоштовних групах продовженого дня</a:t>
            </a:r>
            <a:r>
              <a:rPr lang="uk-UA" sz="2400" b="1" dirty="0" smtClean="0">
                <a:latin typeface="Times New Roman" pitchFamily="18" charset="0"/>
                <a:cs typeface="Times New Roman" pitchFamily="18" charset="0"/>
              </a:rPr>
              <a:t>.</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587830" y="1371600"/>
            <a:ext cx="10881360" cy="5081451"/>
          </a:xfrm>
        </p:spPr>
        <p:txBody>
          <a:bodyPr>
            <a:normAutofit/>
          </a:bodyPr>
          <a:lstStyle/>
          <a:p>
            <a:pPr algn="just"/>
            <a:r>
              <a:rPr lang="uk-UA" sz="2400" b="1" dirty="0" smtClean="0">
                <a:latin typeface="Times New Roman" pitchFamily="18" charset="0"/>
                <a:cs typeface="Times New Roman" pitchFamily="18" charset="0"/>
              </a:rPr>
              <a:t>       Однією з особливостей польської освіти </a:t>
            </a:r>
            <a:r>
              <a:rPr lang="uk-UA" sz="2400" b="1" u="sng" dirty="0" smtClean="0">
                <a:latin typeface="Times New Roman" pitchFamily="18" charset="0"/>
                <a:cs typeface="Times New Roman" pitchFamily="18" charset="0"/>
              </a:rPr>
              <a:t>є велика увага до читання, </a:t>
            </a:r>
            <a:r>
              <a:rPr lang="uk-UA" sz="2400" b="1" dirty="0" smtClean="0">
                <a:latin typeface="Times New Roman" pitchFamily="18" charset="0"/>
                <a:cs typeface="Times New Roman" pitchFamily="18" charset="0"/>
              </a:rPr>
              <a:t>що </a:t>
            </a:r>
            <a:r>
              <a:rPr lang="uk-UA" sz="2400" b="1" u="sng" dirty="0" smtClean="0">
                <a:latin typeface="Times New Roman" pitchFamily="18" charset="0"/>
                <a:cs typeface="Times New Roman" pitchFamily="18" charset="0"/>
              </a:rPr>
              <a:t>кладеться на плечі батьків</a:t>
            </a:r>
            <a:r>
              <a:rPr lang="uk-UA" sz="2400" b="1" dirty="0" smtClean="0">
                <a:latin typeface="Times New Roman" pitchFamily="18" charset="0"/>
                <a:cs typeface="Times New Roman" pitchFamily="18" charset="0"/>
              </a:rPr>
              <a:t>, які </a:t>
            </a:r>
            <a:r>
              <a:rPr lang="uk-UA" sz="2400" b="1" u="sng" dirty="0" smtClean="0">
                <a:latin typeface="Times New Roman" pitchFamily="18" charset="0"/>
                <a:cs typeface="Times New Roman" pitchFamily="18" charset="0"/>
              </a:rPr>
              <a:t>повинні ввечері читати дітям книги за додатковою програмою</a:t>
            </a:r>
            <a:r>
              <a:rPr lang="uk-UA" sz="2400" b="1" dirty="0" smtClean="0">
                <a:latin typeface="Times New Roman" pitchFamily="18" charset="0"/>
                <a:cs typeface="Times New Roman" pitchFamily="18" charset="0"/>
              </a:rPr>
              <a:t>.</a:t>
            </a:r>
          </a:p>
          <a:p>
            <a:pPr algn="just"/>
            <a:r>
              <a:rPr lang="uk-UA" sz="2400" b="1" dirty="0" smtClean="0">
                <a:latin typeface="Times New Roman" pitchFamily="18" charset="0"/>
                <a:cs typeface="Times New Roman" pitchFamily="18" charset="0"/>
              </a:rPr>
              <a:t>       Щоб не було обманів, </a:t>
            </a:r>
            <a:r>
              <a:rPr lang="uk-UA" sz="2400" b="1" u="sng" dirty="0" smtClean="0">
                <a:latin typeface="Times New Roman" pitchFamily="18" charset="0"/>
                <a:cs typeface="Times New Roman" pitchFamily="18" charset="0"/>
              </a:rPr>
              <a:t>батьки також повинні поставити підпис у читацькому щоденнику про виконання завдання</a:t>
            </a:r>
            <a:r>
              <a:rPr lang="uk-UA" sz="2400" b="1" dirty="0" smtClean="0">
                <a:latin typeface="Times New Roman" pitchFamily="18" charset="0"/>
                <a:cs typeface="Times New Roman" pitchFamily="18" charset="0"/>
              </a:rPr>
              <a:t>, а учні – продемонструвати прочитані книги та розповісти про враження.</a:t>
            </a:r>
          </a:p>
          <a:p>
            <a:pPr algn="just"/>
            <a:r>
              <a:rPr lang="uk-UA" sz="2400" b="1" dirty="0" smtClean="0">
                <a:latin typeface="Times New Roman" pitchFamily="18" charset="0"/>
                <a:cs typeface="Times New Roman" pitchFamily="18" charset="0"/>
              </a:rPr>
              <a:t>       В польських школах багато часу приділяють </a:t>
            </a:r>
            <a:r>
              <a:rPr lang="uk-UA" sz="2400" b="1" u="sng" dirty="0" smtClean="0">
                <a:latin typeface="Times New Roman" pitchFamily="18" charset="0"/>
                <a:cs typeface="Times New Roman" pitchFamily="18" charset="0"/>
              </a:rPr>
              <a:t>адаптації та соціалізації школярів до навколишнього світу</a:t>
            </a:r>
            <a:r>
              <a:rPr lang="uk-UA" sz="2400" b="1" dirty="0" smtClean="0">
                <a:latin typeface="Times New Roman" pitchFamily="18" charset="0"/>
                <a:cs typeface="Times New Roman" pitchFamily="18" charset="0"/>
              </a:rPr>
              <a:t>. З цією метою відбуваються </a:t>
            </a:r>
            <a:r>
              <a:rPr lang="uk-UA" sz="2400" b="1" u="sng" dirty="0" smtClean="0">
                <a:latin typeface="Times New Roman" pitchFamily="18" charset="0"/>
                <a:cs typeface="Times New Roman" pitchFamily="18" charset="0"/>
              </a:rPr>
              <a:t>щомісячні подорожі, регулярні екскурсії та поїздки </a:t>
            </a:r>
            <a:r>
              <a:rPr lang="uk-UA" sz="2400" b="1" dirty="0" smtClean="0">
                <a:latin typeface="Times New Roman" pitchFamily="18" charset="0"/>
                <a:cs typeface="Times New Roman" pitchFamily="18" charset="0"/>
              </a:rPr>
              <a:t>(до кіностудії, пошти, пожежної станції, різних муніципальних установ та фабрик), щоб </a:t>
            </a:r>
            <a:r>
              <a:rPr lang="uk-UA" sz="2400" b="1" u="sng" dirty="0" smtClean="0">
                <a:latin typeface="Times New Roman" pitchFamily="18" charset="0"/>
                <a:cs typeface="Times New Roman" pitchFamily="18" charset="0"/>
              </a:rPr>
              <a:t>дитина розуміла, як влаштований світ. Для реалізації цього потрібні значні кошти</a:t>
            </a:r>
            <a:r>
              <a:rPr lang="uk-UA" sz="2400" b="1" dirty="0" smtClean="0">
                <a:latin typeface="Times New Roman" pitchFamily="18" charset="0"/>
                <a:cs typeface="Times New Roman" pitchFamily="18" charset="0"/>
              </a:rPr>
              <a:t>.</a:t>
            </a:r>
            <a:endParaRPr lang="ru-RU" sz="2400" b="1" dirty="0" smtClean="0">
              <a:latin typeface="Times New Roman" pitchFamily="18" charset="0"/>
              <a:cs typeface="Times New Roman" pitchFamily="18" charset="0"/>
            </a:endParaRPr>
          </a:p>
        </p:txBody>
      </p:sp>
      <p:sp>
        <p:nvSpPr>
          <p:cNvPr id="3" name="Заголовок 2"/>
          <p:cNvSpPr>
            <a:spLocks noGrp="1"/>
          </p:cNvSpPr>
          <p:nvPr>
            <p:ph type="ctrTitle"/>
          </p:nvPr>
        </p:nvSpPr>
        <p:spPr>
          <a:xfrm>
            <a:off x="1090109" y="431074"/>
            <a:ext cx="9567135" cy="836023"/>
          </a:xfrm>
        </p:spPr>
        <p:txBody>
          <a:bodyPr/>
          <a:lstStyle/>
          <a:p>
            <a:pPr algn="ctr"/>
            <a:r>
              <a:rPr lang="uk-UA" sz="4000" dirty="0" smtClean="0">
                <a:solidFill>
                  <a:srgbClr val="C00000"/>
                </a:solidFill>
              </a:rPr>
              <a:t>Польща</a:t>
            </a:r>
            <a:endParaRPr lang="ru-RU" sz="4000" dirty="0">
              <a:solidFill>
                <a:srgbClr val="C0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6388" y="209006"/>
            <a:ext cx="11207931" cy="600892"/>
          </a:xfrm>
        </p:spPr>
        <p:txBody>
          <a:bodyPr/>
          <a:lstStyle/>
          <a:p>
            <a:pPr algn="ctr"/>
            <a:r>
              <a:rPr lang="uk-UA" sz="4000" dirty="0" smtClean="0">
                <a:solidFill>
                  <a:srgbClr val="C00000"/>
                </a:solidFill>
                <a:latin typeface="Times New Roman" pitchFamily="18" charset="0"/>
                <a:cs typeface="Times New Roman" pitchFamily="18" charset="0"/>
              </a:rPr>
              <a:t>Фінляндія</a:t>
            </a:r>
            <a:endParaRPr lang="ru-RU" sz="4000" dirty="0">
              <a:solidFill>
                <a:srgbClr val="C00000"/>
              </a:solidFill>
              <a:latin typeface="Times New Roman" pitchFamily="18" charset="0"/>
              <a:cs typeface="Times New Roman" pitchFamily="18" charset="0"/>
            </a:endParaRPr>
          </a:p>
        </p:txBody>
      </p:sp>
      <p:sp>
        <p:nvSpPr>
          <p:cNvPr id="3" name="Содержимое 2"/>
          <p:cNvSpPr>
            <a:spLocks noGrp="1"/>
          </p:cNvSpPr>
          <p:nvPr>
            <p:ph sz="quarter" idx="13"/>
          </p:nvPr>
        </p:nvSpPr>
        <p:spPr>
          <a:xfrm>
            <a:off x="522514" y="862150"/>
            <a:ext cx="11103430" cy="5408021"/>
          </a:xfrm>
        </p:spPr>
        <p:txBody>
          <a:bodyPr>
            <a:normAutofit lnSpcReduction="10000"/>
          </a:bodyPr>
          <a:lstStyle/>
          <a:p>
            <a:pPr algn="just"/>
            <a:r>
              <a:rPr lang="uk-UA" sz="2400" b="1" dirty="0" smtClean="0">
                <a:latin typeface="Times New Roman" pitchFamily="18" charset="0"/>
                <a:cs typeface="Times New Roman" pitchFamily="18" charset="0"/>
              </a:rPr>
              <a:t>      В фінській системі освіти </a:t>
            </a:r>
            <a:r>
              <a:rPr lang="uk-UA" sz="2400" b="1" u="sng" dirty="0" smtClean="0">
                <a:latin typeface="Times New Roman" pitchFamily="18" charset="0"/>
                <a:cs typeface="Times New Roman" pitchFamily="18" charset="0"/>
              </a:rPr>
              <a:t>головним є практика та релакс</a:t>
            </a:r>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цінність дитинства — понад усе, школа має готувати дитину не до вишу, а до життя</a:t>
            </a:r>
            <a:r>
              <a:rPr lang="uk-UA" sz="2400" b="1" dirty="0" smtClean="0">
                <a:latin typeface="Times New Roman" pitchFamily="18" charset="0"/>
                <a:cs typeface="Times New Roman" pitchFamily="18" charset="0"/>
              </a:rPr>
              <a:t>. Школярі Фінляндії останнім часом показують дуже високий рівень знань, </a:t>
            </a:r>
            <a:r>
              <a:rPr lang="uk-UA" sz="2400" b="1" u="sng" dirty="0" smtClean="0">
                <a:latin typeface="Times New Roman" pitchFamily="18" charset="0"/>
                <a:cs typeface="Times New Roman" pitchFamily="18" charset="0"/>
              </a:rPr>
              <a:t>мають багато вільного часу та не відчувають жодного тиску</a:t>
            </a:r>
            <a:r>
              <a:rPr lang="uk-UA" sz="2400" b="1" dirty="0" smtClean="0">
                <a:latin typeface="Times New Roman" pitchFamily="18" charset="0"/>
                <a:cs typeface="Times New Roman" pitchFamily="18" charset="0"/>
              </a:rPr>
              <a:t>, тому фінська освіта сьогодні знаходиться в тренді. </a:t>
            </a:r>
            <a:endParaRPr lang="ru-RU" sz="2400" b="1" dirty="0" smtClean="0">
              <a:latin typeface="Times New Roman" pitchFamily="18" charset="0"/>
              <a:cs typeface="Times New Roman" pitchFamily="18" charset="0"/>
            </a:endParaRPr>
          </a:p>
          <a:p>
            <a:pPr algn="just"/>
            <a:r>
              <a:rPr lang="uk-UA" sz="2400" b="1" dirty="0" smtClean="0">
                <a:latin typeface="Times New Roman" pitchFamily="18" charset="0"/>
                <a:cs typeface="Times New Roman" pitchFamily="18" charset="0"/>
              </a:rPr>
              <a:t>      Початкова школа – шестирічна. Тут вважають, що </a:t>
            </a:r>
            <a:r>
              <a:rPr lang="uk-UA" sz="2400" b="1" u="sng" dirty="0" smtClean="0">
                <a:latin typeface="Times New Roman" pitchFamily="18" charset="0"/>
                <a:cs typeface="Times New Roman" pitchFamily="18" charset="0"/>
              </a:rPr>
              <a:t>навчання не повинно бути стресом</a:t>
            </a:r>
            <a:r>
              <a:rPr lang="uk-UA" sz="2400" b="1" dirty="0" smtClean="0">
                <a:latin typeface="Times New Roman" pitchFamily="18" charset="0"/>
                <a:cs typeface="Times New Roman" pitchFamily="18" charset="0"/>
              </a:rPr>
              <a:t>, що </a:t>
            </a:r>
            <a:r>
              <a:rPr lang="uk-UA" sz="2400" b="1" u="sng" dirty="0" smtClean="0">
                <a:latin typeface="Times New Roman" pitchFamily="18" charset="0"/>
                <a:cs typeface="Times New Roman" pitchFamily="18" charset="0"/>
              </a:rPr>
              <a:t>учні повинні розважатися та відпочивати</a:t>
            </a:r>
            <a:r>
              <a:rPr lang="uk-UA" sz="2400" b="1" dirty="0" smtClean="0">
                <a:latin typeface="Times New Roman" pitchFamily="18" charset="0"/>
                <a:cs typeface="Times New Roman" pitchFamily="18" charset="0"/>
              </a:rPr>
              <a:t>, тому </a:t>
            </a:r>
            <a:r>
              <a:rPr lang="uk-UA" sz="2400" b="1" u="sng" dirty="0" smtClean="0">
                <a:latin typeface="Times New Roman" pitchFamily="18" charset="0"/>
                <a:cs typeface="Times New Roman" pitchFamily="18" charset="0"/>
              </a:rPr>
              <a:t>вчителі, як аніматори, грають з дітьми на уроках, розважають їх на перервах, зовсім не задають домашні завдання.</a:t>
            </a:r>
            <a:r>
              <a:rPr lang="uk-UA" sz="2400" b="1" dirty="0" smtClean="0">
                <a:latin typeface="Times New Roman" pitchFamily="18" charset="0"/>
                <a:cs typeface="Times New Roman" pitchFamily="18" charset="0"/>
              </a:rPr>
              <a:t> </a:t>
            </a:r>
          </a:p>
          <a:p>
            <a:pPr algn="just"/>
            <a:r>
              <a:rPr lang="uk-UA" sz="2400" b="1" dirty="0" smtClean="0">
                <a:latin typeface="Times New Roman" pitchFamily="18" charset="0"/>
                <a:cs typeface="Times New Roman" pitchFamily="18" charset="0"/>
              </a:rPr>
              <a:t>     Дітей вчать, </a:t>
            </a:r>
            <a:r>
              <a:rPr lang="uk-UA" sz="2400" b="1" u="sng" dirty="0" smtClean="0">
                <a:latin typeface="Times New Roman" pitchFamily="18" charset="0"/>
                <a:cs typeface="Times New Roman" pitchFamily="18" charset="0"/>
              </a:rPr>
              <a:t>що помилку завжди можна виправити</a:t>
            </a:r>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це не є критичним</a:t>
            </a:r>
            <a:r>
              <a:rPr lang="uk-UA" sz="2400" b="1" dirty="0" smtClean="0">
                <a:latin typeface="Times New Roman" pitchFamily="18" charset="0"/>
                <a:cs typeface="Times New Roman" pitchFamily="18" charset="0"/>
              </a:rPr>
              <a:t>. З цієї причини </a:t>
            </a:r>
            <a:r>
              <a:rPr lang="uk-UA" sz="2400" b="1" u="sng" dirty="0" smtClean="0">
                <a:latin typeface="Times New Roman" pitchFamily="18" charset="0"/>
                <a:cs typeface="Times New Roman" pitchFamily="18" charset="0"/>
              </a:rPr>
              <a:t>діти пишуть не ручками, а олівцями</a:t>
            </a:r>
            <a:r>
              <a:rPr lang="uk-UA" sz="2400" b="1" dirty="0" smtClean="0">
                <a:latin typeface="Times New Roman" pitchFamily="18" charset="0"/>
                <a:cs typeface="Times New Roman" pitchFamily="18" charset="0"/>
              </a:rPr>
              <a:t>, щоб було легко стерти, якщо помилився.</a:t>
            </a:r>
          </a:p>
          <a:p>
            <a:pPr algn="just"/>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Багато часу відводиться на мистецтва та технології за вибором:</a:t>
            </a:r>
            <a:r>
              <a:rPr lang="uk-UA" sz="2400" b="1" dirty="0" smtClean="0">
                <a:latin typeface="Times New Roman" pitchFamily="18" charset="0"/>
                <a:cs typeface="Times New Roman" pitchFamily="18" charset="0"/>
              </a:rPr>
              <a:t> діти роблять десерти для кафетеріїв, меблі, прилади, освоюють різні музичні інструменти.</a:t>
            </a:r>
            <a:endParaRPr lang="ru-RU" sz="2400" b="1" dirty="0" smtClean="0">
              <a:latin typeface="Times New Roman" pitchFamily="18" charset="0"/>
              <a:cs typeface="Times New Roman" pitchFamily="18" charset="0"/>
            </a:endParaRP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365760" y="1280160"/>
            <a:ext cx="11325497" cy="5120640"/>
          </a:xfrm>
        </p:spPr>
        <p:txBody>
          <a:bodyPr>
            <a:normAutofit lnSpcReduction="10000"/>
          </a:bodyPr>
          <a:lstStyle/>
          <a:p>
            <a:r>
              <a:rPr lang="uk-UA" sz="2400" b="1" dirty="0" smtClean="0">
                <a:latin typeface="Times New Roman" pitchFamily="18" charset="0"/>
                <a:cs typeface="Times New Roman" pitchFamily="18" charset="0"/>
              </a:rPr>
              <a:t>         Багато часу фінська модель освіти </a:t>
            </a:r>
            <a:r>
              <a:rPr lang="uk-UA" sz="2400" b="1" u="sng" dirty="0" smtClean="0">
                <a:latin typeface="Times New Roman" pitchFamily="18" charset="0"/>
                <a:cs typeface="Times New Roman" pitchFamily="18" charset="0"/>
              </a:rPr>
              <a:t>приділяє проєктній та дослідницькій діяльності,</a:t>
            </a:r>
            <a:r>
              <a:rPr lang="uk-UA" sz="2400" b="1" dirty="0" smtClean="0">
                <a:latin typeface="Times New Roman" pitchFamily="18" charset="0"/>
                <a:cs typeface="Times New Roman" pitchFamily="18" charset="0"/>
              </a:rPr>
              <a:t> що надає дитині </a:t>
            </a:r>
            <a:r>
              <a:rPr lang="uk-UA" sz="2400" b="1" u="sng" dirty="0" smtClean="0">
                <a:latin typeface="Times New Roman" pitchFamily="18" charset="0"/>
                <a:cs typeface="Times New Roman" pitchFamily="18" charset="0"/>
              </a:rPr>
              <a:t>задоволення від самого процесу навчання</a:t>
            </a:r>
            <a:r>
              <a:rPr lang="uk-UA" sz="2400" b="1" dirty="0" smtClean="0">
                <a:latin typeface="Times New Roman" pitchFamily="18" charset="0"/>
                <a:cs typeface="Times New Roman" pitchFamily="18" charset="0"/>
              </a:rPr>
              <a:t>. Проєкти готують 2 – 3 рази на місяць.</a:t>
            </a:r>
            <a:endParaRPr lang="ru-RU" sz="2400" b="1" dirty="0" smtClean="0">
              <a:latin typeface="Times New Roman" pitchFamily="18" charset="0"/>
              <a:cs typeface="Times New Roman" pitchFamily="18" charset="0"/>
            </a:endParaRPr>
          </a:p>
          <a:p>
            <a:r>
              <a:rPr lang="uk-UA" sz="2400" b="1" dirty="0" smtClean="0">
                <a:latin typeface="Times New Roman" pitchFamily="18" charset="0"/>
                <a:cs typeface="Times New Roman" pitchFamily="18" charset="0"/>
              </a:rPr>
              <a:t>        Для тих, кому важко навчатися, у Фінляндії є багато можливостей, наприклад, </a:t>
            </a:r>
            <a:r>
              <a:rPr lang="uk-UA" sz="2400" b="1" u="sng" dirty="0" smtClean="0">
                <a:latin typeface="Times New Roman" pitchFamily="18" charset="0"/>
                <a:cs typeface="Times New Roman" pitchFamily="18" charset="0"/>
              </a:rPr>
              <a:t>якщо учні не готові до школи, додатковий підготовчий клас, послуги репетиторів – безкоштовні</a:t>
            </a:r>
            <a:r>
              <a:rPr lang="uk-UA" sz="2400" b="1" dirty="0" smtClean="0">
                <a:latin typeface="Times New Roman" pitchFamily="18" charset="0"/>
                <a:cs typeface="Times New Roman" pitchFamily="18" charset="0"/>
              </a:rPr>
              <a:t>, хто </a:t>
            </a:r>
            <a:r>
              <a:rPr lang="uk-UA" sz="2400" b="1" u="sng" dirty="0" smtClean="0">
                <a:latin typeface="Times New Roman" pitchFamily="18" charset="0"/>
                <a:cs typeface="Times New Roman" pitchFamily="18" charset="0"/>
              </a:rPr>
              <a:t>відстає, має відвідувати додаткові групи з окремих предметів на 5 – 6 осіб</a:t>
            </a:r>
            <a:r>
              <a:rPr lang="uk-UA" sz="2400" b="1" dirty="0" smtClean="0">
                <a:latin typeface="Times New Roman" pitchFamily="18" charset="0"/>
                <a:cs typeface="Times New Roman" pitchFamily="18" charset="0"/>
              </a:rPr>
              <a:t>. Але для обдарованих дітей класи або школи відсутні.</a:t>
            </a:r>
            <a:endParaRPr lang="ru-RU" sz="2400" b="1" dirty="0" smtClean="0">
              <a:latin typeface="Times New Roman" pitchFamily="18" charset="0"/>
              <a:cs typeface="Times New Roman" pitchFamily="18" charset="0"/>
            </a:endParaRPr>
          </a:p>
          <a:p>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Негативні риси фінська система освіти теж має</a:t>
            </a:r>
            <a:r>
              <a:rPr lang="uk-UA" sz="2400" b="1" dirty="0" smtClean="0">
                <a:latin typeface="Times New Roman" pitchFamily="18" charset="0"/>
                <a:cs typeface="Times New Roman" pitchFamily="18" charset="0"/>
              </a:rPr>
              <a:t>: дітям часом бракує теоретичних знань, незважаючи на гарну практичну підготовку. Це стає зрозумілим під час підготовки випускників до вступу у виші. </a:t>
            </a:r>
          </a:p>
          <a:p>
            <a:r>
              <a:rPr lang="uk-UA" sz="2400" b="1" dirty="0" smtClean="0">
                <a:latin typeface="Times New Roman" pitchFamily="18" charset="0"/>
                <a:cs typeface="Times New Roman" pitchFamily="18" charset="0"/>
              </a:rPr>
              <a:t>        Але прийнято вважати, що </a:t>
            </a:r>
            <a:r>
              <a:rPr lang="uk-UA" sz="2400" b="1" u="sng" dirty="0" smtClean="0">
                <a:latin typeface="Times New Roman" pitchFamily="18" charset="0"/>
                <a:cs typeface="Times New Roman" pitchFamily="18" charset="0"/>
              </a:rPr>
              <a:t>школа має підготувати до життя, а вступ до вишу – це особиста справа кожного.</a:t>
            </a:r>
            <a:endParaRPr lang="ru-RU" sz="2400" b="1" u="sng" dirty="0" smtClean="0">
              <a:latin typeface="Times New Roman" pitchFamily="18" charset="0"/>
              <a:cs typeface="Times New Roman" pitchFamily="18" charset="0"/>
            </a:endParaRPr>
          </a:p>
        </p:txBody>
      </p:sp>
      <p:sp>
        <p:nvSpPr>
          <p:cNvPr id="3" name="Заголовок 2"/>
          <p:cNvSpPr>
            <a:spLocks noGrp="1"/>
          </p:cNvSpPr>
          <p:nvPr>
            <p:ph type="ctrTitle"/>
          </p:nvPr>
        </p:nvSpPr>
        <p:spPr>
          <a:xfrm>
            <a:off x="1090109" y="339635"/>
            <a:ext cx="9567135" cy="757646"/>
          </a:xfrm>
        </p:spPr>
        <p:txBody>
          <a:bodyPr/>
          <a:lstStyle/>
          <a:p>
            <a:pPr algn="ctr"/>
            <a:r>
              <a:rPr lang="uk-UA" sz="4000" dirty="0" smtClean="0">
                <a:solidFill>
                  <a:srgbClr val="C00000"/>
                </a:solidFill>
                <a:latin typeface="Times New Roman" pitchFamily="18" charset="0"/>
                <a:cs typeface="Times New Roman" pitchFamily="18" charset="0"/>
              </a:rPr>
              <a:t>Фінляндія</a:t>
            </a:r>
            <a:endParaRPr lang="ru-RU" sz="4000" dirty="0">
              <a:solidFill>
                <a:srgbClr val="C0000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0" y="3933056"/>
            <a:ext cx="9144000" cy="2736304"/>
          </a:xfrm>
        </p:spPr>
        <p:txBody>
          <a:bodyPr/>
          <a:lstStyle/>
          <a:p>
            <a:pPr marL="0" indent="0" algn="ctr">
              <a:buNone/>
            </a:pPr>
            <a:r>
              <a:rPr lang="uk-UA" sz="6000" dirty="0">
                <a:solidFill>
                  <a:srgbClr val="FF0000"/>
                </a:solidFill>
                <a:latin typeface="Times New Roman" pitchFamily="18" charset="0"/>
                <a:cs typeface="Times New Roman" pitchFamily="18" charset="0"/>
              </a:rPr>
              <a:t>*</a:t>
            </a:r>
            <a:r>
              <a:rPr lang="uk-UA" sz="6000" dirty="0">
                <a:latin typeface="Times New Roman" pitchFamily="18" charset="0"/>
                <a:cs typeface="Times New Roman" pitchFamily="18" charset="0"/>
              </a:rPr>
              <a:t>Нова українська школа </a:t>
            </a:r>
            <a:r>
              <a:rPr lang="uk-UA" sz="6000" i="1" dirty="0">
                <a:latin typeface="Times New Roman" pitchFamily="18" charset="0"/>
                <a:cs typeface="Times New Roman" pitchFamily="18" charset="0"/>
              </a:rPr>
              <a:t/>
            </a:r>
            <a:br>
              <a:rPr lang="uk-UA" sz="6000" i="1" dirty="0">
                <a:latin typeface="Times New Roman" pitchFamily="18" charset="0"/>
                <a:cs typeface="Times New Roman" pitchFamily="18" charset="0"/>
              </a:rPr>
            </a:br>
            <a:r>
              <a:rPr lang="en-US" sz="7200" i="1" dirty="0">
                <a:solidFill>
                  <a:schemeClr val="bg2">
                    <a:lumMod val="25000"/>
                  </a:schemeClr>
                </a:solidFill>
                <a:latin typeface="Times New Roman" pitchFamily="18" charset="0"/>
                <a:cs typeface="Times New Roman" pitchFamily="18" charset="0"/>
              </a:rPr>
              <a:t>nus.org.ua/</a:t>
            </a:r>
            <a:endParaRPr lang="ru-RU" sz="7200" dirty="0">
              <a:solidFill>
                <a:schemeClr val="bg2">
                  <a:lumMod val="25000"/>
                </a:schemeClr>
              </a:solidFill>
              <a:latin typeface="Times New Roman" pitchFamily="18" charset="0"/>
              <a:cs typeface="Times New Roman" pitchFamily="18" charset="0"/>
            </a:endParaRPr>
          </a:p>
        </p:txBody>
      </p:sp>
      <p:sp>
        <p:nvSpPr>
          <p:cNvPr id="3" name="Объект 2"/>
          <p:cNvSpPr>
            <a:spLocks noGrp="1"/>
          </p:cNvSpPr>
          <p:nvPr>
            <p:ph sz="quarter" idx="13"/>
          </p:nvPr>
        </p:nvSpPr>
        <p:spPr>
          <a:xfrm>
            <a:off x="1524000" y="731520"/>
            <a:ext cx="9144000" cy="2769488"/>
          </a:xfrm>
        </p:spPr>
        <p:txBody>
          <a:bodyPr>
            <a:normAutofit lnSpcReduction="10000"/>
          </a:bodyPr>
          <a:lstStyle/>
          <a:p>
            <a:pPr algn="ctr"/>
            <a:r>
              <a:rPr lang="uk-UA" sz="6000" b="1" dirty="0">
                <a:latin typeface="Times New Roman" pitchFamily="18" charset="0"/>
                <a:cs typeface="Times New Roman" pitchFamily="18" charset="0"/>
              </a:rPr>
              <a:t>Сайт Міністерства освіти і науки України </a:t>
            </a:r>
            <a:r>
              <a:rPr lang="en-US" sz="7200" b="1" i="1" dirty="0">
                <a:solidFill>
                  <a:schemeClr val="bg2">
                    <a:lumMod val="25000"/>
                  </a:schemeClr>
                </a:solidFill>
                <a:latin typeface="Times New Roman" pitchFamily="18" charset="0"/>
                <a:cs typeface="Times New Roman" pitchFamily="18" charset="0"/>
              </a:rPr>
              <a:t>https://mon.gov.ua/</a:t>
            </a:r>
            <a:endParaRPr lang="ru-RU" sz="7200" b="1" dirty="0">
              <a:solidFill>
                <a:schemeClr val="bg2">
                  <a:lumMod val="2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40661240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10927" y="1175658"/>
            <a:ext cx="7955555" cy="2338252"/>
          </a:xfrm>
        </p:spPr>
        <p:txBody>
          <a:bodyPr/>
          <a:lstStyle/>
          <a:p>
            <a:pPr algn="ctr"/>
            <a:r>
              <a:rPr lang="uk-UA" sz="7200" dirty="0" smtClean="0"/>
              <a:t>Дякую</a:t>
            </a:r>
            <a:endParaRPr lang="uk-UA" sz="7200" dirty="0"/>
          </a:p>
        </p:txBody>
      </p:sp>
      <p:sp>
        <p:nvSpPr>
          <p:cNvPr id="3" name="Текст 2"/>
          <p:cNvSpPr>
            <a:spLocks noGrp="1"/>
          </p:cNvSpPr>
          <p:nvPr>
            <p:ph type="body" idx="1"/>
          </p:nvPr>
        </p:nvSpPr>
        <p:spPr>
          <a:xfrm>
            <a:off x="2696584" y="3683726"/>
            <a:ext cx="7960659" cy="1759245"/>
          </a:xfrm>
        </p:spPr>
        <p:txBody>
          <a:bodyPr>
            <a:normAutofit/>
          </a:bodyPr>
          <a:lstStyle/>
          <a:p>
            <a:pPr algn="ctr"/>
            <a:r>
              <a:rPr lang="ru-RU" sz="7200" b="1" dirty="0" smtClean="0"/>
              <a:t>    за </a:t>
            </a:r>
            <a:r>
              <a:rPr lang="uk-UA" sz="7200" b="1" dirty="0" smtClean="0"/>
              <a:t>увагу</a:t>
            </a:r>
            <a:r>
              <a:rPr lang="ru-RU" sz="7200" b="1" dirty="0" smtClean="0"/>
              <a:t>!</a:t>
            </a:r>
          </a:p>
          <a:p>
            <a:endParaRPr lang="ru-RU" dirty="0"/>
          </a:p>
        </p:txBody>
      </p:sp>
    </p:spTree>
    <p:extLst>
      <p:ext uri="{BB962C8B-B14F-4D97-AF65-F5344CB8AC3E}">
        <p14:creationId xmlns:p14="http://schemas.microsoft.com/office/powerpoint/2010/main" xmlns="" val="3220555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268941" y="1412777"/>
            <a:ext cx="10399059" cy="5445223"/>
          </a:xfrm>
        </p:spPr>
        <p:txBody>
          <a:bodyPr>
            <a:normAutofit fontScale="92500" lnSpcReduction="10000"/>
          </a:bodyPr>
          <a:lstStyle/>
          <a:p>
            <a:pPr indent="539750">
              <a:spcBef>
                <a:spcPts val="0"/>
              </a:spcBef>
              <a:buClr>
                <a:srgbClr val="F14124">
                  <a:lumMod val="75000"/>
                </a:srgbClr>
              </a:buClr>
              <a:buFont typeface="Georgia" pitchFamily="18" charset="0"/>
              <a:buAutoNum type="arabicPeriod"/>
            </a:pPr>
            <a:r>
              <a:rPr lang="uk-UA" sz="2600" b="1" dirty="0" smtClean="0">
                <a:solidFill>
                  <a:prstClr val="black"/>
                </a:solidFill>
                <a:latin typeface="Times New Roman" pitchFamily="18" charset="0"/>
                <a:cs typeface="Times New Roman" pitchFamily="18" charset="0"/>
              </a:rPr>
              <a:t>Компетентнісний.</a:t>
            </a:r>
          </a:p>
          <a:p>
            <a:pPr indent="539750">
              <a:spcBef>
                <a:spcPts val="0"/>
              </a:spcBef>
              <a:buClr>
                <a:srgbClr val="F14124">
                  <a:lumMod val="75000"/>
                </a:srgbClr>
              </a:buClr>
              <a:buFont typeface="Georgia" pitchFamily="18" charset="0"/>
              <a:buAutoNum type="arabicPeriod"/>
            </a:pPr>
            <a:r>
              <a:rPr lang="uk-UA" sz="2600" b="1" dirty="0" smtClean="0">
                <a:solidFill>
                  <a:prstClr val="black"/>
                </a:solidFill>
                <a:latin typeface="Times New Roman" pitchFamily="18" charset="0"/>
                <a:cs typeface="Times New Roman" pitchFamily="18" charset="0"/>
              </a:rPr>
              <a:t>Трансдисциплінарний.</a:t>
            </a:r>
          </a:p>
          <a:p>
            <a:pPr indent="539750">
              <a:spcBef>
                <a:spcPts val="0"/>
              </a:spcBef>
              <a:buClr>
                <a:srgbClr val="F14124">
                  <a:lumMod val="75000"/>
                </a:srgbClr>
              </a:buClr>
              <a:buFont typeface="Georgia" pitchFamily="18" charset="0"/>
              <a:buAutoNum type="arabicPeriod"/>
            </a:pPr>
            <a:r>
              <a:rPr lang="uk-UA" sz="2600" b="1" dirty="0" smtClean="0">
                <a:solidFill>
                  <a:prstClr val="black"/>
                </a:solidFill>
                <a:latin typeface="Times New Roman" pitchFamily="18" charset="0"/>
                <a:cs typeface="Times New Roman" pitchFamily="18" charset="0"/>
              </a:rPr>
              <a:t>Дитиноцентричний</a:t>
            </a:r>
            <a:r>
              <a:rPr lang="uk-UA" sz="2600" b="1" u="sng" dirty="0" smtClean="0">
                <a:solidFill>
                  <a:prstClr val="black"/>
                </a:solidFill>
                <a:latin typeface="Times New Roman" pitchFamily="18" charset="0"/>
                <a:cs typeface="Times New Roman" pitchFamily="18" charset="0"/>
              </a:rPr>
              <a:t>.</a:t>
            </a:r>
          </a:p>
          <a:p>
            <a:pPr indent="539750">
              <a:spcBef>
                <a:spcPts val="0"/>
              </a:spcBef>
              <a:buClr>
                <a:srgbClr val="F14124">
                  <a:lumMod val="75000"/>
                </a:srgbClr>
              </a:buClr>
              <a:buFont typeface="Georgia" pitchFamily="18" charset="0"/>
              <a:buAutoNum type="arabicPeriod"/>
            </a:pPr>
            <a:r>
              <a:rPr lang="uk-UA" sz="2600" b="1" dirty="0" smtClean="0">
                <a:solidFill>
                  <a:prstClr val="black"/>
                </a:solidFill>
                <a:latin typeface="Times New Roman" pitchFamily="18" charset="0"/>
                <a:cs typeface="Times New Roman" pitchFamily="18" charset="0"/>
              </a:rPr>
              <a:t>Особистісно орієнтований.</a:t>
            </a:r>
          </a:p>
          <a:p>
            <a:pPr indent="539750">
              <a:spcBef>
                <a:spcPts val="0"/>
              </a:spcBef>
              <a:buClr>
                <a:srgbClr val="F14124">
                  <a:lumMod val="75000"/>
                </a:srgbClr>
              </a:buClr>
              <a:buFont typeface="Georgia" pitchFamily="18" charset="0"/>
              <a:buAutoNum type="arabicPeriod"/>
            </a:pPr>
            <a:r>
              <a:rPr lang="uk-UA" sz="2600" b="1" dirty="0" smtClean="0">
                <a:solidFill>
                  <a:prstClr val="black"/>
                </a:solidFill>
                <a:latin typeface="Times New Roman" pitchFamily="18" charset="0"/>
                <a:cs typeface="Times New Roman" pitchFamily="18" charset="0"/>
              </a:rPr>
              <a:t>Інтегративний.</a:t>
            </a:r>
          </a:p>
          <a:p>
            <a:pPr indent="539750">
              <a:spcBef>
                <a:spcPts val="0"/>
              </a:spcBef>
              <a:buClr>
                <a:srgbClr val="F14124">
                  <a:lumMod val="75000"/>
                </a:srgbClr>
              </a:buClr>
              <a:buFont typeface="Georgia" pitchFamily="18" charset="0"/>
              <a:buAutoNum type="arabicPeriod"/>
            </a:pPr>
            <a:r>
              <a:rPr lang="uk-UA" sz="2600" b="1" dirty="0" smtClean="0">
                <a:solidFill>
                  <a:prstClr val="black"/>
                </a:solidFill>
                <a:latin typeface="Times New Roman" pitchFamily="18" charset="0"/>
                <a:cs typeface="Times New Roman" pitchFamily="18" charset="0"/>
              </a:rPr>
              <a:t>Діяльнісний.</a:t>
            </a:r>
          </a:p>
          <a:p>
            <a:pPr indent="539750">
              <a:spcBef>
                <a:spcPts val="0"/>
              </a:spcBef>
              <a:buClr>
                <a:srgbClr val="F14124">
                  <a:lumMod val="75000"/>
                </a:srgbClr>
              </a:buClr>
              <a:buFont typeface="Georgia" pitchFamily="18" charset="0"/>
              <a:buAutoNum type="arabicPeriod"/>
            </a:pPr>
            <a:r>
              <a:rPr lang="uk-UA" sz="2600" b="1" dirty="0" smtClean="0">
                <a:solidFill>
                  <a:prstClr val="black"/>
                </a:solidFill>
                <a:latin typeface="Times New Roman" pitchFamily="18" charset="0"/>
                <a:cs typeface="Times New Roman" pitchFamily="18" charset="0"/>
              </a:rPr>
              <a:t>Синергетичний </a:t>
            </a:r>
            <a:r>
              <a:rPr lang="uk-UA" sz="2600" b="1" dirty="0">
                <a:solidFill>
                  <a:prstClr val="black"/>
                </a:solidFill>
                <a:latin typeface="Times New Roman" pitchFamily="18" charset="0"/>
                <a:cs typeface="Times New Roman" pitchFamily="18" charset="0"/>
              </a:rPr>
              <a:t>(самоорганізація елементів в системі).</a:t>
            </a:r>
          </a:p>
          <a:p>
            <a:pPr indent="539750">
              <a:spcBef>
                <a:spcPts val="0"/>
              </a:spcBef>
              <a:buClr>
                <a:srgbClr val="F14124">
                  <a:lumMod val="75000"/>
                </a:srgbClr>
              </a:buClr>
              <a:buFont typeface="Georgia" pitchFamily="18" charset="0"/>
              <a:buAutoNum type="arabicPeriod"/>
            </a:pPr>
            <a:r>
              <a:rPr lang="uk-UA" sz="2600" b="1" dirty="0">
                <a:solidFill>
                  <a:prstClr val="black"/>
                </a:solidFill>
                <a:latin typeface="Times New Roman" pitchFamily="18" charset="0"/>
                <a:cs typeface="Times New Roman" pitchFamily="18" charset="0"/>
              </a:rPr>
              <a:t>Системний.</a:t>
            </a:r>
          </a:p>
          <a:p>
            <a:pPr indent="539750">
              <a:spcBef>
                <a:spcPts val="0"/>
              </a:spcBef>
              <a:buClr>
                <a:srgbClr val="F14124">
                  <a:lumMod val="75000"/>
                </a:srgbClr>
              </a:buClr>
              <a:buFont typeface="Georgia" pitchFamily="18" charset="0"/>
              <a:buAutoNum type="arabicPeriod"/>
            </a:pPr>
            <a:r>
              <a:rPr lang="uk-UA" sz="2600" b="1" dirty="0" smtClean="0">
                <a:solidFill>
                  <a:prstClr val="black"/>
                </a:solidFill>
                <a:latin typeface="Times New Roman" pitchFamily="18" charset="0"/>
                <a:cs typeface="Times New Roman" pitchFamily="18" charset="0"/>
              </a:rPr>
              <a:t>Праксеологічний </a:t>
            </a:r>
            <a:r>
              <a:rPr lang="uk-UA" sz="2600" b="1" dirty="0">
                <a:solidFill>
                  <a:prstClr val="black"/>
                </a:solidFill>
                <a:latin typeface="Times New Roman" pitchFamily="18" charset="0"/>
                <a:cs typeface="Times New Roman" pitchFamily="18" charset="0"/>
              </a:rPr>
              <a:t>(орієнтація на людську діяльність).</a:t>
            </a:r>
          </a:p>
          <a:p>
            <a:pPr indent="539750">
              <a:spcBef>
                <a:spcPts val="0"/>
              </a:spcBef>
              <a:buClr>
                <a:srgbClr val="F14124">
                  <a:lumMod val="75000"/>
                </a:srgbClr>
              </a:buClr>
              <a:buFont typeface="Georgia" pitchFamily="18" charset="0"/>
              <a:buAutoNum type="arabicPeriod"/>
            </a:pPr>
            <a:r>
              <a:rPr lang="uk-UA" sz="2600" b="1" dirty="0">
                <a:solidFill>
                  <a:prstClr val="black"/>
                </a:solidFill>
                <a:latin typeface="Times New Roman" pitchFamily="18" charset="0"/>
                <a:cs typeface="Times New Roman" pitchFamily="18" charset="0"/>
              </a:rPr>
              <a:t>Гуманістичний.</a:t>
            </a:r>
          </a:p>
          <a:p>
            <a:pPr indent="539750">
              <a:spcBef>
                <a:spcPts val="0"/>
              </a:spcBef>
              <a:buClr>
                <a:srgbClr val="F14124">
                  <a:lumMod val="75000"/>
                </a:srgbClr>
              </a:buClr>
              <a:buFont typeface="Georgia" pitchFamily="18" charset="0"/>
              <a:buAutoNum type="arabicPeriod"/>
            </a:pPr>
            <a:r>
              <a:rPr lang="uk-UA" sz="2600" b="1" dirty="0">
                <a:solidFill>
                  <a:prstClr val="black"/>
                </a:solidFill>
                <a:latin typeface="Times New Roman" pitchFamily="18" charset="0"/>
                <a:cs typeface="Times New Roman" pitchFamily="18" charset="0"/>
              </a:rPr>
              <a:t>Культурологічний.</a:t>
            </a:r>
          </a:p>
          <a:p>
            <a:pPr indent="539750">
              <a:spcBef>
                <a:spcPts val="0"/>
              </a:spcBef>
              <a:buClr>
                <a:srgbClr val="F14124">
                  <a:lumMod val="75000"/>
                </a:srgbClr>
              </a:buClr>
              <a:buFont typeface="Georgia" pitchFamily="18" charset="0"/>
              <a:buAutoNum type="arabicPeriod"/>
            </a:pPr>
            <a:r>
              <a:rPr lang="uk-UA" sz="2600" b="1" dirty="0">
                <a:solidFill>
                  <a:prstClr val="black"/>
                </a:solidFill>
                <a:latin typeface="Times New Roman" pitchFamily="18" charset="0"/>
                <a:cs typeface="Times New Roman" pitchFamily="18" charset="0"/>
              </a:rPr>
              <a:t>Аксіологічний (ціннісний).</a:t>
            </a:r>
          </a:p>
          <a:p>
            <a:pPr indent="539750">
              <a:spcBef>
                <a:spcPts val="0"/>
              </a:spcBef>
              <a:buClr>
                <a:srgbClr val="F14124">
                  <a:lumMod val="75000"/>
                </a:srgbClr>
              </a:buClr>
              <a:buFont typeface="Georgia" pitchFamily="18" charset="0"/>
              <a:buAutoNum type="arabicPeriod"/>
            </a:pPr>
            <a:r>
              <a:rPr lang="uk-UA" sz="2600" b="1" dirty="0" smtClean="0">
                <a:solidFill>
                  <a:prstClr val="black"/>
                </a:solidFill>
                <a:latin typeface="Times New Roman" pitchFamily="18" charset="0"/>
                <a:cs typeface="Times New Roman" pitchFamily="18" charset="0"/>
              </a:rPr>
              <a:t>Суб’єктний</a:t>
            </a:r>
            <a:r>
              <a:rPr lang="uk-UA" sz="2600" b="1" dirty="0">
                <a:solidFill>
                  <a:prstClr val="black"/>
                </a:solidFill>
                <a:latin typeface="Times New Roman" pitchFamily="18" charset="0"/>
                <a:cs typeface="Times New Roman" pitchFamily="18" charset="0"/>
              </a:rPr>
              <a:t>.</a:t>
            </a:r>
          </a:p>
          <a:p>
            <a:pPr indent="539750">
              <a:spcBef>
                <a:spcPts val="0"/>
              </a:spcBef>
              <a:buClr>
                <a:srgbClr val="F14124">
                  <a:lumMod val="75000"/>
                </a:srgbClr>
              </a:buClr>
              <a:buFont typeface="Georgia" pitchFamily="18" charset="0"/>
              <a:buAutoNum type="arabicPeriod"/>
            </a:pPr>
            <a:r>
              <a:rPr lang="uk-UA" sz="2600" b="1" dirty="0">
                <a:solidFill>
                  <a:prstClr val="black"/>
                </a:solidFill>
                <a:latin typeface="Times New Roman" pitchFamily="18" charset="0"/>
                <a:cs typeface="Times New Roman" pitchFamily="18" charset="0"/>
              </a:rPr>
              <a:t>Акмеологічний (закономірності та механізми розвитку людини).</a:t>
            </a:r>
          </a:p>
          <a:p>
            <a:pPr indent="539750">
              <a:spcBef>
                <a:spcPts val="0"/>
              </a:spcBef>
              <a:buClr>
                <a:srgbClr val="F14124">
                  <a:lumMod val="75000"/>
                </a:srgbClr>
              </a:buClr>
            </a:pPr>
            <a:endParaRPr lang="ru-RU" dirty="0"/>
          </a:p>
        </p:txBody>
      </p:sp>
      <p:sp>
        <p:nvSpPr>
          <p:cNvPr id="3" name="Заголовок 2"/>
          <p:cNvSpPr>
            <a:spLocks noGrp="1"/>
          </p:cNvSpPr>
          <p:nvPr>
            <p:ph type="ctrTitle"/>
          </p:nvPr>
        </p:nvSpPr>
        <p:spPr>
          <a:xfrm>
            <a:off x="1703513" y="188642"/>
            <a:ext cx="8568952" cy="1224135"/>
          </a:xfrm>
        </p:spPr>
        <p:txBody>
          <a:bodyPr/>
          <a:lstStyle/>
          <a:p>
            <a:pPr algn="ctr"/>
            <a:r>
              <a:rPr lang="uk-UA" sz="3600" dirty="0">
                <a:solidFill>
                  <a:srgbClr val="C00000"/>
                </a:solidFill>
              </a:rPr>
              <a:t>Сучасні методологічні підходи до шкільної освіти</a:t>
            </a:r>
            <a:endParaRPr lang="ru-RU" sz="3600" dirty="0">
              <a:solidFill>
                <a:srgbClr val="C00000"/>
              </a:solidFill>
            </a:endParaRPr>
          </a:p>
        </p:txBody>
      </p:sp>
    </p:spTree>
    <p:extLst>
      <p:ext uri="{BB962C8B-B14F-4D97-AF65-F5344CB8AC3E}">
        <p14:creationId xmlns:p14="http://schemas.microsoft.com/office/powerpoint/2010/main" xmlns="" val="27531418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92777" y="574766"/>
            <a:ext cx="10081624" cy="979714"/>
          </a:xfrm>
        </p:spPr>
        <p:txBody>
          <a:bodyPr/>
          <a:lstStyle/>
          <a:p>
            <a:r>
              <a:rPr lang="uk-UA" sz="4000" dirty="0" smtClean="0">
                <a:solidFill>
                  <a:srgbClr val="C00000"/>
                </a:solidFill>
                <a:latin typeface="Times New Roman" pitchFamily="18" charset="0"/>
                <a:cs typeface="Times New Roman" pitchFamily="18" charset="0"/>
              </a:rPr>
              <a:t>Концепція Нової української школи</a:t>
            </a:r>
            <a:endParaRPr lang="ru-RU" sz="4000" dirty="0">
              <a:solidFill>
                <a:srgbClr val="C00000"/>
              </a:solidFill>
              <a:latin typeface="Times New Roman" pitchFamily="18" charset="0"/>
              <a:cs typeface="Times New Roman" pitchFamily="18" charset="0"/>
            </a:endParaRPr>
          </a:p>
        </p:txBody>
      </p:sp>
      <p:sp>
        <p:nvSpPr>
          <p:cNvPr id="3" name="Содержимое 2"/>
          <p:cNvSpPr>
            <a:spLocks noGrp="1"/>
          </p:cNvSpPr>
          <p:nvPr>
            <p:ph sz="quarter" idx="13"/>
          </p:nvPr>
        </p:nvSpPr>
        <p:spPr>
          <a:xfrm>
            <a:off x="875211" y="1828800"/>
            <a:ext cx="8699863" cy="4454434"/>
          </a:xfrm>
        </p:spPr>
        <p:txBody>
          <a:bodyPr>
            <a:normAutofit/>
          </a:bodyPr>
          <a:lstStyle/>
          <a:p>
            <a:pPr algn="just"/>
            <a:r>
              <a:rPr lang="uk-UA" b="1" dirty="0" smtClean="0">
                <a:latin typeface="Times New Roman" pitchFamily="18" charset="0"/>
                <a:cs typeface="Times New Roman" pitchFamily="18" charset="0"/>
              </a:rPr>
              <a:t>      Вектор розвитку освіти, направлений на врахування «здібностей, потреб та інтересів кожної дитини», на «неупереджене та справедливе ставлення до кожного учня», продовжується в Концепції Нової української школи, де зазначено, що:</a:t>
            </a:r>
          </a:p>
          <a:p>
            <a:pPr algn="just"/>
            <a:r>
              <a:rPr lang="uk-UA" b="1" dirty="0" smtClean="0">
                <a:latin typeface="Times New Roman" pitchFamily="18" charset="0"/>
                <a:cs typeface="Times New Roman" pitchFamily="18" charset="0"/>
              </a:rPr>
              <a:t>      </a:t>
            </a:r>
            <a:r>
              <a:rPr lang="uk-UA" b="1" u="sng" dirty="0" smtClean="0">
                <a:solidFill>
                  <a:srgbClr val="C00000"/>
                </a:solidFill>
                <a:latin typeface="Times New Roman" pitchFamily="18" charset="0"/>
                <a:cs typeface="Times New Roman" pitchFamily="18" charset="0"/>
              </a:rPr>
              <a:t>«Нова українська школа буде працювати на засадах особистісно орієнтованої моделі освіти. У рамках цієї моделі школа максимально враховує права дитини, її здібності, потреби та інтереси, на практиці реалізуючи принцип дитиноцентризму»</a:t>
            </a:r>
            <a:r>
              <a:rPr lang="uk-UA" b="1" dirty="0" smtClean="0">
                <a:latin typeface="Times New Roman" pitchFamily="18" charset="0"/>
                <a:cs typeface="Times New Roman" pitchFamily="18" charset="0"/>
              </a:rPr>
              <a:t>.</a:t>
            </a:r>
            <a:endParaRPr lang="ru-RU" b="1"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78824"/>
            <a:ext cx="12192000" cy="1188720"/>
          </a:xfrm>
        </p:spPr>
        <p:txBody>
          <a:bodyPr/>
          <a:lstStyle/>
          <a:p>
            <a:pPr algn="ctr">
              <a:buNone/>
            </a:pPr>
            <a:r>
              <a:rPr lang="uk-UA" sz="3200" dirty="0" smtClean="0">
                <a:solidFill>
                  <a:srgbClr val="C00000"/>
                </a:solidFill>
                <a:latin typeface="Times New Roman" pitchFamily="18" charset="0"/>
                <a:cs typeface="Times New Roman" pitchFamily="18" charset="0"/>
              </a:rPr>
              <a:t>В контексті свого становлення Нова українська школа запозичила багато ідей у системах освіти різних країн світу:</a:t>
            </a:r>
            <a:endParaRPr lang="ru-RU" sz="3200" dirty="0">
              <a:solidFill>
                <a:srgbClr val="C00000"/>
              </a:solidFill>
              <a:latin typeface="Times New Roman" pitchFamily="18" charset="0"/>
              <a:cs typeface="Times New Roman" pitchFamily="18" charset="0"/>
            </a:endParaRPr>
          </a:p>
        </p:txBody>
      </p:sp>
      <p:sp>
        <p:nvSpPr>
          <p:cNvPr id="3" name="Содержимое 2"/>
          <p:cNvSpPr>
            <a:spLocks noGrp="1"/>
          </p:cNvSpPr>
          <p:nvPr>
            <p:ph sz="quarter" idx="13"/>
          </p:nvPr>
        </p:nvSpPr>
        <p:spPr>
          <a:xfrm>
            <a:off x="1345473" y="1580607"/>
            <a:ext cx="3814355" cy="4807130"/>
          </a:xfrm>
        </p:spPr>
        <p:txBody>
          <a:bodyPr>
            <a:normAutofit/>
          </a:bodyPr>
          <a:lstStyle/>
          <a:p>
            <a:pPr marL="502920" indent="-457200">
              <a:buAutoNum type="arabicPeriod"/>
            </a:pPr>
            <a:r>
              <a:rPr lang="uk-UA" b="1" dirty="0" smtClean="0">
                <a:latin typeface="Times New Roman" pitchFamily="18" charset="0"/>
                <a:cs typeface="Times New Roman" pitchFamily="18" charset="0"/>
              </a:rPr>
              <a:t>Німеччина.</a:t>
            </a:r>
          </a:p>
          <a:p>
            <a:pPr marL="502920" indent="-457200">
              <a:buAutoNum type="arabicPeriod"/>
            </a:pPr>
            <a:r>
              <a:rPr lang="uk-UA" b="1" dirty="0" smtClean="0">
                <a:latin typeface="Times New Roman" pitchFamily="18" charset="0"/>
                <a:cs typeface="Times New Roman" pitchFamily="18" charset="0"/>
              </a:rPr>
              <a:t>Чехія.</a:t>
            </a:r>
          </a:p>
          <a:p>
            <a:pPr marL="502920" indent="-457200">
              <a:buAutoNum type="arabicPeriod"/>
            </a:pPr>
            <a:r>
              <a:rPr lang="uk-UA" b="1" dirty="0" smtClean="0">
                <a:latin typeface="Times New Roman" pitchFamily="18" charset="0"/>
                <a:cs typeface="Times New Roman" pitchFamily="18" charset="0"/>
              </a:rPr>
              <a:t>Литва.</a:t>
            </a:r>
          </a:p>
          <a:p>
            <a:pPr marL="502920" indent="-457200">
              <a:buAutoNum type="arabicPeriod"/>
            </a:pPr>
            <a:r>
              <a:rPr lang="uk-UA" b="1" dirty="0" smtClean="0">
                <a:latin typeface="Times New Roman" pitchFamily="18" charset="0"/>
                <a:cs typeface="Times New Roman" pitchFamily="18" charset="0"/>
              </a:rPr>
              <a:t>Норвегія.</a:t>
            </a:r>
          </a:p>
          <a:p>
            <a:pPr marL="502920" indent="-457200">
              <a:buAutoNum type="arabicPeriod"/>
            </a:pPr>
            <a:r>
              <a:rPr lang="uk-UA" b="1" dirty="0" smtClean="0">
                <a:latin typeface="Times New Roman" pitchFamily="18" charset="0"/>
                <a:cs typeface="Times New Roman" pitchFamily="18" charset="0"/>
              </a:rPr>
              <a:t>Великобританія.</a:t>
            </a:r>
          </a:p>
          <a:p>
            <a:pPr marL="502920" indent="-457200">
              <a:buAutoNum type="arabicPeriod"/>
            </a:pPr>
            <a:r>
              <a:rPr lang="uk-UA" b="1" dirty="0" smtClean="0">
                <a:latin typeface="Times New Roman" pitchFamily="18" charset="0"/>
                <a:cs typeface="Times New Roman" pitchFamily="18" charset="0"/>
              </a:rPr>
              <a:t>США.</a:t>
            </a:r>
          </a:p>
          <a:p>
            <a:pPr marL="502920" indent="-457200">
              <a:buAutoNum type="arabicPeriod"/>
            </a:pPr>
            <a:r>
              <a:rPr lang="uk-UA" b="1" dirty="0" smtClean="0">
                <a:latin typeface="Times New Roman" pitchFamily="18" charset="0"/>
                <a:cs typeface="Times New Roman" pitchFamily="18" charset="0"/>
              </a:rPr>
              <a:t>Польща.</a:t>
            </a:r>
          </a:p>
          <a:p>
            <a:pPr marL="502920" indent="-457200">
              <a:buAutoNum type="arabicPeriod"/>
            </a:pPr>
            <a:r>
              <a:rPr lang="uk-UA" b="1" dirty="0" smtClean="0">
                <a:latin typeface="Times New Roman" pitchFamily="18" charset="0"/>
                <a:cs typeface="Times New Roman" pitchFamily="18" charset="0"/>
              </a:rPr>
              <a:t>Болгарія.</a:t>
            </a:r>
          </a:p>
          <a:p>
            <a:pPr marL="502920" indent="-457200">
              <a:buAutoNum type="arabicPeriod"/>
            </a:pPr>
            <a:r>
              <a:rPr lang="uk-UA" b="1" dirty="0" smtClean="0">
                <a:latin typeface="Times New Roman" pitchFamily="18" charset="0"/>
                <a:cs typeface="Times New Roman" pitchFamily="18" charset="0"/>
              </a:rPr>
              <a:t>Фінляндія.</a:t>
            </a:r>
          </a:p>
          <a:p>
            <a:pPr marL="502920" indent="-457200">
              <a:buAutoNum type="arabicPeriod"/>
            </a:pPr>
            <a:r>
              <a:rPr lang="uk-UA" b="1" dirty="0" smtClean="0">
                <a:latin typeface="Times New Roman" pitchFamily="18" charset="0"/>
                <a:cs typeface="Times New Roman" pitchFamily="18" charset="0"/>
              </a:rPr>
              <a:t>Сінгапур, тощо.</a:t>
            </a:r>
          </a:p>
          <a:p>
            <a:pPr marL="502920" indent="-457200">
              <a:buAutoNum type="arabicPeriod"/>
            </a:pPr>
            <a:endParaRPr lang="ru-RU" b="1"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446" y="352698"/>
            <a:ext cx="11508377" cy="836022"/>
          </a:xfrm>
        </p:spPr>
        <p:txBody>
          <a:bodyPr/>
          <a:lstStyle/>
          <a:p>
            <a:r>
              <a:rPr lang="uk-UA" sz="4000" dirty="0" smtClean="0">
                <a:solidFill>
                  <a:srgbClr val="C00000"/>
                </a:solidFill>
                <a:latin typeface="Times New Roman" pitchFamily="18" charset="0"/>
                <a:cs typeface="Times New Roman" pitchFamily="18" charset="0"/>
              </a:rPr>
              <a:t>Дитиноцентричність німецької системи освіти</a:t>
            </a:r>
            <a:endParaRPr lang="ru-RU" sz="4000" dirty="0">
              <a:solidFill>
                <a:srgbClr val="C00000"/>
              </a:solidFill>
              <a:latin typeface="Times New Roman" pitchFamily="18" charset="0"/>
              <a:cs typeface="Times New Roman" pitchFamily="18" charset="0"/>
            </a:endParaRPr>
          </a:p>
        </p:txBody>
      </p:sp>
      <p:sp>
        <p:nvSpPr>
          <p:cNvPr id="3" name="Содержимое 2"/>
          <p:cNvSpPr>
            <a:spLocks noGrp="1"/>
          </p:cNvSpPr>
          <p:nvPr>
            <p:ph sz="quarter" idx="13"/>
          </p:nvPr>
        </p:nvSpPr>
        <p:spPr>
          <a:xfrm>
            <a:off x="444137" y="1436913"/>
            <a:ext cx="11299372" cy="4911635"/>
          </a:xfrm>
        </p:spPr>
        <p:txBody>
          <a:bodyPr>
            <a:normAutofit fontScale="92500"/>
          </a:bodyPr>
          <a:lstStyle/>
          <a:p>
            <a:pPr algn="just"/>
            <a:r>
              <a:rPr lang="uk-UA" b="1" dirty="0" smtClean="0">
                <a:latin typeface="Times New Roman" pitchFamily="18" charset="0"/>
                <a:cs typeface="Times New Roman" pitchFamily="18" charset="0"/>
              </a:rPr>
              <a:t> Центральне місце в німецькій дидактичній системі займає </a:t>
            </a:r>
            <a:r>
              <a:rPr lang="uk-UA" b="1" u="sng" dirty="0" smtClean="0">
                <a:latin typeface="Times New Roman" pitchFamily="18" charset="0"/>
                <a:cs typeface="Times New Roman" pitchFamily="18" charset="0"/>
              </a:rPr>
              <a:t>навчальний розвиток дітей</a:t>
            </a:r>
            <a:r>
              <a:rPr lang="uk-UA" b="1" dirty="0" smtClean="0">
                <a:latin typeface="Times New Roman" pitchFamily="18" charset="0"/>
                <a:cs typeface="Times New Roman" pitchFamily="18" charset="0"/>
              </a:rPr>
              <a:t>.</a:t>
            </a:r>
          </a:p>
          <a:p>
            <a:pPr algn="just"/>
            <a:r>
              <a:rPr lang="uk-UA" b="1" dirty="0" smtClean="0">
                <a:latin typeface="Times New Roman" pitchFamily="18" charset="0"/>
                <a:cs typeface="Times New Roman" pitchFamily="18" charset="0"/>
              </a:rPr>
              <a:t> Велика увага приділяється </a:t>
            </a:r>
            <a:r>
              <a:rPr lang="uk-UA" b="1" u="sng" dirty="0" smtClean="0">
                <a:latin typeface="Times New Roman" pitchFamily="18" charset="0"/>
                <a:cs typeface="Times New Roman" pitchFamily="18" charset="0"/>
              </a:rPr>
              <a:t>диференціації знань</a:t>
            </a:r>
            <a:r>
              <a:rPr lang="uk-UA" b="1" dirty="0" smtClean="0">
                <a:latin typeface="Times New Roman" pitchFamily="18" charset="0"/>
                <a:cs typeface="Times New Roman" pitchFamily="18" charset="0"/>
              </a:rPr>
              <a:t>. З метою надати кожній дитині можливість відчувати себе успішною,  розроблено систему диференційованих завдань. </a:t>
            </a:r>
          </a:p>
          <a:p>
            <a:pPr algn="just"/>
            <a:r>
              <a:rPr lang="uk-UA" b="1" dirty="0" smtClean="0">
                <a:latin typeface="Times New Roman" pitchFamily="18" charset="0"/>
                <a:cs typeface="Times New Roman" pitchFamily="18" charset="0"/>
              </a:rPr>
              <a:t>Широко використовується </a:t>
            </a:r>
            <a:r>
              <a:rPr lang="uk-UA" b="1" u="sng" dirty="0" smtClean="0">
                <a:latin typeface="Times New Roman" pitchFamily="18" charset="0"/>
                <a:cs typeface="Times New Roman" pitchFamily="18" charset="0"/>
              </a:rPr>
              <a:t>поділ часу для індивідуальної роботи</a:t>
            </a:r>
            <a:r>
              <a:rPr lang="uk-UA" b="1" dirty="0" smtClean="0">
                <a:latin typeface="Times New Roman" pitchFamily="18" charset="0"/>
                <a:cs typeface="Times New Roman" pitchFamily="18" charset="0"/>
              </a:rPr>
              <a:t>. Якщо комусь  з дітей не вистачило часу для виконання певного завдання, то цій дитині </a:t>
            </a:r>
            <a:r>
              <a:rPr lang="uk-UA" b="1" u="sng" dirty="0" smtClean="0">
                <a:latin typeface="Times New Roman" pitchFamily="18" charset="0"/>
                <a:cs typeface="Times New Roman" pitchFamily="18" charset="0"/>
              </a:rPr>
              <a:t>час можуть добавити </a:t>
            </a:r>
            <a:r>
              <a:rPr lang="uk-UA" b="1" dirty="0" smtClean="0">
                <a:latin typeface="Times New Roman" pitchFamily="18" charset="0"/>
                <a:cs typeface="Times New Roman" pitchFamily="18" charset="0"/>
              </a:rPr>
              <a:t>для закінчення роботи. </a:t>
            </a:r>
            <a:endParaRPr lang="ru-RU" b="1" dirty="0" smtClean="0">
              <a:latin typeface="Times New Roman" pitchFamily="18" charset="0"/>
              <a:cs typeface="Times New Roman" pitchFamily="18" charset="0"/>
            </a:endParaRPr>
          </a:p>
          <a:p>
            <a:pPr algn="just"/>
            <a:r>
              <a:rPr lang="uk-UA" b="1" dirty="0" smtClean="0">
                <a:latin typeface="Times New Roman" pitchFamily="18" charset="0"/>
                <a:cs typeface="Times New Roman" pitchFamily="18" charset="0"/>
              </a:rPr>
              <a:t>       Вагому частину німецької дидактичної системи займає </a:t>
            </a:r>
            <a:r>
              <a:rPr lang="uk-UA" b="1" u="sng" dirty="0" smtClean="0">
                <a:latin typeface="Times New Roman" pitchFamily="18" charset="0"/>
                <a:cs typeface="Times New Roman" pitchFamily="18" charset="0"/>
              </a:rPr>
              <a:t>організація діяльності учнів</a:t>
            </a:r>
            <a:r>
              <a:rPr lang="uk-UA" b="1" dirty="0" smtClean="0">
                <a:latin typeface="Times New Roman" pitchFamily="18" charset="0"/>
                <a:cs typeface="Times New Roman" pitchFamily="18" charset="0"/>
              </a:rPr>
              <a:t>, націлена на пізнання світу дітьми та самопізнання, </a:t>
            </a:r>
            <a:r>
              <a:rPr lang="uk-UA" b="1" u="sng" dirty="0" smtClean="0">
                <a:latin typeface="Times New Roman" pitchFamily="18" charset="0"/>
                <a:cs typeface="Times New Roman" pitchFamily="18" charset="0"/>
              </a:rPr>
              <a:t>на розвиток готовності думати </a:t>
            </a:r>
            <a:r>
              <a:rPr lang="uk-UA" b="1" dirty="0" smtClean="0">
                <a:latin typeface="Times New Roman" pitchFamily="18" charset="0"/>
                <a:cs typeface="Times New Roman" pitchFamily="18" charset="0"/>
              </a:rPr>
              <a:t>та здійснювати відповідальні та </a:t>
            </a:r>
            <a:r>
              <a:rPr lang="uk-UA" b="1" u="sng" dirty="0" smtClean="0">
                <a:latin typeface="Times New Roman" pitchFamily="18" charset="0"/>
                <a:cs typeface="Times New Roman" pitchFamily="18" charset="0"/>
              </a:rPr>
              <a:t>самостійні вчинки</a:t>
            </a:r>
            <a:r>
              <a:rPr lang="uk-UA" b="1" dirty="0" smtClean="0">
                <a:latin typeface="Times New Roman" pitchFamily="18" charset="0"/>
                <a:cs typeface="Times New Roman" pitchFamily="18" charset="0"/>
              </a:rPr>
              <a:t>.</a:t>
            </a:r>
          </a:p>
          <a:p>
            <a:pPr algn="just"/>
            <a:r>
              <a:rPr lang="uk-UA" b="1" dirty="0" smtClean="0">
                <a:latin typeface="Times New Roman" pitchFamily="18" charset="0"/>
                <a:cs typeface="Times New Roman" pitchFamily="18" charset="0"/>
              </a:rPr>
              <a:t> Між предметами функціонує </a:t>
            </a:r>
            <a:r>
              <a:rPr lang="uk-UA" b="1" u="sng" dirty="0" smtClean="0">
                <a:latin typeface="Times New Roman" pitchFamily="18" charset="0"/>
                <a:cs typeface="Times New Roman" pitchFamily="18" charset="0"/>
              </a:rPr>
              <a:t>внутрішня диференціація</a:t>
            </a:r>
            <a:r>
              <a:rPr lang="uk-UA" b="1" dirty="0" smtClean="0">
                <a:latin typeface="Times New Roman" pitchFamily="18" charset="0"/>
                <a:cs typeface="Times New Roman" pitchFamily="18" charset="0"/>
              </a:rPr>
              <a:t>. Практично всі теми, які вивчаються на уроці, </a:t>
            </a:r>
            <a:r>
              <a:rPr lang="uk-UA" b="1" u="sng" dirty="0" smtClean="0">
                <a:latin typeface="Times New Roman" pitchFamily="18" charset="0"/>
                <a:cs typeface="Times New Roman" pitchFamily="18" charset="0"/>
              </a:rPr>
              <a:t>реалізуються додатково в позаурочній діяльності</a:t>
            </a:r>
            <a:r>
              <a:rPr lang="uk-UA" b="1" dirty="0" smtClean="0">
                <a:latin typeface="Times New Roman" pitchFamily="18" charset="0"/>
                <a:cs typeface="Times New Roman" pitchFamily="18" charset="0"/>
              </a:rPr>
              <a:t>, що допомагає створенню інтегрованого освітнього середовища.</a:t>
            </a:r>
            <a:endParaRPr lang="ru-RU" b="1" dirty="0" smtClean="0">
              <a:latin typeface="Times New Roman" pitchFamily="18" charset="0"/>
              <a:cs typeface="Times New Roman" pitchFamily="18" charset="0"/>
            </a:endParaRPr>
          </a:p>
          <a:p>
            <a:pPr algn="just"/>
            <a:r>
              <a:rPr lang="uk-UA" b="1" dirty="0" smtClean="0">
                <a:latin typeface="Times New Roman" pitchFamily="18" charset="0"/>
                <a:cs typeface="Times New Roman" pitchFamily="18" charset="0"/>
              </a:rPr>
              <a:t>       В початковій школі докладають багато зусиль для </a:t>
            </a:r>
            <a:r>
              <a:rPr lang="uk-UA" b="1" u="sng" dirty="0" smtClean="0">
                <a:latin typeface="Times New Roman" pitchFamily="18" charset="0"/>
                <a:cs typeface="Times New Roman" pitchFamily="18" charset="0"/>
              </a:rPr>
              <a:t>переходу дітей до середніх класів</a:t>
            </a:r>
            <a:r>
              <a:rPr lang="uk-UA" b="1" dirty="0" smtClean="0">
                <a:latin typeface="Times New Roman" pitchFamily="18" charset="0"/>
                <a:cs typeface="Times New Roman" pitchFamily="18" charset="0"/>
              </a:rPr>
              <a:t> без перешкод.</a:t>
            </a:r>
            <a:endParaRPr lang="ru-RU" b="1" dirty="0" smtClean="0">
              <a:latin typeface="Times New Roman" pitchFamily="18" charset="0"/>
              <a:cs typeface="Times New Roman" pitchFamily="18" charset="0"/>
            </a:endParaRP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80606" y="235132"/>
            <a:ext cx="9039497" cy="822960"/>
          </a:xfrm>
        </p:spPr>
        <p:txBody>
          <a:bodyPr/>
          <a:lstStyle/>
          <a:p>
            <a:pPr algn="ctr"/>
            <a:r>
              <a:rPr lang="uk-UA" sz="4000" dirty="0" smtClean="0">
                <a:solidFill>
                  <a:srgbClr val="C00000"/>
                </a:solidFill>
                <a:latin typeface="Times New Roman" pitchFamily="18" charset="0"/>
                <a:cs typeface="Times New Roman" pitchFamily="18" charset="0"/>
              </a:rPr>
              <a:t>Литовська система освіти</a:t>
            </a:r>
            <a:endParaRPr lang="ru-RU" sz="4000" dirty="0">
              <a:solidFill>
                <a:srgbClr val="C00000"/>
              </a:solidFill>
              <a:latin typeface="Times New Roman" pitchFamily="18" charset="0"/>
              <a:cs typeface="Times New Roman" pitchFamily="18" charset="0"/>
            </a:endParaRPr>
          </a:p>
        </p:txBody>
      </p:sp>
      <p:sp>
        <p:nvSpPr>
          <p:cNvPr id="3" name="Содержимое 2"/>
          <p:cNvSpPr>
            <a:spLocks noGrp="1"/>
          </p:cNvSpPr>
          <p:nvPr>
            <p:ph sz="quarter" idx="13"/>
          </p:nvPr>
        </p:nvSpPr>
        <p:spPr>
          <a:xfrm>
            <a:off x="548639" y="1175656"/>
            <a:ext cx="11286309" cy="5473337"/>
          </a:xfrm>
        </p:spPr>
        <p:txBody>
          <a:bodyPr>
            <a:normAutofit/>
          </a:bodyPr>
          <a:lstStyle/>
          <a:p>
            <a:pPr algn="just"/>
            <a:r>
              <a:rPr lang="uk-UA" sz="2300" b="1" dirty="0" smtClean="0">
                <a:latin typeface="Times New Roman" pitchFamily="18" charset="0"/>
                <a:cs typeface="Times New Roman" pitchFamily="18" charset="0"/>
              </a:rPr>
              <a:t>       Для литовської системи освіти головне – </a:t>
            </a:r>
            <a:r>
              <a:rPr lang="uk-UA" sz="2300" b="1" u="sng" dirty="0" smtClean="0">
                <a:latin typeface="Times New Roman" pitchFamily="18" charset="0"/>
                <a:cs typeface="Times New Roman" pitchFamily="18" charset="0"/>
              </a:rPr>
              <a:t>змінюваність шкільного освітнього </a:t>
            </a:r>
            <a:r>
              <a:rPr lang="uk-UA" sz="2300" b="1" dirty="0" smtClean="0">
                <a:latin typeface="Times New Roman" pitchFamily="18" charset="0"/>
                <a:cs typeface="Times New Roman" pitchFamily="18" charset="0"/>
              </a:rPr>
              <a:t>простору одночасно зі змінами в світі та державі. Школа не може знаходитись позаду, </a:t>
            </a:r>
            <a:r>
              <a:rPr lang="uk-UA" sz="2300" b="1" u="sng" dirty="0" smtClean="0">
                <a:latin typeface="Times New Roman" pitchFamily="18" charset="0"/>
                <a:cs typeface="Times New Roman" pitchFamily="18" charset="0"/>
              </a:rPr>
              <a:t>має  відчувати рух часу та зміни в суспільстві.</a:t>
            </a:r>
            <a:endParaRPr lang="ru-RU" sz="2300" b="1" u="sng" dirty="0" smtClean="0">
              <a:latin typeface="Times New Roman" pitchFamily="18" charset="0"/>
              <a:cs typeface="Times New Roman" pitchFamily="18" charset="0"/>
            </a:endParaRPr>
          </a:p>
          <a:p>
            <a:pPr algn="just"/>
            <a:r>
              <a:rPr lang="uk-UA" sz="2300" b="1" dirty="0" smtClean="0">
                <a:latin typeface="Times New Roman" pitchFamily="18" charset="0"/>
                <a:cs typeface="Times New Roman" pitchFamily="18" charset="0"/>
              </a:rPr>
              <a:t>      Шкільне освітнє середовище повинно бути </a:t>
            </a:r>
            <a:r>
              <a:rPr lang="uk-UA" sz="2300" b="1" u="sng" dirty="0" smtClean="0">
                <a:latin typeface="Times New Roman" pitchFamily="18" charset="0"/>
                <a:cs typeface="Times New Roman" pitchFamily="18" charset="0"/>
              </a:rPr>
              <a:t>відкритим, функціональним та динамічним. </a:t>
            </a:r>
          </a:p>
          <a:p>
            <a:pPr algn="just"/>
            <a:r>
              <a:rPr lang="uk-UA" sz="2300" b="1" u="sng" dirty="0" smtClean="0">
                <a:latin typeface="Times New Roman" pitchFamily="18" charset="0"/>
                <a:cs typeface="Times New Roman" pitchFamily="18" charset="0"/>
              </a:rPr>
              <a:t>Учні самі повинні створювати свій фізичний та віртуальний простір </a:t>
            </a:r>
            <a:r>
              <a:rPr lang="uk-UA" sz="2300" b="1" dirty="0" smtClean="0">
                <a:latin typeface="Times New Roman" pitchFamily="18" charset="0"/>
                <a:cs typeface="Times New Roman" pitchFamily="18" charset="0"/>
              </a:rPr>
              <a:t>(вебсайт школи, інші ресурси), «класи без кордонів», де вони зможуть почуватися господарями, де будуть зусібіч </a:t>
            </a:r>
            <a:r>
              <a:rPr lang="uk-UA" sz="2300" b="1" u="sng" dirty="0" smtClean="0">
                <a:latin typeface="Times New Roman" pitchFamily="18" charset="0"/>
                <a:cs typeface="Times New Roman" pitchFamily="18" charset="0"/>
              </a:rPr>
              <a:t>висіти їх аплікації, </a:t>
            </a:r>
            <a:r>
              <a:rPr lang="uk-UA" sz="2300" b="1" u="sng" dirty="0" smtClean="0">
                <a:latin typeface="Times New Roman" pitchFamily="18" charset="0"/>
                <a:cs typeface="Times New Roman" pitchFamily="18" charset="0"/>
              </a:rPr>
              <a:t>проєкти</a:t>
            </a:r>
            <a:r>
              <a:rPr lang="uk-UA" sz="2300" b="1" u="sng" dirty="0" smtClean="0">
                <a:latin typeface="Times New Roman" pitchFamily="18" charset="0"/>
                <a:cs typeface="Times New Roman" pitchFamily="18" charset="0"/>
              </a:rPr>
              <a:t>, малюнки, моделі, ескізи, нотатки, плани тощо</a:t>
            </a:r>
            <a:r>
              <a:rPr lang="uk-UA" sz="2300" b="1" dirty="0" smtClean="0">
                <a:latin typeface="Times New Roman" pitchFamily="18" charset="0"/>
                <a:cs typeface="Times New Roman" pitchFamily="18" charset="0"/>
              </a:rPr>
              <a:t>. Все це є основою зразкового середовища та сприяє навчанню.</a:t>
            </a:r>
          </a:p>
          <a:p>
            <a:pPr algn="just"/>
            <a:r>
              <a:rPr lang="uk-UA" sz="2300" b="1" dirty="0" smtClean="0">
                <a:latin typeface="Times New Roman" pitchFamily="18" charset="0"/>
                <a:cs typeface="Times New Roman" pitchFamily="18" charset="0"/>
              </a:rPr>
              <a:t> Литовські педагоги вважають, що має значення не тільки результат, а і процес, що </a:t>
            </a:r>
            <a:r>
              <a:rPr lang="uk-UA" sz="2300" b="1" u="sng" dirty="0" smtClean="0">
                <a:latin typeface="Times New Roman" pitchFamily="18" charset="0"/>
                <a:cs typeface="Times New Roman" pitchFamily="18" charset="0"/>
              </a:rPr>
              <a:t>учнівська робота не обов’язково має бути ідеальна чи завершена</a:t>
            </a:r>
            <a:r>
              <a:rPr lang="uk-UA" sz="2300" b="1" dirty="0" smtClean="0">
                <a:latin typeface="Times New Roman" pitchFamily="18" charset="0"/>
                <a:cs typeface="Times New Roman" pitchFamily="18" charset="0"/>
              </a:rPr>
              <a:t>, що на шляху до пізнання нового повинні бути спроби та помилки, дискусії та осмислення. </a:t>
            </a:r>
            <a:endParaRPr lang="ru-RU" sz="2300" b="1" dirty="0" smtClean="0">
              <a:latin typeface="Times New Roman" pitchFamily="18" charset="0"/>
              <a:cs typeface="Times New Roman" pitchFamily="18" charset="0"/>
            </a:endParaRP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0080" y="1"/>
            <a:ext cx="10842171" cy="653142"/>
          </a:xfrm>
        </p:spPr>
        <p:txBody>
          <a:bodyPr/>
          <a:lstStyle/>
          <a:p>
            <a:pPr algn="ctr"/>
            <a:r>
              <a:rPr lang="uk-UA" sz="4000" dirty="0" smtClean="0">
                <a:solidFill>
                  <a:srgbClr val="C00000"/>
                </a:solidFill>
                <a:latin typeface="Times New Roman" pitchFamily="18" charset="0"/>
                <a:cs typeface="Times New Roman" pitchFamily="18" charset="0"/>
              </a:rPr>
              <a:t>Норвегія</a:t>
            </a:r>
            <a:endParaRPr lang="ru-RU" sz="4000" dirty="0">
              <a:solidFill>
                <a:srgbClr val="C00000"/>
              </a:solidFill>
              <a:latin typeface="Times New Roman" pitchFamily="18" charset="0"/>
              <a:cs typeface="Times New Roman" pitchFamily="18" charset="0"/>
            </a:endParaRPr>
          </a:p>
        </p:txBody>
      </p:sp>
      <p:sp>
        <p:nvSpPr>
          <p:cNvPr id="3" name="Содержимое 2"/>
          <p:cNvSpPr>
            <a:spLocks noGrp="1"/>
          </p:cNvSpPr>
          <p:nvPr>
            <p:ph sz="quarter" idx="13"/>
          </p:nvPr>
        </p:nvSpPr>
        <p:spPr>
          <a:xfrm>
            <a:off x="156754" y="705394"/>
            <a:ext cx="11795759" cy="5904413"/>
          </a:xfrm>
        </p:spPr>
        <p:txBody>
          <a:bodyPr>
            <a:noAutofit/>
          </a:bodyPr>
          <a:lstStyle/>
          <a:p>
            <a:r>
              <a:rPr lang="uk-UA" sz="2400" b="1" dirty="0" smtClean="0">
                <a:latin typeface="Times New Roman" pitchFamily="18" charset="0"/>
                <a:cs typeface="Times New Roman" pitchFamily="18" charset="0"/>
              </a:rPr>
              <a:t>     Особлива увага приділяється </a:t>
            </a:r>
            <a:r>
              <a:rPr lang="uk-UA" sz="2400" b="1" u="sng" dirty="0" smtClean="0">
                <a:latin typeface="Times New Roman" pitchFamily="18" charset="0"/>
                <a:cs typeface="Times New Roman" pitchFamily="18" charset="0"/>
              </a:rPr>
              <a:t>адаптивності до потреб усіх</a:t>
            </a:r>
            <a:r>
              <a:rPr lang="uk-UA" sz="2400" b="1" dirty="0" smtClean="0">
                <a:latin typeface="Times New Roman" pitchFamily="18" charset="0"/>
                <a:cs typeface="Times New Roman" pitchFamily="18" charset="0"/>
              </a:rPr>
              <a:t>, зокрема і </a:t>
            </a:r>
            <a:r>
              <a:rPr lang="uk-UA" sz="2400" b="1" u="sng" dirty="0" smtClean="0">
                <a:latin typeface="Times New Roman" pitchFamily="18" charset="0"/>
                <a:cs typeface="Times New Roman" pitchFamily="18" charset="0"/>
              </a:rPr>
              <a:t>дітей з особливими освітніми потребами.</a:t>
            </a:r>
          </a:p>
          <a:p>
            <a:r>
              <a:rPr lang="uk-UA" sz="2400" b="1" dirty="0" smtClean="0">
                <a:latin typeface="Times New Roman" pitchFamily="18" charset="0"/>
                <a:cs typeface="Times New Roman" pitchFamily="18" charset="0"/>
              </a:rPr>
              <a:t>     Школа </a:t>
            </a:r>
            <a:r>
              <a:rPr lang="uk-UA" sz="2400" b="1" u="sng" dirty="0" smtClean="0">
                <a:latin typeface="Times New Roman" pitchFamily="18" charset="0"/>
                <a:cs typeface="Times New Roman" pitchFamily="18" charset="0"/>
              </a:rPr>
              <a:t>негайно реагує на будь-який запит батьків</a:t>
            </a:r>
            <a:r>
              <a:rPr lang="uk-UA" sz="2400" b="1" dirty="0" smtClean="0">
                <a:latin typeface="Times New Roman" pitchFamily="18" charset="0"/>
                <a:cs typeface="Times New Roman" pitchFamily="18" charset="0"/>
              </a:rPr>
              <a:t>, якщо хтось з них вважає, що шкільний простір є недостатньо інклюзивним. </a:t>
            </a:r>
          </a:p>
          <a:p>
            <a:r>
              <a:rPr lang="uk-UA" sz="2400" b="1" dirty="0" smtClean="0">
                <a:latin typeface="Times New Roman" pitchFamily="18" charset="0"/>
                <a:cs typeface="Times New Roman" pitchFamily="18" charset="0"/>
              </a:rPr>
              <a:t>     Школа формує </a:t>
            </a:r>
            <a:r>
              <a:rPr lang="uk-UA" sz="2400" b="1" u="sng" dirty="0" smtClean="0">
                <a:latin typeface="Times New Roman" pitchFamily="18" charset="0"/>
                <a:cs typeface="Times New Roman" pitchFamily="18" charset="0"/>
              </a:rPr>
              <a:t>навички здорового способу життя, відчуття соціальної приналежності, потрібності суспільству, рівності всіх між собою </a:t>
            </a:r>
            <a:r>
              <a:rPr lang="uk-UA" sz="2400" b="1" dirty="0" smtClean="0">
                <a:latin typeface="Times New Roman" pitchFamily="18" charset="0"/>
                <a:cs typeface="Times New Roman" pitchFamily="18" charset="0"/>
              </a:rPr>
              <a:t>(скандинавський закон «</a:t>
            </a:r>
            <a:r>
              <a:rPr lang="uk-UA" sz="2400" b="1" dirty="0" smtClean="0">
                <a:latin typeface="Times New Roman" pitchFamily="18" charset="0"/>
                <a:cs typeface="Times New Roman" pitchFamily="18" charset="0"/>
              </a:rPr>
              <a:t>Янте</a:t>
            </a:r>
            <a:r>
              <a:rPr lang="uk-UA" sz="2400" b="1" dirty="0" smtClean="0">
                <a:latin typeface="Times New Roman" pitchFamily="18" charset="0"/>
                <a:cs typeface="Times New Roman" pitchFamily="18" charset="0"/>
              </a:rPr>
              <a:t>» стверджує, що «ніхто не є ані кращим, ані гіршим за інших»). </a:t>
            </a:r>
          </a:p>
          <a:p>
            <a:r>
              <a:rPr lang="uk-UA" sz="2400" b="1" dirty="0" smtClean="0">
                <a:latin typeface="Times New Roman" pitchFamily="18" charset="0"/>
                <a:cs typeface="Times New Roman" pitchFamily="18" charset="0"/>
              </a:rPr>
              <a:t>     Школа також негайно </a:t>
            </a:r>
            <a:r>
              <a:rPr lang="uk-UA" sz="2400" b="1" u="sng" dirty="0" smtClean="0">
                <a:latin typeface="Times New Roman" pitchFamily="18" charset="0"/>
                <a:cs typeface="Times New Roman" pitchFamily="18" charset="0"/>
              </a:rPr>
              <a:t>реагує на будь-які випадки </a:t>
            </a:r>
            <a:r>
              <a:rPr lang="uk-UA" sz="2400" b="1" u="sng" dirty="0" smtClean="0">
                <a:latin typeface="Times New Roman" pitchFamily="18" charset="0"/>
                <a:cs typeface="Times New Roman" pitchFamily="18" charset="0"/>
              </a:rPr>
              <a:t>булінгу</a:t>
            </a:r>
            <a:r>
              <a:rPr lang="uk-UA" sz="2400" b="1" u="sng" dirty="0" smtClean="0">
                <a:latin typeface="Times New Roman" pitchFamily="18" charset="0"/>
                <a:cs typeface="Times New Roman" pitchFamily="18" charset="0"/>
              </a:rPr>
              <a:t>, жорстокості, расизму чи дискримінації </a:t>
            </a:r>
            <a:r>
              <a:rPr lang="uk-UA" sz="2400" b="1" dirty="0" smtClean="0">
                <a:latin typeface="Times New Roman" pitchFamily="18" charset="0"/>
                <a:cs typeface="Times New Roman" pitchFamily="18" charset="0"/>
              </a:rPr>
              <a:t>за допомогою прямого втручання педагога у конфліктну ситуацію та звітування керівництву. Якщо проблема дуже серйозна, то на її усунення школі дається до 5 років. Якщо і після цього ніяких змін не відбулося, до школи застосують положення Загального Кримінального Кодексу. Водночас, всі навчальні заклади у скандинавських країнах мають можливість консультування та зовнішньої підтримки.</a:t>
            </a:r>
            <a:endParaRPr lang="ru-RU" sz="2400" b="1" dirty="0" smtClean="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731520" y="1293223"/>
            <a:ext cx="10881360" cy="5185953"/>
          </a:xfrm>
        </p:spPr>
        <p:txBody>
          <a:bodyPr/>
          <a:lstStyle/>
          <a:p>
            <a:r>
              <a:rPr lang="uk-UA" sz="2400" b="1" dirty="0" smtClean="0">
                <a:latin typeface="Times New Roman" pitchFamily="18" charset="0"/>
                <a:cs typeface="Times New Roman" pitchFamily="18" charset="0"/>
              </a:rPr>
              <a:t>     У Норвегії серйозно ставляться до </a:t>
            </a:r>
            <a:r>
              <a:rPr lang="uk-UA" sz="2400" b="1" u="sng" dirty="0" smtClean="0">
                <a:latin typeface="Times New Roman" pitchFamily="18" charset="0"/>
                <a:cs typeface="Times New Roman" pitchFamily="18" charset="0"/>
              </a:rPr>
              <a:t>шкільного середовища </a:t>
            </a:r>
            <a:r>
              <a:rPr lang="uk-UA" sz="2400" b="1" dirty="0" smtClean="0">
                <a:latin typeface="Times New Roman" pitchFamily="18" charset="0"/>
                <a:cs typeface="Times New Roman" pitchFamily="18" charset="0"/>
              </a:rPr>
              <a:t>та обізнаності учнів щодо його максимального покращення. Для </a:t>
            </a:r>
            <a:r>
              <a:rPr lang="uk-UA" sz="2400" b="1" u="sng" dirty="0" smtClean="0">
                <a:latin typeface="Times New Roman" pitchFamily="18" charset="0"/>
                <a:cs typeface="Times New Roman" pitchFamily="18" charset="0"/>
              </a:rPr>
              <a:t>відстоювання інтересів учнів </a:t>
            </a:r>
            <a:r>
              <a:rPr lang="uk-UA" sz="2400" b="1" dirty="0" smtClean="0">
                <a:latin typeface="Times New Roman" pitchFamily="18" charset="0"/>
                <a:cs typeface="Times New Roman" pitchFamily="18" charset="0"/>
              </a:rPr>
              <a:t>та створення комфортного і безпечного середовища в норвезьких школах існують «</a:t>
            </a:r>
            <a:r>
              <a:rPr lang="uk-UA" sz="2400" b="1" u="sng" dirty="0" smtClean="0">
                <a:latin typeface="Times New Roman" pitchFamily="18" charset="0"/>
                <a:cs typeface="Times New Roman" pitchFamily="18" charset="0"/>
              </a:rPr>
              <a:t>робочі комітети з питань середовища</a:t>
            </a:r>
            <a:r>
              <a:rPr lang="uk-UA" sz="2400" b="1" dirty="0" smtClean="0">
                <a:latin typeface="Times New Roman" pitchFamily="18" charset="0"/>
                <a:cs typeface="Times New Roman" pitchFamily="18" charset="0"/>
              </a:rPr>
              <a:t>», до яких входять: директор, представники засновника школи, батьки та два члени учнівського самоврядування. Подібні комітети функціонують також у франкомовній громаді Бельгії. Не обов’язково, що до думок дітей тут прислухаються, але платформу для донесення своїх думок до керівництва школи вони мають. </a:t>
            </a:r>
          </a:p>
          <a:p>
            <a:r>
              <a:rPr lang="uk-UA" sz="2400" b="1" dirty="0" smtClean="0">
                <a:latin typeface="Times New Roman" pitchFamily="18" charset="0"/>
                <a:cs typeface="Times New Roman" pitchFamily="18" charset="0"/>
              </a:rPr>
              <a:t>      Якщо хтось з педагогів чи керівництва школи заважає реалізувати зазначене вище, або приймає в цьому співучасть, то це карається штрафом або </a:t>
            </a:r>
            <a:r>
              <a:rPr lang="uk-UA" sz="2400" b="1" u="sng" dirty="0" smtClean="0">
                <a:latin typeface="Times New Roman" pitchFamily="18" charset="0"/>
                <a:cs typeface="Times New Roman" pitchFamily="18" charset="0"/>
              </a:rPr>
              <a:t>ув’язненням до трьох місяців</a:t>
            </a:r>
            <a:r>
              <a:rPr lang="uk-UA" sz="2400" b="1" dirty="0" smtClean="0">
                <a:latin typeface="Times New Roman" pitchFamily="18" charset="0"/>
                <a:cs typeface="Times New Roman" pitchFamily="18" charset="0"/>
              </a:rPr>
              <a:t>.</a:t>
            </a:r>
            <a:endParaRPr lang="ru-RU" sz="2400" b="1" dirty="0">
              <a:latin typeface="Times New Roman" pitchFamily="18" charset="0"/>
              <a:cs typeface="Times New Roman" pitchFamily="18" charset="0"/>
            </a:endParaRPr>
          </a:p>
        </p:txBody>
      </p:sp>
      <p:sp>
        <p:nvSpPr>
          <p:cNvPr id="3" name="Заголовок 2"/>
          <p:cNvSpPr>
            <a:spLocks noGrp="1"/>
          </p:cNvSpPr>
          <p:nvPr>
            <p:ph type="ctrTitle"/>
          </p:nvPr>
        </p:nvSpPr>
        <p:spPr>
          <a:xfrm>
            <a:off x="1090109" y="339634"/>
            <a:ext cx="9567135" cy="770709"/>
          </a:xfrm>
        </p:spPr>
        <p:txBody>
          <a:bodyPr/>
          <a:lstStyle/>
          <a:p>
            <a:pPr algn="ctr"/>
            <a:r>
              <a:rPr lang="uk-UA" sz="4000" dirty="0" smtClean="0">
                <a:solidFill>
                  <a:srgbClr val="C00000"/>
                </a:solidFill>
              </a:rPr>
              <a:t>Норвегія</a:t>
            </a:r>
            <a:endParaRPr lang="uk-UA" sz="4000" dirty="0">
              <a:solidFill>
                <a:srgbClr val="C00000"/>
              </a:solidFill>
            </a:endParaRPr>
          </a:p>
        </p:txBody>
      </p:sp>
    </p:spTree>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1_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1172</TotalTime>
  <Words>2273</Words>
  <Application>Microsoft Office PowerPoint</Application>
  <PresentationFormat>Произвольный</PresentationFormat>
  <Paragraphs>104</Paragraphs>
  <Slides>20</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20</vt:i4>
      </vt:variant>
    </vt:vector>
  </HeadingPairs>
  <TitlesOfParts>
    <vt:vector size="22" baseType="lpstr">
      <vt:lpstr>Воздушный поток</vt:lpstr>
      <vt:lpstr>1_Воздушный поток</vt:lpstr>
      <vt:lpstr>Концепція НУШ: запозичення досвіду іноземних країн щодо впровадження інноваційних підходів до навчання дітей та організації освітнього простору</vt:lpstr>
      <vt:lpstr>*Нова українська школа  nus.org.ua/</vt:lpstr>
      <vt:lpstr>Сучасні методологічні підходи до шкільної освіти</vt:lpstr>
      <vt:lpstr>Концепція Нової української школи</vt:lpstr>
      <vt:lpstr>В контексті свого становлення Нова українська школа запозичила багато ідей у системах освіти різних країн світу:</vt:lpstr>
      <vt:lpstr>Дитиноцентричність німецької системи освіти</vt:lpstr>
      <vt:lpstr>Литовська система освіти</vt:lpstr>
      <vt:lpstr>Норвегія</vt:lpstr>
      <vt:lpstr>Норвегія</vt:lpstr>
      <vt:lpstr>Чехія</vt:lpstr>
      <vt:lpstr>Великобританія</vt:lpstr>
      <vt:lpstr>Великобританія</vt:lpstr>
      <vt:lpstr>США</vt:lpstr>
      <vt:lpstr>США</vt:lpstr>
      <vt:lpstr>Болгарія</vt:lpstr>
      <vt:lpstr>Польща</vt:lpstr>
      <vt:lpstr>Польща</vt:lpstr>
      <vt:lpstr>Фінляндія</vt:lpstr>
      <vt:lpstr>Фінляндія</vt:lpstr>
      <vt:lpstr>Дякую</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Сучасні підходи до організації навчально-пізнавальної діяльності учнів</dc:title>
  <dc:creator>Пользователь Windows</dc:creator>
  <cp:lastModifiedBy>Светлана</cp:lastModifiedBy>
  <cp:revision>242</cp:revision>
  <dcterms:created xsi:type="dcterms:W3CDTF">2021-10-30T11:29:29Z</dcterms:created>
  <dcterms:modified xsi:type="dcterms:W3CDTF">2024-02-02T12:42:45Z</dcterms:modified>
</cp:coreProperties>
</file>