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7" r:id="rId1"/>
  </p:sldMasterIdLst>
  <p:notesMasterIdLst>
    <p:notesMasterId r:id="rId21"/>
  </p:notesMasterIdLst>
  <p:sldIdLst>
    <p:sldId id="256" r:id="rId2"/>
    <p:sldId id="257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</p:sldIdLst>
  <p:sldSz cx="9144000" cy="5143500" type="screen16x9"/>
  <p:notesSz cx="6858000" cy="9144000"/>
  <p:embeddedFontLst>
    <p:embeddedFont>
      <p:font typeface="Roboto Condensed" panose="020B0604020202020204" charset="0"/>
      <p:regular r:id="rId22"/>
      <p:bold r:id="rId23"/>
      <p:italic r:id="rId24"/>
      <p:boldItalic r:id="rId25"/>
    </p:embeddedFont>
    <p:embeddedFont>
      <p:font typeface="Arvo" panose="020B0604020202020204" charset="0"/>
      <p:regular r:id="rId26"/>
      <p:bold r:id="rId27"/>
      <p:italic r:id="rId28"/>
      <p:boldItalic r:id="rId29"/>
    </p:embeddedFont>
    <p:embeddedFont>
      <p:font typeface="Roboto Condensed Light" panose="020B0604020202020204" charset="0"/>
      <p:regular r:id="rId30"/>
      <p:bold r:id="rId31"/>
      <p:italic r:id="rId32"/>
      <p:boldItalic r:id="rId3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025D08E4-4CB9-4A25-91DF-C19B82DA8EF8}">
  <a:tblStyle styleId="{025D08E4-4CB9-4A25-91DF-C19B82DA8EF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5.fntdata"/><Relationship Id="rId21" Type="http://schemas.openxmlformats.org/officeDocument/2006/relationships/notesMaster" Target="notesMasters/notesMaster1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33" Type="http://schemas.openxmlformats.org/officeDocument/2006/relationships/font" Target="fonts/font12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32" Type="http://schemas.openxmlformats.org/officeDocument/2006/relationships/font" Target="fonts/font11.fntdata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font" Target="fonts/font7.fntdata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font" Target="fonts/font9.fntdata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3572591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44128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606525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929188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618348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879727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61405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506351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886722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4134966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5988013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78600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999884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393755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60367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899512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508380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182211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54109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130334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7544483" y="657775"/>
            <a:ext cx="1299300" cy="432900"/>
          </a:xfrm>
          <a:prstGeom prst="triangle">
            <a:avLst>
              <a:gd name="adj" fmla="val 32425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Arvo"/>
              <a:ea typeface="Arvo"/>
              <a:cs typeface="Arvo"/>
              <a:sym typeface="Arvo"/>
            </a:endParaRPr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-7088"/>
            <a:ext cx="8661398" cy="5150588"/>
            <a:chOff x="0" y="-7088"/>
            <a:chExt cx="8661398" cy="5150588"/>
          </a:xfrm>
        </p:grpSpPr>
        <p:sp>
          <p:nvSpPr>
            <p:cNvPr id="12" name="Google Shape;12;p2"/>
            <p:cNvSpPr/>
            <p:nvPr/>
          </p:nvSpPr>
          <p:spPr>
            <a:xfrm>
              <a:off x="0" y="0"/>
              <a:ext cx="3525000" cy="51435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3517898" y="-7088"/>
              <a:ext cx="5143500" cy="5143500"/>
            </a:xfrm>
            <a:prstGeom prst="rtTriangle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4" name="Google Shape;14;p2"/>
          <p:cNvGrpSpPr/>
          <p:nvPr/>
        </p:nvGrpSpPr>
        <p:grpSpPr>
          <a:xfrm rot="10800000" flipH="1">
            <a:off x="1" y="1090763"/>
            <a:ext cx="8847502" cy="2961975"/>
            <a:chOff x="-8178042" y="-4493254"/>
            <a:chExt cx="19483598" cy="6522736"/>
          </a:xfrm>
        </p:grpSpPr>
        <p:sp>
          <p:nvSpPr>
            <p:cNvPr id="15" name="Google Shape;15;p2"/>
            <p:cNvSpPr/>
            <p:nvPr/>
          </p:nvSpPr>
          <p:spPr>
            <a:xfrm>
              <a:off x="-8178042" y="-4493118"/>
              <a:ext cx="12968400" cy="65226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4782955" y="-4493254"/>
              <a:ext cx="6522600" cy="65226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</p:grpSp>
      <p:grpSp>
        <p:nvGrpSpPr>
          <p:cNvPr id="17" name="Google Shape;17;p2"/>
          <p:cNvGrpSpPr/>
          <p:nvPr/>
        </p:nvGrpSpPr>
        <p:grpSpPr>
          <a:xfrm>
            <a:off x="3677236" y="4278349"/>
            <a:ext cx="5480829" cy="432996"/>
            <a:chOff x="5582265" y="4646738"/>
            <a:chExt cx="5480829" cy="432996"/>
          </a:xfrm>
        </p:grpSpPr>
        <p:sp>
          <p:nvSpPr>
            <p:cNvPr id="18" name="Google Shape;18;p2"/>
            <p:cNvSpPr/>
            <p:nvPr/>
          </p:nvSpPr>
          <p:spPr>
            <a:xfrm rot="10800000">
              <a:off x="5582265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9" name="Google Shape;19;p2"/>
            <p:cNvGrpSpPr/>
            <p:nvPr/>
          </p:nvGrpSpPr>
          <p:grpSpPr>
            <a:xfrm flipH="1">
              <a:off x="5585232" y="4646738"/>
              <a:ext cx="5477861" cy="304551"/>
              <a:chOff x="-24158748" y="330075"/>
              <a:chExt cx="30568423" cy="1699506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-24158748" y="330081"/>
                <a:ext cx="289080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4710175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" name="Google Shape;82;p6"/>
          <p:cNvGrpSpPr/>
          <p:nvPr/>
        </p:nvGrpSpPr>
        <p:grpSpPr>
          <a:xfrm>
            <a:off x="-4" y="40"/>
            <a:ext cx="7072430" cy="1327315"/>
            <a:chOff x="-4" y="40"/>
            <a:chExt cx="7072430" cy="1327315"/>
          </a:xfrm>
        </p:grpSpPr>
        <p:sp>
          <p:nvSpPr>
            <p:cNvPr id="83" name="Google Shape;83;p6"/>
            <p:cNvSpPr/>
            <p:nvPr/>
          </p:nvSpPr>
          <p:spPr>
            <a:xfrm>
              <a:off x="6292649" y="126425"/>
              <a:ext cx="779700" cy="259800"/>
            </a:xfrm>
            <a:prstGeom prst="triangle">
              <a:avLst>
                <a:gd name="adj" fmla="val 32425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Arvo"/>
                <a:ea typeface="Arvo"/>
                <a:cs typeface="Arvo"/>
                <a:sym typeface="Arvo"/>
              </a:endParaRPr>
            </a:p>
          </p:txBody>
        </p:sp>
        <p:grpSp>
          <p:nvGrpSpPr>
            <p:cNvPr id="84" name="Google Shape;84;p6"/>
            <p:cNvGrpSpPr/>
            <p:nvPr/>
          </p:nvGrpSpPr>
          <p:grpSpPr>
            <a:xfrm rot="10800000" flipH="1">
              <a:off x="3" y="40"/>
              <a:ext cx="6756168" cy="1327315"/>
              <a:chOff x="-2168138" y="330075"/>
              <a:chExt cx="8650663" cy="1699506"/>
            </a:xfrm>
          </p:grpSpPr>
          <p:sp>
            <p:nvSpPr>
              <p:cNvPr id="85" name="Google Shape;85;p6"/>
              <p:cNvSpPr/>
              <p:nvPr/>
            </p:nvSpPr>
            <p:spPr>
              <a:xfrm>
                <a:off x="-2168138" y="330081"/>
                <a:ext cx="69582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6" name="Google Shape;86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  <p:grpSp>
          <p:nvGrpSpPr>
            <p:cNvPr id="87" name="Google Shape;87;p6"/>
            <p:cNvGrpSpPr/>
            <p:nvPr/>
          </p:nvGrpSpPr>
          <p:grpSpPr>
            <a:xfrm rot="10800000" flipH="1">
              <a:off x="-4" y="381007"/>
              <a:ext cx="7072430" cy="771744"/>
              <a:chOff x="-9092084" y="330075"/>
              <a:chExt cx="15574609" cy="1699501"/>
            </a:xfrm>
          </p:grpSpPr>
          <p:sp>
            <p:nvSpPr>
              <p:cNvPr id="88" name="Google Shape;88;p6"/>
              <p:cNvSpPr/>
              <p:nvPr/>
            </p:nvSpPr>
            <p:spPr>
              <a:xfrm>
                <a:off x="-9092084" y="330076"/>
                <a:ext cx="13882200" cy="16995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  <p:sp>
            <p:nvSpPr>
              <p:cNvPr id="89" name="Google Shape;89;p6"/>
              <p:cNvSpPr/>
              <p:nvPr/>
            </p:nvSpPr>
            <p:spPr>
              <a:xfrm>
                <a:off x="4783025" y="330075"/>
                <a:ext cx="1699500" cy="1699500"/>
              </a:xfrm>
              <a:prstGeom prst="rtTriangl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>
                  <a:latin typeface="Arvo"/>
                  <a:ea typeface="Arvo"/>
                  <a:cs typeface="Arvo"/>
                  <a:sym typeface="Arvo"/>
                </a:endParaRPr>
              </a:p>
            </p:txBody>
          </p:sp>
        </p:grpSp>
      </p:grpSp>
      <p:grpSp>
        <p:nvGrpSpPr>
          <p:cNvPr id="90" name="Google Shape;90;p6"/>
          <p:cNvGrpSpPr/>
          <p:nvPr/>
        </p:nvGrpSpPr>
        <p:grpSpPr>
          <a:xfrm>
            <a:off x="6946842" y="4472723"/>
            <a:ext cx="2202830" cy="670795"/>
            <a:chOff x="5575242" y="4472723"/>
            <a:chExt cx="2202830" cy="670795"/>
          </a:xfrm>
        </p:grpSpPr>
        <p:sp>
          <p:nvSpPr>
            <p:cNvPr id="91" name="Google Shape;91;p6"/>
            <p:cNvSpPr/>
            <p:nvPr/>
          </p:nvSpPr>
          <p:spPr>
            <a:xfrm rot="10800000">
              <a:off x="5575242" y="4948334"/>
              <a:ext cx="394200" cy="131400"/>
            </a:xfrm>
            <a:prstGeom prst="triangle">
              <a:avLst>
                <a:gd name="adj" fmla="val 32425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2" name="Google Shape;92;p6"/>
            <p:cNvGrpSpPr/>
            <p:nvPr/>
          </p:nvGrpSpPr>
          <p:grpSpPr>
            <a:xfrm flipH="1">
              <a:off x="5734850" y="4472723"/>
              <a:ext cx="2040837" cy="670795"/>
              <a:chOff x="1297954" y="330075"/>
              <a:chExt cx="5169293" cy="1699506"/>
            </a:xfrm>
          </p:grpSpPr>
          <p:sp>
            <p:nvSpPr>
              <p:cNvPr id="93" name="Google Shape;93;p6"/>
              <p:cNvSpPr/>
              <p:nvPr/>
            </p:nvSpPr>
            <p:spPr>
              <a:xfrm>
                <a:off x="1297954" y="330081"/>
                <a:ext cx="3476700" cy="1699500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6"/>
              <p:cNvSpPr/>
              <p:nvPr/>
            </p:nvSpPr>
            <p:spPr>
              <a:xfrm>
                <a:off x="4767747" y="330075"/>
                <a:ext cx="1699500" cy="1699500"/>
              </a:xfrm>
              <a:prstGeom prst="rtTriangl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5" name="Google Shape;95;p6"/>
            <p:cNvGrpSpPr/>
            <p:nvPr/>
          </p:nvGrpSpPr>
          <p:grpSpPr>
            <a:xfrm flipH="1">
              <a:off x="5578209" y="4646738"/>
              <a:ext cx="2199863" cy="304563"/>
              <a:chOff x="-5827153" y="330075"/>
              <a:chExt cx="12276019" cy="1699569"/>
            </a:xfrm>
          </p:grpSpPr>
          <p:sp>
            <p:nvSpPr>
              <p:cNvPr id="96" name="Google Shape;96;p6"/>
              <p:cNvSpPr/>
              <p:nvPr/>
            </p:nvSpPr>
            <p:spPr>
              <a:xfrm>
                <a:off x="-5827153" y="330144"/>
                <a:ext cx="10612200" cy="1699500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6"/>
              <p:cNvSpPr/>
              <p:nvPr/>
            </p:nvSpPr>
            <p:spPr>
              <a:xfrm>
                <a:off x="4749366" y="330075"/>
                <a:ext cx="1699500" cy="1699500"/>
              </a:xfrm>
              <a:prstGeom prst="rtTriangl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98" name="Google Shape;98;p6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6"/>
          <p:cNvSpPr txBox="1">
            <a:spLocks noGrp="1"/>
          </p:cNvSpPr>
          <p:nvPr>
            <p:ph type="body" idx="1"/>
          </p:nvPr>
        </p:nvSpPr>
        <p:spPr>
          <a:xfrm>
            <a:off x="814275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/>
          </a:p>
        </p:txBody>
      </p:sp>
      <p:sp>
        <p:nvSpPr>
          <p:cNvPr id="100" name="Google Shape;100;p6"/>
          <p:cNvSpPr txBox="1">
            <a:spLocks noGrp="1"/>
          </p:cNvSpPr>
          <p:nvPr>
            <p:ph type="body" idx="2"/>
          </p:nvPr>
        </p:nvSpPr>
        <p:spPr>
          <a:xfrm>
            <a:off x="4396123" y="1537988"/>
            <a:ext cx="3378300" cy="2724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▰"/>
              <a:defRPr sz="2000"/>
            </a:lvl1pPr>
            <a:lvl2pPr marL="914400" lvl="1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2pPr>
            <a:lvl3pPr marL="1371600" lvl="2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3pPr>
            <a:lvl4pPr marL="1828800" lvl="3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4pPr>
            <a:lvl5pPr marL="2286000" lvl="4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5pPr>
            <a:lvl6pPr marL="2743200" lvl="5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6pPr>
            <a:lvl7pPr marL="3200400" lvl="6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7pPr>
            <a:lvl8pPr marL="3657600" lvl="7" indent="-355600">
              <a:spcBef>
                <a:spcPts val="1000"/>
              </a:spcBef>
              <a:spcAft>
                <a:spcPts val="0"/>
              </a:spcAft>
              <a:buSzPts val="2000"/>
              <a:buChar char="▻"/>
              <a:defRPr sz="2000"/>
            </a:lvl8pPr>
            <a:lvl9pPr marL="4114800" lvl="8" indent="-355600">
              <a:spcBef>
                <a:spcPts val="1000"/>
              </a:spcBef>
              <a:spcAft>
                <a:spcPts val="1000"/>
              </a:spcAft>
              <a:buSzPts val="2000"/>
              <a:buChar char="▻"/>
              <a:defRPr sz="2000"/>
            </a:lvl9pPr>
          </a:lstStyle>
          <a:p>
            <a:endParaRPr/>
          </a:p>
        </p:txBody>
      </p:sp>
      <p:sp>
        <p:nvSpPr>
          <p:cNvPr id="101" name="Google Shape;101;p6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Roboto Condensed"/>
              <a:buNone/>
              <a:defRPr sz="20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14275" y="1327350"/>
            <a:ext cx="6132600" cy="314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▰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1pPr>
            <a:lvl2pPr marL="914400" lvl="1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2pPr>
            <a:lvl3pPr marL="1371600" lvl="2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3pPr>
            <a:lvl4pPr marL="1828800" lvl="3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4pPr>
            <a:lvl5pPr marL="2286000" lvl="4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5pPr>
            <a:lvl6pPr marL="2743200" lvl="5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6pPr>
            <a:lvl7pPr marL="3200400" lvl="6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7pPr>
            <a:lvl8pPr marL="3657600" lvl="7" indent="-381000"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8pPr>
            <a:lvl9pPr marL="4114800" lvl="8" indent="-381000">
              <a:spcBef>
                <a:spcPts val="1000"/>
              </a:spcBef>
              <a:spcAft>
                <a:spcPts val="1000"/>
              </a:spcAft>
              <a:buClr>
                <a:schemeClr val="accent4"/>
              </a:buClr>
              <a:buSzPts val="2400"/>
              <a:buFont typeface="Roboto Condensed Light"/>
              <a:buChar char="▻"/>
              <a:defRPr sz="2400">
                <a:solidFill>
                  <a:schemeClr val="dk1"/>
                </a:solidFill>
                <a:latin typeface="Roboto Condensed Light"/>
                <a:ea typeface="Roboto Condensed Light"/>
                <a:cs typeface="Roboto Condensed Light"/>
                <a:sym typeface="Roboto Condensed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1pPr>
            <a:lvl2pPr lvl="1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2pPr>
            <a:lvl3pPr lvl="2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3pPr>
            <a:lvl4pPr lvl="3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4pPr>
            <a:lvl5pPr lvl="4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5pPr>
            <a:lvl6pPr lvl="5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6pPr>
            <a:lvl7pPr lvl="6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7pPr>
            <a:lvl8pPr lvl="7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8pPr>
            <a:lvl9pPr lvl="8" algn="r">
              <a:buNone/>
              <a:defRPr sz="1200" b="1">
                <a:solidFill>
                  <a:schemeClr val="lt1"/>
                </a:solidFill>
                <a:latin typeface="Roboto Condensed"/>
                <a:ea typeface="Roboto Condensed"/>
                <a:cs typeface="Roboto Condensed"/>
                <a:sym typeface="Roboto Condensed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"/>
          <p:cNvSpPr txBox="1">
            <a:spLocks noGrp="1"/>
          </p:cNvSpPr>
          <p:nvPr>
            <p:ph type="ctrTitle"/>
          </p:nvPr>
        </p:nvSpPr>
        <p:spPr>
          <a:xfrm>
            <a:off x="685800" y="1090750"/>
            <a:ext cx="5367900" cy="29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 smtClean="0"/>
              <a:t>Фокусовані групові дискусії Ч.2.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/>
              <a:t>Функції модератора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93683" y="1420945"/>
            <a:ext cx="8287046" cy="3268098"/>
          </a:xfrm>
        </p:spPr>
        <p:txBody>
          <a:bodyPr/>
          <a:lstStyle/>
          <a:p>
            <a:pPr indent="449580" algn="just"/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Набуття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практичних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навичок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роботи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учасниками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фокус-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групи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безсумнівно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є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найважливішим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чинником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впливає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ефективність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роботи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модератора.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Неможливо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навчитись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мистецтву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модерування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спираючись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тільки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теоретичні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знання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але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навіть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беручи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участь у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спостереженні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аналізі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результатів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можна не стати хорошим модератором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uk-UA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Є різні вимоги до модераторів, є різні стилі </a:t>
            </a:r>
            <a:r>
              <a:rPr lang="uk-UA" sz="1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модерування</a:t>
            </a:r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фгд</a:t>
            </a:r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багато в чому вони можуть залежати і від особистих якостей модератора, але є певні моменти які характерні для більшості.</a:t>
            </a:r>
            <a:endParaRPr lang="uk-U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969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/>
              <a:t>Функції модератора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93683" y="1420945"/>
            <a:ext cx="8287046" cy="3268098"/>
          </a:xfrm>
        </p:spPr>
        <p:txBody>
          <a:bodyPr/>
          <a:lstStyle/>
          <a:p>
            <a:pPr indent="450215" algn="just"/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якісного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допомогою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фокус-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груп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для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мінімізації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негативних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наслідків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слід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використовувати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один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гайд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крім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того,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кожен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модератор повинен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володіти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рядом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навичок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асвоїти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основи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майевтики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добування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прихованої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допомогою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навідних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питань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оволодіти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емпатичним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слуханням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розуміння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емоційного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стану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партнера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вираження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розуміння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співпереживання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шаблонів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мислення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відсутність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упередженого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ставлення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учасників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); 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чудову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пам’ять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вміти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ролі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склалися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усередині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групи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адекватно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управляти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груповою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динамікою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endParaRPr lang="uk-U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1783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/>
              <a:t>Функції модератора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12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93683" y="1420945"/>
            <a:ext cx="8287046" cy="3268098"/>
          </a:xfrm>
        </p:spPr>
        <p:txBody>
          <a:bodyPr/>
          <a:lstStyle/>
          <a:p>
            <a:pPr indent="450215" algn="just"/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час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якісного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допомогою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фокус-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груп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для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мінімізації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негативних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наслідків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слід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використовувати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один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гайд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крім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того,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кожен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модератор повинен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володіти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рядом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навичок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асвоїти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основи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майевтики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добування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прихованої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інформації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допомогою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навідних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питань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ru-RU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оволодіти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емпатичним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слуханням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розуміння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емоційного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стану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партнера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вираження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розуміння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співпереживання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шаблонів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мислення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відсутність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упередженого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ставлення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учасників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); 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мати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чудову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пам’ять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вміти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ролі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склалися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усередині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групи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  <a:sym typeface="Symbol" panose="05050102010706020507" pitchFamily="18" charset="2"/>
              </a:rPr>
              <a:t>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адекватно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управляти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груповою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динамікою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endParaRPr lang="uk-U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7412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/>
              <a:t>Функції модератора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13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93683" y="1420945"/>
            <a:ext cx="5434119" cy="3268098"/>
          </a:xfrm>
        </p:spPr>
        <p:txBody>
          <a:bodyPr/>
          <a:lstStyle/>
          <a:p>
            <a:pPr indent="0" algn="just">
              <a:buNone/>
            </a:pP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До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итання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астосування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бейджів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або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таблиць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іменами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є два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протилежні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підходи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 «за» і «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проти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9398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/>
              <a:t>Функції модератора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14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93683" y="1420945"/>
            <a:ext cx="8287046" cy="3268098"/>
          </a:xfrm>
        </p:spPr>
        <p:txBody>
          <a:bodyPr/>
          <a:lstStyle/>
          <a:p>
            <a:pPr indent="450215" algn="just"/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Важливим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моментом на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якому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слід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акцентувати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увагу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є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зручність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спілкування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 «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», яке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дозволяє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скоротити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деяку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дистанцію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спілкування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Досвідчений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модератор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відразу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здатний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визначить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ролі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склалися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всередині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групи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залежності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ролі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учасника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його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емоційного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стану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визначається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індивідуальний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підхід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endParaRPr lang="uk-U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1185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/>
              <a:t>Функції модератора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15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93683" y="1420945"/>
            <a:ext cx="8287046" cy="3268098"/>
          </a:xfrm>
        </p:spPr>
        <p:txBody>
          <a:bodyPr/>
          <a:lstStyle/>
          <a:p>
            <a:pPr indent="450215" algn="just"/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Існує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стереотип,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мовчазних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учасників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змусити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говорити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 будь-яку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ціну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Такий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підхід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може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бути абсолютно не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результативним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Слід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відмітити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подібний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тип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учасників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зустрічається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досить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рідко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більшості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мовчазних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учасників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пояснити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важливість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внеску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особисто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звернутися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питанням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вияснити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причини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мовчання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Крім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того,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завданням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модератора є контроль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занадто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активних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учасників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намагаються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домінувати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над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оточуючими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 такому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випадку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їм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надавати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слово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кінці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мотивуючи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високим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ступенем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компетентності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учасника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endParaRPr lang="uk-U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6614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/>
              <a:t>Функції модератора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16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93683" y="1420945"/>
            <a:ext cx="8287046" cy="3268098"/>
          </a:xfrm>
        </p:spPr>
        <p:txBody>
          <a:bodyPr/>
          <a:lstStyle/>
          <a:p>
            <a:pPr indent="450215" algn="just"/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Зрозуміло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довільний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розвиток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дискусії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неприпустимий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може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повести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увагу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учасників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далеко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поставлених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питань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Слід</a:t>
            </a:r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зазначити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модерування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більшою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мірою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мистецтво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ніж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наука.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Набір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вищевказаних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правил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формує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фундамент,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проте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ці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правила не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гарантують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розуміння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всіх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ситуацій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відбуваються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групі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ru-RU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До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кожної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групи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слід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визначити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окремий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підхід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бути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неупередженим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і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пам’ятати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що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 будь-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якого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правила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бувають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винятки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На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практиці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модератора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вимагають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індивідуального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підходу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не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тільки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до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кожної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групи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але й до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окремо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взятих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учасників</a:t>
            </a:r>
            <a:r>
              <a:rPr lang="ru-RU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6599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dirty="0" err="1"/>
              <a:t>Сценарій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гайд</a:t>
            </a:r>
            <a:r>
              <a:rPr lang="ru-RU" dirty="0" smtClean="0"/>
              <a:t>) фокус-</a:t>
            </a:r>
            <a:r>
              <a:rPr lang="ru-RU" dirty="0" err="1" smtClean="0"/>
              <a:t>груп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17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93683" y="1420945"/>
            <a:ext cx="8287046" cy="3268098"/>
          </a:xfrm>
        </p:spPr>
        <p:txBody>
          <a:bodyPr/>
          <a:lstStyle/>
          <a:p>
            <a:pPr indent="450215" algn="just"/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Сценарій фокус-груп складається з трьох частин</a:t>
            </a:r>
            <a:r>
              <a:rPr lang="uk-UA" sz="1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Вступу модератора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де пояснюються загальні правила роботи на фокус-групі і пояснюється мета дослідження.</a:t>
            </a:r>
            <a:endParaRPr lang="uk-UA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Вступної частини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 ході якої йде обговорення загальних питань, пов'язаних з темою дослідження. Цю частину іноді називають стадією «розбивання льоду». Вона потрібна для того, щоб між модератором і учасниками групи встановився контакт.</a:t>
            </a:r>
            <a:endParaRPr lang="uk-UA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Основної частини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де безпосередньо відбувається обговорення питань дослідження або тестування концепцій.</a:t>
            </a:r>
            <a:endParaRPr lang="uk-UA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Заключної частини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де задаються питання зворотного зв’язку.</a:t>
            </a:r>
            <a:endParaRPr lang="uk-UA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endParaRPr lang="uk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0054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dirty="0" err="1"/>
              <a:t>Сценарій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гайд</a:t>
            </a:r>
            <a:r>
              <a:rPr lang="ru-RU" dirty="0" smtClean="0"/>
              <a:t>) фокус-</a:t>
            </a:r>
            <a:r>
              <a:rPr lang="ru-RU" dirty="0" err="1" smtClean="0"/>
              <a:t>груп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18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93683" y="1420945"/>
            <a:ext cx="8287046" cy="3268098"/>
          </a:xfrm>
        </p:spPr>
        <p:txBody>
          <a:bodyPr/>
          <a:lstStyle/>
          <a:p>
            <a:pPr indent="450215" algn="just"/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Тематичне обговорення в основній частині зазвичай будується по дворівневому принципу: укрупнені теми чи основні питання (вказується мета їх обговорення і тривалість) і конкретні питання, що до них входять. Ця структура є певною переробкою дослідником тих цілей і питань, які сформульовані в дизайні дослідження.</a:t>
            </a:r>
            <a:endParaRPr lang="uk-UA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endParaRPr lang="uk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6010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ru-RU" dirty="0" err="1"/>
              <a:t>Сценарій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гайд</a:t>
            </a:r>
            <a:r>
              <a:rPr lang="ru-RU" dirty="0" smtClean="0"/>
              <a:t>) фокус-</a:t>
            </a:r>
            <a:r>
              <a:rPr lang="ru-RU" dirty="0" err="1" smtClean="0"/>
              <a:t>груп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19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93683" y="1420945"/>
            <a:ext cx="8287046" cy="3268098"/>
          </a:xfrm>
        </p:spPr>
        <p:txBody>
          <a:bodyPr/>
          <a:lstStyle/>
          <a:p>
            <a:pPr indent="450215" algn="just"/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Існують два основні способи структурування обговорення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першому варіанті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дискусія може бути розпочата з найбільш широкої теми. Потім тематика поступово звужується, переходячи безпосередньо до більш конкретних питань. Такий тип структурування називається прямою послідовністю тем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Другий варіант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полягає в тому, щоб почати відразу з чогось конкретного, а потім обговорювати суміжні теми, розширюючи рамки дискусії. Цей тип структурування носить назву зворотної послідовності. З точки зору кінцевих цілей дослідження обидва методи є в рівній мірі правомірними, і в рівній мірі застосовуються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Написаний сценарій обов'язково узгоджується із замовником дослідження, що дозволяє врахувати всі його побажання.</a:t>
            </a:r>
            <a:endParaRPr lang="uk-UA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buNone/>
            </a:pPr>
            <a:endParaRPr lang="uk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381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 smtClean="0"/>
              <a:t>Особливості методу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0" y="1420945"/>
            <a:ext cx="8580729" cy="3268098"/>
          </a:xfrm>
        </p:spPr>
        <p:txBody>
          <a:bodyPr/>
          <a:lstStyle/>
          <a:p>
            <a:pPr indent="450215" algn="just"/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Метод сфокусованих групових інтерв’ю має спільні риси з деякими варіантами опитування, скажімо – з груповим інтерв’ю. Проте сфокусовані інтерв’ю є не просто чергування запитань і відповідей респондентів, а </a:t>
            </a:r>
            <a:r>
              <a:rPr lang="uk-UA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являють собою форму групової дискусії.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Респонденти мають більше свободи у виборі форми презентації своїх думок та вражень щодо заданої теми. Застосування сфокусованого групового інтерв’ю стимулює виникнення нових запитань. А предмет розмови може набувати несподіваних напрямів. </a:t>
            </a:r>
            <a:r>
              <a:rPr lang="uk-UA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Дискусія спроможна краще відобразити різноманітність думок, ніж масове опитування, оскільки тема сприймається </a:t>
            </a:r>
            <a:r>
              <a:rPr lang="uk-UA" sz="1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динамічно</a:t>
            </a:r>
            <a:r>
              <a:rPr lang="uk-UA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завдяки впливові людей один на одного в процесі спілкування. Але тут виникають інші ефекти групової роботи (</a:t>
            </a:r>
            <a:r>
              <a:rPr lang="uk-UA" sz="1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конформність</a:t>
            </a:r>
            <a:r>
              <a:rPr lang="uk-UA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вплив авторитетів, страхи і </a:t>
            </a:r>
            <a:r>
              <a:rPr lang="uk-UA" sz="1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т.д</a:t>
            </a:r>
            <a:r>
              <a:rPr lang="uk-UA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.)</a:t>
            </a:r>
            <a:endParaRPr lang="uk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 smtClean="0"/>
              <a:t>Особливості методу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93683" y="1420945"/>
            <a:ext cx="8287046" cy="3268098"/>
          </a:xfrm>
        </p:spPr>
        <p:txBody>
          <a:bodyPr/>
          <a:lstStyle/>
          <a:p>
            <a:pPr indent="450215" algn="just"/>
            <a:r>
              <a:rPr lang="uk-UA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Однією</a:t>
            </a:r>
            <a:r>
              <a:rPr lang="uk-UA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 важливих умов для плідного використання сфокусованого групового інтерв’ю є </a:t>
            </a:r>
            <a:r>
              <a:rPr lang="uk-UA" sz="1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комфортність ситуації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перебігу процесу. Важливо, щоб кожний учасник фокус-групи не був обмежений часом для спілкування, відчував увагу до себе, зумів налаштуватися на тему, що цікавить дослідника, мав можливість відпочити під час проведення дискусії. </a:t>
            </a:r>
            <a:r>
              <a:rPr lang="uk-UA" sz="1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Для цього необхідне спеціальне приміщення і обладнання.</a:t>
            </a:r>
            <a:endParaRPr lang="uk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48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 smtClean="0"/>
              <a:t>Особливості методу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93683" y="1420945"/>
            <a:ext cx="8287046" cy="3268098"/>
          </a:xfrm>
        </p:spPr>
        <p:txBody>
          <a:bodyPr/>
          <a:lstStyle/>
          <a:p>
            <a:pPr indent="450215" algn="just"/>
            <a:r>
              <a:rPr lang="uk-UA" sz="18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Другою </a:t>
            </a:r>
            <a:r>
              <a:rPr lang="uk-UA" sz="1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особливістю методу є те, що дискусія має сфокусований характер.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Це означає, що тема дискусії, логіка і форма запитань визначаються заздалегідь і фіксуються в інструкції ведучого (</a:t>
            </a:r>
            <a:r>
              <a:rPr lang="uk-UA" sz="18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гайд</a:t>
            </a:r>
            <a:r>
              <a:rPr lang="uk-UA" sz="1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фокус-групи для модератора).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Більшість питань мають бути відкриті, окрім особливих випадків, наприклад коли ми просимо </a:t>
            </a:r>
            <a:r>
              <a:rPr lang="uk-UA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проранжуйте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оцініть і </a:t>
            </a:r>
            <a:r>
              <a:rPr lang="uk-UA" sz="18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т.д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., але тоді варто забезпечити учасників окремими бланками. </a:t>
            </a:r>
            <a:endParaRPr lang="uk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982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 smtClean="0"/>
              <a:t>Особливості методу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93683" y="1420945"/>
            <a:ext cx="8287046" cy="3268098"/>
          </a:xfrm>
        </p:spPr>
        <p:txBody>
          <a:bodyPr/>
          <a:lstStyle/>
          <a:p>
            <a:pPr indent="450215" algn="just"/>
            <a:r>
              <a:rPr lang="uk-UA" sz="18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Важливо, щоб ведучий проявляв майстерність та уміння спрямувати дискусію в русло необхідної теми.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Збирання інформації відбувається в процесі спостереження за обговоренням запропонованих запитань, а також за елементами невербальної поведінки.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цьому метод сфокусованого групового інтерв’ю близький до методу спостереження. Думки учасників взаємодії сприймаються не самі по собі, а у вербальному й невербальному контексті дискусії, адже учасники в ході обміну інформацією можуть не тільки змінювати власну думку, але й коригувати думки один одного.</a:t>
            </a:r>
            <a:endParaRPr lang="uk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33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 smtClean="0"/>
              <a:t>Особливості методу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93683" y="1420945"/>
            <a:ext cx="8287046" cy="3268098"/>
          </a:xfrm>
        </p:spPr>
        <p:txBody>
          <a:bodyPr/>
          <a:lstStyle/>
          <a:p>
            <a:pPr indent="450215" algn="just"/>
            <a:r>
              <a:rPr lang="uk-UA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Третьою</a:t>
            </a:r>
            <a:r>
              <a:rPr lang="uk-UA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особливістю сфокусованого групового інтерв’ю є те, що </a:t>
            </a:r>
            <a:r>
              <a:rPr lang="uk-UA" sz="16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групова </a:t>
            </a:r>
            <a:r>
              <a:rPr lang="uk-UA" sz="16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інтеракція</a:t>
            </a:r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(соціальна взаємодія), яка виникає </a:t>
            </a:r>
            <a:r>
              <a:rPr lang="uk-UA" sz="16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ході дискусії</a:t>
            </a:r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дозволяє дослідникові одержати інформацію не просто про те, що думають з приводу тієї чи іншої проблеми, а й про те, чому вони так думають.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 процесі дискусії ведучий пропонує підкріпити висловлювання фактами, виходячи з особистого досвіду. Завдяки цьому </a:t>
            </a:r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висловлювання набувають більш-менш обґрунтованого характеру, і це дозволяє дослідникові робити висновки щодо мотивації суджень та дій респондентів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. Така 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особливість зробила метод популярним в маркетингу,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оскільки виробникові важливо знати не тільки „що купується?”, але й „чому купується товар?” та „хто його купує?” – </a:t>
            </a:r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тобто визначається мотивація дій та вчинків респондентів.</a:t>
            </a:r>
            <a:endParaRPr lang="uk-UA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010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 smtClean="0"/>
              <a:t>Особливості методу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93683" y="1420945"/>
            <a:ext cx="8287046" cy="3268098"/>
          </a:xfrm>
        </p:spPr>
        <p:txBody>
          <a:bodyPr/>
          <a:lstStyle/>
          <a:p>
            <a:pPr indent="450215" algn="just"/>
            <a:r>
              <a:rPr lang="uk-UA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Четверта</a:t>
            </a:r>
            <a:r>
              <a:rPr lang="uk-UA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особливість. Виникнення </a:t>
            </a:r>
            <a:r>
              <a:rPr lang="uk-UA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інтеракції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процесі сфокусованого групового інтерв’ю дозволяє також розкрити більш глибокі шари психіки учасників – досвід співпереживання та групового сподівання. Одержати такий результат шляхом масового (поштового, телефонного, </a:t>
            </a:r>
            <a:r>
              <a:rPr lang="uk-UA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чи навіть, Ф2Ф інтерв'ю)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опитування майже неможливо. </a:t>
            </a:r>
            <a:endParaRPr lang="uk-U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506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dirty="0" smtClean="0"/>
              <a:t>Особливості методу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93683" y="1420945"/>
            <a:ext cx="8287046" cy="3268098"/>
          </a:xfrm>
        </p:spPr>
        <p:txBody>
          <a:bodyPr/>
          <a:lstStyle/>
          <a:p>
            <a:pPr indent="450215" algn="just"/>
            <a:r>
              <a:rPr lang="uk-UA" sz="1600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П’ята</a:t>
            </a:r>
            <a:r>
              <a:rPr lang="uk-UA" sz="16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особливість. </a:t>
            </a:r>
            <a:r>
              <a:rPr lang="uk-UA" sz="16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Як правило, мета сфокусованого групового інтерв’ю – не досягнення групового консенсусу, а з’ясування напрямків думок кожного із учасників. Тому такий метод відрізняється від експертних опитувань.</a:t>
            </a:r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Адже у сфокусованому груповому інтерв’ю заохочується висловлювання різних кутів зору та будь-якого характеру – як позитивного, так і негативного. Потрібно зазначити, що опитування може проводитись як серед експертів, так і серед пересічних респондентів.</a:t>
            </a:r>
            <a:endParaRPr lang="uk-UA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0215" algn="just"/>
            <a:r>
              <a:rPr lang="uk-UA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Зазвичай, з однієї теми проводять три-чотири фокус-групи. Практика свідчить, що учасники кожної із груп виявляють не зовсім подібне бачення проблеми, яка аналізується. При порівнянні результатів у всіх фокус-групах з’являється можливість говорити про більш або менш типові підходи, і зробити, з певними застереженнями, висновки щодо їх поширення в інших ситуаціях тощо.</a:t>
            </a:r>
            <a:endParaRPr lang="uk-UA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6333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12"/>
          <p:cNvSpPr txBox="1">
            <a:spLocks noGrp="1"/>
          </p:cNvSpPr>
          <p:nvPr>
            <p:ph type="title"/>
          </p:nvPr>
        </p:nvSpPr>
        <p:spPr>
          <a:xfrm>
            <a:off x="814275" y="392575"/>
            <a:ext cx="5258400" cy="76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uk-UA" dirty="0"/>
              <a:t>Функції модератора</a:t>
            </a:r>
            <a:endParaRPr dirty="0"/>
          </a:p>
        </p:txBody>
      </p:sp>
      <p:sp>
        <p:nvSpPr>
          <p:cNvPr id="192" name="Google Shape;192;p12"/>
          <p:cNvSpPr txBox="1">
            <a:spLocks noGrp="1"/>
          </p:cNvSpPr>
          <p:nvPr>
            <p:ph type="sldNum" idx="12"/>
          </p:nvPr>
        </p:nvSpPr>
        <p:spPr>
          <a:xfrm>
            <a:off x="7618000" y="4636500"/>
            <a:ext cx="1487400" cy="31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  <p:grpSp>
        <p:nvGrpSpPr>
          <p:cNvPr id="194" name="Google Shape;194;p12"/>
          <p:cNvGrpSpPr/>
          <p:nvPr/>
        </p:nvGrpSpPr>
        <p:grpSpPr>
          <a:xfrm>
            <a:off x="293683" y="574116"/>
            <a:ext cx="309041" cy="403123"/>
            <a:chOff x="590250" y="244200"/>
            <a:chExt cx="407975" cy="532175"/>
          </a:xfrm>
        </p:grpSpPr>
        <p:sp>
          <p:nvSpPr>
            <p:cNvPr id="195" name="Google Shape;195;p12"/>
            <p:cNvSpPr/>
            <p:nvPr/>
          </p:nvSpPr>
          <p:spPr>
            <a:xfrm>
              <a:off x="623125" y="313625"/>
              <a:ext cx="375100" cy="462750"/>
            </a:xfrm>
            <a:custGeom>
              <a:avLst/>
              <a:gdLst/>
              <a:ahLst/>
              <a:cxnLst/>
              <a:rect l="l" t="t" r="r" b="b"/>
              <a:pathLst>
                <a:path w="15004" h="18510" fill="none" extrusionOk="0">
                  <a:moveTo>
                    <a:pt x="1" y="17536"/>
                  </a:moveTo>
                  <a:lnTo>
                    <a:pt x="1" y="17536"/>
                  </a:lnTo>
                  <a:lnTo>
                    <a:pt x="1" y="17536"/>
                  </a:lnTo>
                  <a:lnTo>
                    <a:pt x="25" y="17682"/>
                  </a:lnTo>
                  <a:lnTo>
                    <a:pt x="49" y="17852"/>
                  </a:lnTo>
                  <a:lnTo>
                    <a:pt x="123" y="18023"/>
                  </a:lnTo>
                  <a:lnTo>
                    <a:pt x="220" y="18193"/>
                  </a:lnTo>
                  <a:lnTo>
                    <a:pt x="293" y="18291"/>
                  </a:lnTo>
                  <a:lnTo>
                    <a:pt x="390" y="18364"/>
                  </a:lnTo>
                  <a:lnTo>
                    <a:pt x="488" y="18412"/>
                  </a:lnTo>
                  <a:lnTo>
                    <a:pt x="610" y="18461"/>
                  </a:lnTo>
                  <a:lnTo>
                    <a:pt x="756" y="18510"/>
                  </a:lnTo>
                  <a:lnTo>
                    <a:pt x="926" y="18510"/>
                  </a:lnTo>
                  <a:lnTo>
                    <a:pt x="14468" y="18510"/>
                  </a:lnTo>
                  <a:lnTo>
                    <a:pt x="14468" y="18510"/>
                  </a:lnTo>
                  <a:lnTo>
                    <a:pt x="14541" y="18510"/>
                  </a:lnTo>
                  <a:lnTo>
                    <a:pt x="14614" y="18485"/>
                  </a:lnTo>
                  <a:lnTo>
                    <a:pt x="14736" y="18412"/>
                  </a:lnTo>
                  <a:lnTo>
                    <a:pt x="14833" y="18291"/>
                  </a:lnTo>
                  <a:lnTo>
                    <a:pt x="14906" y="18144"/>
                  </a:lnTo>
                  <a:lnTo>
                    <a:pt x="14955" y="17974"/>
                  </a:lnTo>
                  <a:lnTo>
                    <a:pt x="14979" y="17779"/>
                  </a:lnTo>
                  <a:lnTo>
                    <a:pt x="15003" y="17438"/>
                  </a:lnTo>
                  <a:lnTo>
                    <a:pt x="15003" y="487"/>
                  </a:lnTo>
                  <a:lnTo>
                    <a:pt x="15003" y="487"/>
                  </a:lnTo>
                  <a:lnTo>
                    <a:pt x="15003" y="341"/>
                  </a:lnTo>
                  <a:lnTo>
                    <a:pt x="14979" y="219"/>
                  </a:lnTo>
                  <a:lnTo>
                    <a:pt x="14955" y="146"/>
                  </a:lnTo>
                  <a:lnTo>
                    <a:pt x="14906" y="73"/>
                  </a:lnTo>
                  <a:lnTo>
                    <a:pt x="14833" y="49"/>
                  </a:lnTo>
                  <a:lnTo>
                    <a:pt x="14736" y="24"/>
                  </a:lnTo>
                  <a:lnTo>
                    <a:pt x="14468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12"/>
            <p:cNvSpPr/>
            <p:nvPr/>
          </p:nvSpPr>
          <p:spPr>
            <a:xfrm>
              <a:off x="590250" y="269775"/>
              <a:ext cx="377525" cy="462775"/>
            </a:xfrm>
            <a:custGeom>
              <a:avLst/>
              <a:gdLst/>
              <a:ahLst/>
              <a:cxnLst/>
              <a:rect l="l" t="t" r="r" b="b"/>
              <a:pathLst>
                <a:path w="15101" h="18511" fill="none" extrusionOk="0">
                  <a:moveTo>
                    <a:pt x="14321" y="0"/>
                  </a:moveTo>
                  <a:lnTo>
                    <a:pt x="780" y="0"/>
                  </a:lnTo>
                  <a:lnTo>
                    <a:pt x="780" y="0"/>
                  </a:lnTo>
                  <a:lnTo>
                    <a:pt x="634" y="25"/>
                  </a:lnTo>
                  <a:lnTo>
                    <a:pt x="488" y="74"/>
                  </a:lnTo>
                  <a:lnTo>
                    <a:pt x="342" y="122"/>
                  </a:lnTo>
                  <a:lnTo>
                    <a:pt x="220" y="220"/>
                  </a:lnTo>
                  <a:lnTo>
                    <a:pt x="122" y="341"/>
                  </a:lnTo>
                  <a:lnTo>
                    <a:pt x="74" y="488"/>
                  </a:lnTo>
                  <a:lnTo>
                    <a:pt x="25" y="634"/>
                  </a:lnTo>
                  <a:lnTo>
                    <a:pt x="1" y="780"/>
                  </a:lnTo>
                  <a:lnTo>
                    <a:pt x="1" y="17731"/>
                  </a:lnTo>
                  <a:lnTo>
                    <a:pt x="1" y="17731"/>
                  </a:lnTo>
                  <a:lnTo>
                    <a:pt x="25" y="17877"/>
                  </a:lnTo>
                  <a:lnTo>
                    <a:pt x="74" y="18023"/>
                  </a:lnTo>
                  <a:lnTo>
                    <a:pt x="122" y="18169"/>
                  </a:lnTo>
                  <a:lnTo>
                    <a:pt x="220" y="18291"/>
                  </a:lnTo>
                  <a:lnTo>
                    <a:pt x="342" y="18388"/>
                  </a:lnTo>
                  <a:lnTo>
                    <a:pt x="488" y="18437"/>
                  </a:lnTo>
                  <a:lnTo>
                    <a:pt x="634" y="18486"/>
                  </a:lnTo>
                  <a:lnTo>
                    <a:pt x="780" y="18510"/>
                  </a:lnTo>
                  <a:lnTo>
                    <a:pt x="14321" y="18510"/>
                  </a:lnTo>
                  <a:lnTo>
                    <a:pt x="14321" y="18510"/>
                  </a:lnTo>
                  <a:lnTo>
                    <a:pt x="14467" y="18486"/>
                  </a:lnTo>
                  <a:lnTo>
                    <a:pt x="14614" y="18437"/>
                  </a:lnTo>
                  <a:lnTo>
                    <a:pt x="14760" y="18388"/>
                  </a:lnTo>
                  <a:lnTo>
                    <a:pt x="14881" y="18291"/>
                  </a:lnTo>
                  <a:lnTo>
                    <a:pt x="14979" y="18169"/>
                  </a:lnTo>
                  <a:lnTo>
                    <a:pt x="15028" y="18023"/>
                  </a:lnTo>
                  <a:lnTo>
                    <a:pt x="15076" y="17877"/>
                  </a:lnTo>
                  <a:lnTo>
                    <a:pt x="15101" y="17731"/>
                  </a:lnTo>
                  <a:lnTo>
                    <a:pt x="15101" y="780"/>
                  </a:lnTo>
                  <a:lnTo>
                    <a:pt x="15101" y="780"/>
                  </a:lnTo>
                  <a:lnTo>
                    <a:pt x="15076" y="634"/>
                  </a:lnTo>
                  <a:lnTo>
                    <a:pt x="15028" y="488"/>
                  </a:lnTo>
                  <a:lnTo>
                    <a:pt x="14979" y="341"/>
                  </a:lnTo>
                  <a:lnTo>
                    <a:pt x="14881" y="220"/>
                  </a:lnTo>
                  <a:lnTo>
                    <a:pt x="14760" y="122"/>
                  </a:lnTo>
                  <a:lnTo>
                    <a:pt x="14614" y="74"/>
                  </a:lnTo>
                  <a:lnTo>
                    <a:pt x="14467" y="25"/>
                  </a:lnTo>
                  <a:lnTo>
                    <a:pt x="14321" y="0"/>
                  </a:lnTo>
                  <a:lnTo>
                    <a:pt x="14321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2"/>
            <p:cNvSpPr/>
            <p:nvPr/>
          </p:nvSpPr>
          <p:spPr>
            <a:xfrm>
              <a:off x="796650" y="274025"/>
              <a:ext cx="45100" cy="45100"/>
            </a:xfrm>
            <a:custGeom>
              <a:avLst/>
              <a:gdLst/>
              <a:ahLst/>
              <a:cxnLst/>
              <a:rect l="l" t="t" r="r" b="b"/>
              <a:pathLst>
                <a:path w="1804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3" y="25"/>
                  </a:lnTo>
                  <a:lnTo>
                    <a:pt x="1243" y="74"/>
                  </a:lnTo>
                  <a:lnTo>
                    <a:pt x="1414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4" y="1657"/>
                  </a:lnTo>
                  <a:lnTo>
                    <a:pt x="1243" y="1730"/>
                  </a:lnTo>
                  <a:lnTo>
                    <a:pt x="1073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2" y="1779"/>
                  </a:lnTo>
                  <a:lnTo>
                    <a:pt x="561" y="1730"/>
                  </a:lnTo>
                  <a:lnTo>
                    <a:pt x="391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1" y="147"/>
                  </a:lnTo>
                  <a:lnTo>
                    <a:pt x="561" y="74"/>
                  </a:lnTo>
                  <a:lnTo>
                    <a:pt x="732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2"/>
            <p:cNvSpPr/>
            <p:nvPr/>
          </p:nvSpPr>
          <p:spPr>
            <a:xfrm>
              <a:off x="7138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2" y="1"/>
                  </a:move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9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9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9" y="1535"/>
                  </a:lnTo>
                  <a:lnTo>
                    <a:pt x="147" y="1414"/>
                  </a:lnTo>
                  <a:lnTo>
                    <a:pt x="74" y="1243"/>
                  </a:lnTo>
                  <a:lnTo>
                    <a:pt x="25" y="1073"/>
                  </a:lnTo>
                  <a:lnTo>
                    <a:pt x="1" y="902"/>
                  </a:lnTo>
                  <a:lnTo>
                    <a:pt x="1" y="902"/>
                  </a:lnTo>
                  <a:lnTo>
                    <a:pt x="25" y="732"/>
                  </a:lnTo>
                  <a:lnTo>
                    <a:pt x="74" y="561"/>
                  </a:lnTo>
                  <a:lnTo>
                    <a:pt x="147" y="391"/>
                  </a:lnTo>
                  <a:lnTo>
                    <a:pt x="269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2"/>
            <p:cNvSpPr/>
            <p:nvPr/>
          </p:nvSpPr>
          <p:spPr>
            <a:xfrm>
              <a:off x="631050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0" y="902"/>
                  </a:move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7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1" y="74"/>
                  </a:lnTo>
                  <a:lnTo>
                    <a:pt x="731" y="25"/>
                  </a:lnTo>
                  <a:lnTo>
                    <a:pt x="902" y="1"/>
                  </a:lnTo>
                  <a:lnTo>
                    <a:pt x="902" y="1"/>
                  </a:lnTo>
                  <a:lnTo>
                    <a:pt x="1072" y="25"/>
                  </a:lnTo>
                  <a:lnTo>
                    <a:pt x="1243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7" y="391"/>
                  </a:lnTo>
                  <a:lnTo>
                    <a:pt x="1730" y="561"/>
                  </a:lnTo>
                  <a:lnTo>
                    <a:pt x="1778" y="732"/>
                  </a:lnTo>
                  <a:lnTo>
                    <a:pt x="1803" y="902"/>
                  </a:lnTo>
                  <a:lnTo>
                    <a:pt x="1803" y="902"/>
                  </a:lnTo>
                  <a:lnTo>
                    <a:pt x="1778" y="1073"/>
                  </a:lnTo>
                  <a:lnTo>
                    <a:pt x="1730" y="1243"/>
                  </a:lnTo>
                  <a:lnTo>
                    <a:pt x="1657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3" y="1730"/>
                  </a:lnTo>
                  <a:lnTo>
                    <a:pt x="1072" y="1779"/>
                  </a:lnTo>
                  <a:lnTo>
                    <a:pt x="902" y="1803"/>
                  </a:lnTo>
                  <a:lnTo>
                    <a:pt x="902" y="1803"/>
                  </a:lnTo>
                  <a:lnTo>
                    <a:pt x="731" y="1779"/>
                  </a:lnTo>
                  <a:lnTo>
                    <a:pt x="561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7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12"/>
            <p:cNvSpPr/>
            <p:nvPr/>
          </p:nvSpPr>
          <p:spPr>
            <a:xfrm>
              <a:off x="649925" y="590050"/>
              <a:ext cx="133975" cy="25"/>
            </a:xfrm>
            <a:custGeom>
              <a:avLst/>
              <a:gdLst/>
              <a:ahLst/>
              <a:cxnLst/>
              <a:rect l="l" t="t" r="r" b="b"/>
              <a:pathLst>
                <a:path w="5359" h="1" fill="none" extrusionOk="0">
                  <a:moveTo>
                    <a:pt x="5358" y="0"/>
                  </a:moveTo>
                  <a:lnTo>
                    <a:pt x="0" y="0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12"/>
            <p:cNvSpPr/>
            <p:nvPr/>
          </p:nvSpPr>
          <p:spPr>
            <a:xfrm>
              <a:off x="649925" y="5346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12"/>
            <p:cNvSpPr/>
            <p:nvPr/>
          </p:nvSpPr>
          <p:spPr>
            <a:xfrm>
              <a:off x="649925" y="4798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12"/>
            <p:cNvSpPr/>
            <p:nvPr/>
          </p:nvSpPr>
          <p:spPr>
            <a:xfrm>
              <a:off x="649925" y="424425"/>
              <a:ext cx="255750" cy="25"/>
            </a:xfrm>
            <a:custGeom>
              <a:avLst/>
              <a:gdLst/>
              <a:ahLst/>
              <a:cxnLst/>
              <a:rect l="l" t="t" r="r" b="b"/>
              <a:pathLst>
                <a:path w="10230" h="1" fill="none" extrusionOk="0">
                  <a:moveTo>
                    <a:pt x="10229" y="1"/>
                  </a:moveTo>
                  <a:lnTo>
                    <a:pt x="0" y="1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12"/>
            <p:cNvSpPr/>
            <p:nvPr/>
          </p:nvSpPr>
          <p:spPr>
            <a:xfrm>
              <a:off x="879475" y="274025"/>
              <a:ext cx="45075" cy="45100"/>
            </a:xfrm>
            <a:custGeom>
              <a:avLst/>
              <a:gdLst/>
              <a:ahLst/>
              <a:cxnLst/>
              <a:rect l="l" t="t" r="r" b="b"/>
              <a:pathLst>
                <a:path w="1803" h="1804" fill="none" extrusionOk="0">
                  <a:moveTo>
                    <a:pt x="901" y="1803"/>
                  </a:moveTo>
                  <a:lnTo>
                    <a:pt x="901" y="1803"/>
                  </a:lnTo>
                  <a:lnTo>
                    <a:pt x="731" y="1779"/>
                  </a:lnTo>
                  <a:lnTo>
                    <a:pt x="560" y="1730"/>
                  </a:lnTo>
                  <a:lnTo>
                    <a:pt x="390" y="1657"/>
                  </a:lnTo>
                  <a:lnTo>
                    <a:pt x="268" y="1535"/>
                  </a:lnTo>
                  <a:lnTo>
                    <a:pt x="146" y="1414"/>
                  </a:lnTo>
                  <a:lnTo>
                    <a:pt x="73" y="1243"/>
                  </a:lnTo>
                  <a:lnTo>
                    <a:pt x="25" y="1073"/>
                  </a:lnTo>
                  <a:lnTo>
                    <a:pt x="0" y="902"/>
                  </a:lnTo>
                  <a:lnTo>
                    <a:pt x="0" y="902"/>
                  </a:lnTo>
                  <a:lnTo>
                    <a:pt x="25" y="732"/>
                  </a:lnTo>
                  <a:lnTo>
                    <a:pt x="73" y="561"/>
                  </a:lnTo>
                  <a:lnTo>
                    <a:pt x="146" y="391"/>
                  </a:lnTo>
                  <a:lnTo>
                    <a:pt x="268" y="269"/>
                  </a:lnTo>
                  <a:lnTo>
                    <a:pt x="390" y="147"/>
                  </a:lnTo>
                  <a:lnTo>
                    <a:pt x="560" y="74"/>
                  </a:lnTo>
                  <a:lnTo>
                    <a:pt x="731" y="25"/>
                  </a:lnTo>
                  <a:lnTo>
                    <a:pt x="901" y="1"/>
                  </a:lnTo>
                  <a:lnTo>
                    <a:pt x="901" y="1"/>
                  </a:lnTo>
                  <a:lnTo>
                    <a:pt x="1072" y="25"/>
                  </a:lnTo>
                  <a:lnTo>
                    <a:pt x="1242" y="74"/>
                  </a:lnTo>
                  <a:lnTo>
                    <a:pt x="1413" y="147"/>
                  </a:lnTo>
                  <a:lnTo>
                    <a:pt x="1535" y="269"/>
                  </a:lnTo>
                  <a:lnTo>
                    <a:pt x="1656" y="391"/>
                  </a:lnTo>
                  <a:lnTo>
                    <a:pt x="1729" y="561"/>
                  </a:lnTo>
                  <a:lnTo>
                    <a:pt x="1778" y="732"/>
                  </a:lnTo>
                  <a:lnTo>
                    <a:pt x="1802" y="902"/>
                  </a:lnTo>
                  <a:lnTo>
                    <a:pt x="1802" y="902"/>
                  </a:lnTo>
                  <a:lnTo>
                    <a:pt x="1778" y="1073"/>
                  </a:lnTo>
                  <a:lnTo>
                    <a:pt x="1729" y="1243"/>
                  </a:lnTo>
                  <a:lnTo>
                    <a:pt x="1656" y="1414"/>
                  </a:lnTo>
                  <a:lnTo>
                    <a:pt x="1535" y="1535"/>
                  </a:lnTo>
                  <a:lnTo>
                    <a:pt x="1413" y="1657"/>
                  </a:lnTo>
                  <a:lnTo>
                    <a:pt x="1242" y="1730"/>
                  </a:lnTo>
                  <a:lnTo>
                    <a:pt x="1072" y="1779"/>
                  </a:lnTo>
                  <a:lnTo>
                    <a:pt x="901" y="1803"/>
                  </a:lnTo>
                  <a:lnTo>
                    <a:pt x="901" y="1803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12"/>
            <p:cNvSpPr/>
            <p:nvPr/>
          </p:nvSpPr>
          <p:spPr>
            <a:xfrm>
              <a:off x="6548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12"/>
            <p:cNvSpPr/>
            <p:nvPr/>
          </p:nvSpPr>
          <p:spPr>
            <a:xfrm>
              <a:off x="7376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12"/>
            <p:cNvSpPr/>
            <p:nvPr/>
          </p:nvSpPr>
          <p:spPr>
            <a:xfrm>
              <a:off x="820400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1" y="1"/>
                  </a:moveTo>
                  <a:lnTo>
                    <a:pt x="1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12"/>
            <p:cNvSpPr/>
            <p:nvPr/>
          </p:nvSpPr>
          <p:spPr>
            <a:xfrm>
              <a:off x="903225" y="244200"/>
              <a:ext cx="25" cy="51175"/>
            </a:xfrm>
            <a:custGeom>
              <a:avLst/>
              <a:gdLst/>
              <a:ahLst/>
              <a:cxnLst/>
              <a:rect l="l" t="t" r="r" b="b"/>
              <a:pathLst>
                <a:path w="1" h="2047" fill="none" extrusionOk="0">
                  <a:moveTo>
                    <a:pt x="0" y="1"/>
                  </a:moveTo>
                  <a:lnTo>
                    <a:pt x="0" y="2046"/>
                  </a:lnTo>
                </a:path>
              </a:pathLst>
            </a:custGeom>
            <a:noFill/>
            <a:ln w="12175" cap="rnd" cmpd="sng">
              <a:solidFill>
                <a:srgbClr val="FF98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93683" y="1420945"/>
            <a:ext cx="8287046" cy="3268098"/>
          </a:xfrm>
        </p:spPr>
        <p:txBody>
          <a:bodyPr/>
          <a:lstStyle/>
          <a:p>
            <a:pPr indent="450215" algn="just"/>
            <a:r>
              <a:rPr lang="uk-UA" sz="16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Центральну роль в проведенні </a:t>
            </a:r>
            <a:r>
              <a:rPr lang="uk-UA" sz="16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фгд</a:t>
            </a:r>
            <a:r>
              <a:rPr lang="uk-UA" sz="16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відіграє модератор. Якими є його функції в цьому методі. </a:t>
            </a:r>
            <a:endParaRPr lang="uk-UA" sz="14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16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Організація роботи групи.</a:t>
            </a:r>
            <a:endParaRPr lang="uk-UA" sz="14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16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Слідування </a:t>
            </a:r>
            <a:r>
              <a:rPr lang="uk-UA" sz="16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гайду</a:t>
            </a:r>
            <a:r>
              <a:rPr lang="uk-UA" sz="16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14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16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Таймінг</a:t>
            </a:r>
            <a:r>
              <a:rPr lang="uk-UA" sz="16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14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16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Керування дискусією.</a:t>
            </a:r>
            <a:endParaRPr lang="uk-UA" sz="1400" b="1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Font typeface="+mj-lt"/>
              <a:buAutoNum type="arabicPeriod"/>
            </a:pPr>
            <a:r>
              <a:rPr lang="uk-UA" sz="1600" b="1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Відстежування</a:t>
            </a:r>
            <a:r>
              <a:rPr lang="uk-UA" sz="16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реакцій учасників.</a:t>
            </a:r>
            <a:endParaRPr lang="uk-UA" sz="14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911999"/>
      </p:ext>
    </p:extLst>
  </p:cSld>
  <p:clrMapOvr>
    <a:masterClrMapping/>
  </p:clrMapOvr>
</p:sld>
</file>

<file path=ppt/theme/theme1.xml><?xml version="1.0" encoding="utf-8"?>
<a:theme xmlns:a="http://schemas.openxmlformats.org/drawingml/2006/main" name="Salerio template">
  <a:themeElements>
    <a:clrScheme name="Custom 347">
      <a:dk1>
        <a:srgbClr val="263248"/>
      </a:dk1>
      <a:lt1>
        <a:srgbClr val="FFFFFF"/>
      </a:lt1>
      <a:dk2>
        <a:srgbClr val="434343"/>
      </a:dk2>
      <a:lt2>
        <a:srgbClr val="E0E4E9"/>
      </a:lt2>
      <a:accent1>
        <a:srgbClr val="3F5378"/>
      </a:accent1>
      <a:accent2>
        <a:srgbClr val="263248"/>
      </a:accent2>
      <a:accent3>
        <a:srgbClr val="92A8C8"/>
      </a:accent3>
      <a:accent4>
        <a:srgbClr val="C7D3E6"/>
      </a:accent4>
      <a:accent5>
        <a:srgbClr val="FF9800"/>
      </a:accent5>
      <a:accent6>
        <a:srgbClr val="D26F00"/>
      </a:accent6>
      <a:hlink>
        <a:srgbClr val="3F5378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1458</Words>
  <Application>Microsoft Office PowerPoint</Application>
  <PresentationFormat>Экран (16:9)</PresentationFormat>
  <Paragraphs>86</Paragraphs>
  <Slides>19</Slides>
  <Notes>19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6" baseType="lpstr">
      <vt:lpstr>Roboto Condensed</vt:lpstr>
      <vt:lpstr>Arvo</vt:lpstr>
      <vt:lpstr>Times New Roman</vt:lpstr>
      <vt:lpstr>Arial</vt:lpstr>
      <vt:lpstr>Symbol</vt:lpstr>
      <vt:lpstr>Roboto Condensed Light</vt:lpstr>
      <vt:lpstr>Salerio template</vt:lpstr>
      <vt:lpstr>Фокусовані групові дискусії Ч.2.</vt:lpstr>
      <vt:lpstr>Особливості методу</vt:lpstr>
      <vt:lpstr>Особливості методу</vt:lpstr>
      <vt:lpstr>Особливості методу</vt:lpstr>
      <vt:lpstr>Особливості методу</vt:lpstr>
      <vt:lpstr>Особливості методу</vt:lpstr>
      <vt:lpstr>Особливості методу</vt:lpstr>
      <vt:lpstr>Особливості методу</vt:lpstr>
      <vt:lpstr>Функції модератора</vt:lpstr>
      <vt:lpstr>Функції модератора</vt:lpstr>
      <vt:lpstr>Функції модератора</vt:lpstr>
      <vt:lpstr>Функції модератора</vt:lpstr>
      <vt:lpstr>Функції модератора</vt:lpstr>
      <vt:lpstr>Функції модератора</vt:lpstr>
      <vt:lpstr>Функції модератора</vt:lpstr>
      <vt:lpstr>Функції модератора</vt:lpstr>
      <vt:lpstr>Сценарій (гайд) фокус-груп</vt:lpstr>
      <vt:lpstr>Сценарій (гайд) фокус-груп</vt:lpstr>
      <vt:lpstr>Сценарій (гайд) фокус-груп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Фокусовані групові дискусії Ч.2.</dc:title>
  <cp:lastModifiedBy>Тая</cp:lastModifiedBy>
  <cp:revision>3</cp:revision>
  <dcterms:modified xsi:type="dcterms:W3CDTF">2021-11-03T10:55:58Z</dcterms:modified>
</cp:coreProperties>
</file>