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8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94" d="100"/>
          <a:sy n="94" d="100"/>
        </p:scale>
        <p:origin x="10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EE5E877-6680-41E0-B8EE-6BF085D3F66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A42B957-12F8-479D-AD2C-9A3D853D01F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291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5E877-6680-41E0-B8EE-6BF085D3F66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B957-12F8-479D-AD2C-9A3D853D0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777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5E877-6680-41E0-B8EE-6BF085D3F66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B957-12F8-479D-AD2C-9A3D853D01F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3504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5E877-6680-41E0-B8EE-6BF085D3F66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B957-12F8-479D-AD2C-9A3D853D01F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5973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5E877-6680-41E0-B8EE-6BF085D3F66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B957-12F8-479D-AD2C-9A3D853D0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168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5E877-6680-41E0-B8EE-6BF085D3F66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B957-12F8-479D-AD2C-9A3D853D01F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2874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5E877-6680-41E0-B8EE-6BF085D3F66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B957-12F8-479D-AD2C-9A3D853D01F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02520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5E877-6680-41E0-B8EE-6BF085D3F66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B957-12F8-479D-AD2C-9A3D853D01F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42145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5E877-6680-41E0-B8EE-6BF085D3F66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B957-12F8-479D-AD2C-9A3D853D01F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875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5E877-6680-41E0-B8EE-6BF085D3F66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B957-12F8-479D-AD2C-9A3D853D0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866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5E877-6680-41E0-B8EE-6BF085D3F66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B957-12F8-479D-AD2C-9A3D853D01F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8257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5E877-6680-41E0-B8EE-6BF085D3F66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B957-12F8-479D-AD2C-9A3D853D0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837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5E877-6680-41E0-B8EE-6BF085D3F66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B957-12F8-479D-AD2C-9A3D853D01F4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4320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5E877-6680-41E0-B8EE-6BF085D3F66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B957-12F8-479D-AD2C-9A3D853D01F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4916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5E877-6680-41E0-B8EE-6BF085D3F66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B957-12F8-479D-AD2C-9A3D853D0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257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5E877-6680-41E0-B8EE-6BF085D3F66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B957-12F8-479D-AD2C-9A3D853D01F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8414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5E877-6680-41E0-B8EE-6BF085D3F66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B957-12F8-479D-AD2C-9A3D853D0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422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EE5E877-6680-41E0-B8EE-6BF085D3F66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A42B957-12F8-479D-AD2C-9A3D853D0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583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Поняття вибірку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dirty="0"/>
              <a:t>Дисципліна: «Якісні і кількісні методи</a:t>
            </a:r>
            <a:r>
              <a:rPr lang="en-US" dirty="0"/>
              <a:t> </a:t>
            </a:r>
            <a:r>
              <a:rPr lang="uk-UA" dirty="0"/>
              <a:t>медіадосліджень»</a:t>
            </a:r>
          </a:p>
          <a:p>
            <a:r>
              <a:rPr lang="uk-UA" dirty="0"/>
              <a:t>Викладач: К. Г. Сіріньок-Долгарьова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8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/>
              <a:t>Генеральна і вибіркова сукупності</a:t>
            </a:r>
            <a:endParaRPr lang="en-US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1294" y="2556931"/>
            <a:ext cx="10260105" cy="3628715"/>
          </a:xfrm>
        </p:spPr>
        <p:txBody>
          <a:bodyPr>
            <a:normAutofit/>
          </a:bodyPr>
          <a:lstStyle/>
          <a:p>
            <a:r>
              <a:rPr lang="ru-RU" dirty="0" err="1"/>
              <a:t>Двома</a:t>
            </a:r>
            <a:r>
              <a:rPr lang="ru-RU" dirty="0"/>
              <a:t> </a:t>
            </a:r>
            <a:r>
              <a:rPr lang="ru-RU" dirty="0" err="1"/>
              <a:t>основними</a:t>
            </a:r>
            <a:r>
              <a:rPr lang="ru-RU" dirty="0"/>
              <a:t> характеристиками </a:t>
            </a:r>
            <a:r>
              <a:rPr lang="ru-RU" dirty="0" err="1"/>
              <a:t>емпіричного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smtClean="0"/>
              <a:t>є </a:t>
            </a:r>
            <a:r>
              <a:rPr lang="ru-RU" dirty="0" err="1" smtClean="0"/>
              <a:t>генеральна</a:t>
            </a:r>
            <a:r>
              <a:rPr lang="ru-RU" dirty="0" smtClean="0"/>
              <a:t> </a:t>
            </a:r>
            <a:r>
              <a:rPr lang="ru-RU" dirty="0" err="1"/>
              <a:t>сукупність</a:t>
            </a:r>
            <a:r>
              <a:rPr lang="ru-RU" dirty="0"/>
              <a:t> </a:t>
            </a:r>
            <a:r>
              <a:rPr lang="ru-RU" dirty="0" smtClean="0"/>
              <a:t>(англ. </a:t>
            </a:r>
            <a:r>
              <a:rPr lang="en-US" b="1" dirty="0" smtClean="0"/>
              <a:t>population</a:t>
            </a:r>
            <a:r>
              <a:rPr lang="ru-RU" dirty="0" smtClean="0"/>
              <a:t>) та </a:t>
            </a:r>
            <a:r>
              <a:rPr lang="ru-RU" dirty="0" err="1"/>
              <a:t>власне</a:t>
            </a:r>
            <a:r>
              <a:rPr lang="ru-RU" dirty="0"/>
              <a:t> </a:t>
            </a:r>
            <a:r>
              <a:rPr lang="ru-RU" dirty="0" err="1"/>
              <a:t>вибірка</a:t>
            </a:r>
            <a:r>
              <a:rPr lang="ru-RU" dirty="0"/>
              <a:t> з </a:t>
            </a:r>
            <a:r>
              <a:rPr lang="ru-RU" dirty="0" err="1" smtClean="0"/>
              <a:t>неї</a:t>
            </a:r>
            <a:r>
              <a:rPr lang="ru-RU" dirty="0" smtClean="0"/>
              <a:t> (англ.</a:t>
            </a:r>
            <a:r>
              <a:rPr lang="en-US" dirty="0" smtClean="0"/>
              <a:t> </a:t>
            </a:r>
            <a:r>
              <a:rPr lang="en-US" b="1" dirty="0" smtClean="0"/>
              <a:t>sample</a:t>
            </a:r>
            <a:r>
              <a:rPr lang="ru-RU" dirty="0" smtClean="0"/>
              <a:t>).</a:t>
            </a:r>
            <a:endParaRPr lang="ru-RU" dirty="0"/>
          </a:p>
          <a:p>
            <a:r>
              <a:rPr lang="ru-RU" b="1" i="1" dirty="0" err="1"/>
              <a:t>Генеральна</a:t>
            </a:r>
            <a:r>
              <a:rPr lang="ru-RU" b="1" i="1" dirty="0"/>
              <a:t> </a:t>
            </a:r>
            <a:r>
              <a:rPr lang="ru-RU" b="1" i="1" dirty="0" err="1"/>
              <a:t>сукупність</a:t>
            </a:r>
            <a:r>
              <a:rPr lang="ru-RU" b="1" i="1" dirty="0"/>
              <a:t> </a:t>
            </a:r>
            <a:r>
              <a:rPr lang="ru-RU" dirty="0"/>
              <a:t>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група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клас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, </a:t>
            </a:r>
            <a:r>
              <a:rPr lang="ru-RU" dirty="0" err="1"/>
              <a:t>змінних</a:t>
            </a:r>
            <a:r>
              <a:rPr lang="ru-RU" dirty="0"/>
              <a:t>, </a:t>
            </a:r>
            <a:r>
              <a:rPr lang="ru-RU" dirty="0" err="1"/>
              <a:t>концепцій</a:t>
            </a:r>
            <a:r>
              <a:rPr lang="ru-RU" dirty="0"/>
              <a:t> </a:t>
            </a:r>
            <a:r>
              <a:rPr lang="ru-RU" dirty="0" err="1" smtClean="0"/>
              <a:t>або</a:t>
            </a:r>
            <a:r>
              <a:rPr lang="ru-RU" dirty="0"/>
              <a:t> </a:t>
            </a:r>
            <a:r>
              <a:rPr lang="ru-RU" dirty="0" err="1" smtClean="0"/>
              <a:t>явищ</a:t>
            </a:r>
            <a:r>
              <a:rPr lang="ru-RU" dirty="0"/>
              <a:t>. У </a:t>
            </a:r>
            <a:r>
              <a:rPr lang="ru-RU" dirty="0" err="1"/>
              <a:t>випадку</a:t>
            </a:r>
            <a:r>
              <a:rPr lang="ru-RU" dirty="0"/>
              <a:t> </a:t>
            </a:r>
            <a:r>
              <a:rPr lang="ru-RU" dirty="0" err="1"/>
              <a:t>перепису</a:t>
            </a:r>
            <a:r>
              <a:rPr lang="ru-RU" dirty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</a:t>
            </a:r>
            <a:r>
              <a:rPr lang="ru-RU" dirty="0" err="1" smtClean="0"/>
              <a:t>досліджуються</a:t>
            </a:r>
            <a:r>
              <a:rPr lang="ru-RU" dirty="0" smtClean="0"/>
              <a:t> </a:t>
            </a:r>
            <a:r>
              <a:rPr lang="ru-RU" dirty="0" err="1"/>
              <a:t>кожен</a:t>
            </a:r>
            <a:r>
              <a:rPr lang="ru-RU" dirty="0"/>
              <a:t> член </a:t>
            </a:r>
            <a:r>
              <a:rPr lang="ru-RU" dirty="0" err="1"/>
              <a:t>групи</a:t>
            </a:r>
            <a:r>
              <a:rPr lang="ru-RU" dirty="0"/>
              <a:t>. </a:t>
            </a:r>
            <a:r>
              <a:rPr lang="ru-RU" dirty="0" err="1"/>
              <a:t>Однак</a:t>
            </a:r>
            <a:r>
              <a:rPr lang="ru-RU" dirty="0"/>
              <a:t>, </a:t>
            </a:r>
            <a:r>
              <a:rPr lang="ru-RU" dirty="0" smtClean="0"/>
              <a:t>у </a:t>
            </a:r>
            <a:r>
              <a:rPr lang="ru-RU" dirty="0" err="1" smtClean="0"/>
              <a:t>більшості</a:t>
            </a:r>
            <a:r>
              <a:rPr lang="ru-RU" dirty="0" smtClean="0"/>
              <a:t> </a:t>
            </a:r>
            <a:r>
              <a:rPr lang="ru-RU" dirty="0" err="1"/>
              <a:t>ситуацій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неможливо</a:t>
            </a:r>
            <a:r>
              <a:rPr lang="ru-RU" dirty="0"/>
              <a:t>, тому </a:t>
            </a:r>
            <a:r>
              <a:rPr lang="ru-RU" dirty="0" err="1"/>
              <a:t>зазвичай</a:t>
            </a:r>
            <a:r>
              <a:rPr lang="ru-RU" dirty="0"/>
              <a:t> </a:t>
            </a:r>
            <a:r>
              <a:rPr lang="ru-RU" dirty="0" err="1"/>
              <a:t>дослідник</a:t>
            </a:r>
            <a:r>
              <a:rPr lang="ru-RU" dirty="0"/>
              <a:t> </a:t>
            </a:r>
            <a:r>
              <a:rPr lang="ru-RU" dirty="0" err="1"/>
              <a:t>бере</a:t>
            </a:r>
            <a:r>
              <a:rPr lang="ru-RU" dirty="0"/>
              <a:t> </a:t>
            </a:r>
            <a:r>
              <a:rPr lang="ru-RU" dirty="0" err="1"/>
              <a:t>певну</a:t>
            </a:r>
            <a:r>
              <a:rPr lang="ru-RU" dirty="0"/>
              <a:t> </a:t>
            </a:r>
            <a:r>
              <a:rPr lang="ru-RU" dirty="0" err="1" smtClean="0"/>
              <a:t>частку</a:t>
            </a:r>
            <a:r>
              <a:rPr lang="ru-RU" dirty="0"/>
              <a:t> </a:t>
            </a:r>
            <a:r>
              <a:rPr lang="ru-RU" dirty="0" err="1" smtClean="0"/>
              <a:t>генеральної</a:t>
            </a:r>
            <a:r>
              <a:rPr lang="ru-RU" dirty="0" smtClean="0"/>
              <a:t> </a:t>
            </a:r>
            <a:r>
              <a:rPr lang="ru-RU" dirty="0" err="1"/>
              <a:t>сукупності</a:t>
            </a:r>
            <a:r>
              <a:rPr lang="ru-RU" dirty="0"/>
              <a:t> – </a:t>
            </a:r>
            <a:r>
              <a:rPr lang="ru-RU" dirty="0" err="1"/>
              <a:t>визначає</a:t>
            </a:r>
            <a:r>
              <a:rPr lang="ru-RU" dirty="0"/>
              <a:t> </a:t>
            </a:r>
            <a:r>
              <a:rPr lang="ru-RU" b="1" i="1" dirty="0" err="1"/>
              <a:t>вибірку</a:t>
            </a:r>
            <a:r>
              <a:rPr lang="ru-RU" dirty="0"/>
              <a:t>.</a:t>
            </a:r>
          </a:p>
          <a:p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вибірка</a:t>
            </a:r>
            <a:r>
              <a:rPr lang="ru-RU" dirty="0"/>
              <a:t> не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тої</a:t>
            </a:r>
            <a:r>
              <a:rPr lang="ru-RU" dirty="0"/>
              <a:t> </a:t>
            </a:r>
            <a:r>
              <a:rPr lang="ru-RU" dirty="0" err="1"/>
              <a:t>точної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, яку дала б </a:t>
            </a:r>
            <a:r>
              <a:rPr lang="ru-RU" dirty="0" err="1"/>
              <a:t>уся</a:t>
            </a:r>
            <a:r>
              <a:rPr lang="ru-RU" dirty="0"/>
              <a:t> </a:t>
            </a:r>
            <a:r>
              <a:rPr lang="ru-RU" dirty="0" err="1" smtClean="0"/>
              <a:t>генеральна</a:t>
            </a:r>
            <a:r>
              <a:rPr lang="ru-RU" dirty="0"/>
              <a:t> </a:t>
            </a:r>
            <a:r>
              <a:rPr lang="ru-RU" dirty="0" err="1" smtClean="0"/>
              <a:t>сукупність</a:t>
            </a:r>
            <a:r>
              <a:rPr lang="ru-RU" dirty="0"/>
              <a:t>, у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закладається</a:t>
            </a:r>
            <a:r>
              <a:rPr lang="ru-RU" dirty="0"/>
              <a:t> </a:t>
            </a:r>
            <a:r>
              <a:rPr lang="ru-RU" dirty="0" err="1"/>
              <a:t>потенційна</a:t>
            </a:r>
            <a:r>
              <a:rPr lang="ru-RU" dirty="0"/>
              <a:t> </a:t>
            </a:r>
            <a:r>
              <a:rPr lang="ru-RU" dirty="0" err="1"/>
              <a:t>помилка</a:t>
            </a:r>
            <a:r>
              <a:rPr lang="ru-RU" dirty="0"/>
              <a:t> (</a:t>
            </a:r>
            <a:r>
              <a:rPr lang="ru-RU" b="1" i="1" dirty="0" err="1"/>
              <a:t>похибка</a:t>
            </a:r>
            <a:r>
              <a:rPr lang="ru-RU" dirty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0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982132"/>
            <a:ext cx="9982198" cy="1303867"/>
          </a:xfrm>
        </p:spPr>
        <p:txBody>
          <a:bodyPr>
            <a:normAutofit/>
          </a:bodyPr>
          <a:lstStyle/>
          <a:p>
            <a:r>
              <a:rPr lang="uk-UA" b="1" dirty="0" smtClean="0"/>
              <a:t>Репрезентативні і нерепрезентативні </a:t>
            </a:r>
            <a:endParaRPr lang="en-US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1632" y="2556932"/>
            <a:ext cx="10070122" cy="3585960"/>
          </a:xfrm>
        </p:spPr>
        <p:txBody>
          <a:bodyPr>
            <a:normAutofit fontScale="92500" lnSpcReduction="10000"/>
          </a:bodyPr>
          <a:lstStyle/>
          <a:p>
            <a:r>
              <a:rPr lang="uk-UA" b="1" dirty="0" smtClean="0"/>
              <a:t>Репрезентативні (ймовірнісні)</a:t>
            </a:r>
            <a:r>
              <a:rPr lang="uk-UA" dirty="0" smtClean="0"/>
              <a:t> вибірки визначаються за математичними правилами (і дозволяють обчислити похибку). </a:t>
            </a:r>
            <a:r>
              <a:rPr lang="uk-UA" b="1" dirty="0" smtClean="0"/>
              <a:t>Нерепрезентативні (неймовірнісні)</a:t>
            </a:r>
            <a:r>
              <a:rPr lang="uk-UA" dirty="0" smtClean="0"/>
              <a:t> не визначаються математично. </a:t>
            </a:r>
          </a:p>
          <a:p>
            <a:r>
              <a:rPr lang="uk-UA" dirty="0" smtClean="0"/>
              <a:t>У виборі вибірки мають вагу такі </a:t>
            </a:r>
            <a:r>
              <a:rPr lang="uk-UA" b="1" dirty="0" smtClean="0"/>
              <a:t>чинники</a:t>
            </a:r>
            <a:r>
              <a:rPr lang="uk-UA" dirty="0" smtClean="0"/>
              <a:t>, як призначення дослідження, вартість його проведення та часові рамки, допустимість помилок. </a:t>
            </a:r>
          </a:p>
          <a:p>
            <a:r>
              <a:rPr lang="uk-UA" b="1" dirty="0" smtClean="0"/>
              <a:t>Краще використовувати репрезентативну вибірку, коли результати будуть узагальнюватися (їх результати можна поширювати на широкий загал) </a:t>
            </a:r>
            <a:r>
              <a:rPr lang="uk-UA" dirty="0" smtClean="0"/>
              <a:t>або ж коли дослідження має підтвердити або спростувати певну </a:t>
            </a:r>
            <a:r>
              <a:rPr lang="uk-UA" b="1" dirty="0" smtClean="0"/>
              <a:t>гіпотезу</a:t>
            </a:r>
            <a:r>
              <a:rPr lang="uk-UA" dirty="0" smtClean="0"/>
              <a:t>.</a:t>
            </a:r>
          </a:p>
          <a:p>
            <a:r>
              <a:rPr lang="uk-UA" dirty="0" smtClean="0"/>
              <a:t>Найпоширенішими у медіадослідженнях є </a:t>
            </a:r>
            <a:r>
              <a:rPr lang="uk-UA" b="1" i="1" dirty="0" smtClean="0"/>
              <a:t>випадкові</a:t>
            </a:r>
            <a:r>
              <a:rPr lang="uk-UA" i="1" dirty="0" smtClean="0"/>
              <a:t> </a:t>
            </a:r>
            <a:r>
              <a:rPr lang="uk-UA" dirty="0" smtClean="0"/>
              <a:t>(систематичні і несистематичні; одно- та багатоступеневі) та </a:t>
            </a:r>
            <a:r>
              <a:rPr lang="uk-UA" b="1" i="1" dirty="0" smtClean="0"/>
              <a:t>квотні</a:t>
            </a:r>
            <a:r>
              <a:rPr lang="uk-UA" i="1" dirty="0" smtClean="0"/>
              <a:t> </a:t>
            </a:r>
            <a:r>
              <a:rPr lang="uk-UA" dirty="0" smtClean="0"/>
              <a:t>вибірки.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852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Репрезентативні вибірки</a:t>
            </a:r>
            <a:endParaRPr lang="en-US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7506" y="2556932"/>
            <a:ext cx="10515599" cy="3615268"/>
          </a:xfrm>
        </p:spPr>
        <p:txBody>
          <a:bodyPr>
            <a:normAutofit fontScale="92500" lnSpcReduction="10000"/>
          </a:bodyPr>
          <a:lstStyle/>
          <a:p>
            <a:r>
              <a:rPr lang="uk-UA" b="1" dirty="0" smtClean="0"/>
              <a:t>Проста випадкова </a:t>
            </a:r>
            <a:r>
              <a:rPr lang="uk-UA" dirty="0" smtClean="0"/>
              <a:t>(будь-який елемент генеральної сукупності має рівний шанс потрапити у вибірку – наприклад, за допомогою таблиці випадкових чисел) – </a:t>
            </a:r>
            <a:r>
              <a:rPr lang="uk-UA" dirty="0" err="1" smtClean="0"/>
              <a:t>англ</a:t>
            </a:r>
            <a:r>
              <a:rPr lang="uk-UA" dirty="0" smtClean="0"/>
              <a:t>. </a:t>
            </a:r>
            <a:r>
              <a:rPr lang="en-US" dirty="0"/>
              <a:t>r</a:t>
            </a:r>
            <a:r>
              <a:rPr lang="en-US" dirty="0" smtClean="0"/>
              <a:t>andom sampling</a:t>
            </a:r>
            <a:endParaRPr lang="uk-UA" dirty="0" smtClean="0"/>
          </a:p>
          <a:p>
            <a:r>
              <a:rPr lang="uk-UA" b="1" dirty="0" smtClean="0"/>
              <a:t>Систематична випадкова </a:t>
            </a:r>
            <a:r>
              <a:rPr lang="uk-UA" dirty="0" smtClean="0"/>
              <a:t>(кожен </a:t>
            </a:r>
            <a:r>
              <a:rPr lang="en-US" dirty="0" smtClean="0"/>
              <a:t>N-</a:t>
            </a:r>
            <a:r>
              <a:rPr lang="uk-UA" dirty="0" smtClean="0"/>
              <a:t>ний елемент (2й, 3й, … 101й…) генеральної сукупності потрапляє до вибірки. Інтервал залежить від величини вибірки.</a:t>
            </a:r>
          </a:p>
          <a:p>
            <a:r>
              <a:rPr lang="uk-UA" b="1" dirty="0" smtClean="0"/>
              <a:t>Серійна (гніздова або кластерна) </a:t>
            </a:r>
            <a:r>
              <a:rPr lang="uk-UA" dirty="0" smtClean="0"/>
              <a:t>– дослідження певних груп (клас, район, місто, трудовий колектив) або суцільно (повністю увесь кластер) або випадковим відбором елементів усередині кластеру</a:t>
            </a:r>
          </a:p>
          <a:p>
            <a:r>
              <a:rPr lang="uk-UA" b="1" dirty="0" smtClean="0"/>
              <a:t>Стратифікована</a:t>
            </a:r>
            <a:r>
              <a:rPr lang="uk-UA" dirty="0" smtClean="0"/>
              <a:t> – ймовірнісний відбір за стратами – соціальними, віковими чи ін. категоріями (коли генеральна сукупність неоднорідна і це важливо зберегти у вибірці).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438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Нерепрезентативні вибірки</a:t>
            </a:r>
            <a:endParaRPr lang="en-US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8872" y="2556932"/>
            <a:ext cx="10004610" cy="3318936"/>
          </a:xfrm>
        </p:spPr>
        <p:txBody>
          <a:bodyPr>
            <a:normAutofit/>
          </a:bodyPr>
          <a:lstStyle/>
          <a:p>
            <a:r>
              <a:rPr lang="uk-UA" b="1" dirty="0" smtClean="0"/>
              <a:t>готова (доступна, зручна) </a:t>
            </a:r>
            <a:r>
              <a:rPr lang="uk-UA" dirty="0" smtClean="0"/>
              <a:t>– група студентів або випадкові перехожі</a:t>
            </a:r>
          </a:p>
          <a:p>
            <a:r>
              <a:rPr lang="uk-UA" b="1" dirty="0" smtClean="0"/>
              <a:t>волонтерська</a:t>
            </a:r>
            <a:r>
              <a:rPr lang="uk-UA" dirty="0" smtClean="0"/>
              <a:t> (</a:t>
            </a:r>
            <a:r>
              <a:rPr lang="uk-UA" b="1" dirty="0" smtClean="0"/>
              <a:t>стихійна</a:t>
            </a:r>
            <a:r>
              <a:rPr lang="uk-UA" dirty="0" smtClean="0"/>
              <a:t>) – опитування усіх бажаючих на новинних сайтах</a:t>
            </a:r>
          </a:p>
          <a:p>
            <a:r>
              <a:rPr lang="uk-UA" b="1" dirty="0" smtClean="0"/>
              <a:t>цільова</a:t>
            </a:r>
            <a:r>
              <a:rPr lang="uk-UA" dirty="0" smtClean="0"/>
              <a:t> – особи, які відповідають певним вимогам: напр., дохід (реклама)</a:t>
            </a:r>
          </a:p>
          <a:p>
            <a:r>
              <a:rPr lang="uk-UA" b="1" dirty="0" err="1" smtClean="0"/>
              <a:t>квотована</a:t>
            </a:r>
            <a:r>
              <a:rPr lang="uk-UA" dirty="0" smtClean="0"/>
              <a:t> – підбирається відповідно до вже відомої частки у населенні (наприклад, % власників ТБ у </a:t>
            </a:r>
            <a:r>
              <a:rPr lang="uk-UA" dirty="0" err="1" smtClean="0"/>
              <a:t>ген.сукупності</a:t>
            </a:r>
            <a:r>
              <a:rPr lang="uk-UA" dirty="0" smtClean="0"/>
              <a:t> має відповідати % у вибірці)</a:t>
            </a:r>
          </a:p>
          <a:p>
            <a:r>
              <a:rPr lang="uk-UA" b="1" dirty="0"/>
              <a:t>с</a:t>
            </a:r>
            <a:r>
              <a:rPr lang="uk-UA" b="1" dirty="0" smtClean="0"/>
              <a:t>ніжного кому </a:t>
            </a:r>
            <a:r>
              <a:rPr lang="uk-UA" dirty="0" smtClean="0"/>
              <a:t>– відбираються кілька потрібних респондентів, яких просять запросити друзів/знайомих/родичів долучитися до вибірки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40814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Призначення і об’єм вибірки</a:t>
            </a:r>
            <a:endParaRPr lang="en-US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2460812"/>
            <a:ext cx="9811870" cy="3778623"/>
          </a:xfrm>
        </p:spPr>
        <p:txBody>
          <a:bodyPr>
            <a:normAutofit fontScale="92500"/>
          </a:bodyPr>
          <a:lstStyle/>
          <a:p>
            <a:r>
              <a:rPr lang="uk-UA" dirty="0" smtClean="0"/>
              <a:t>Репрезентативні вибірки, як правило, застосовуються у кількісних дослідженнях (із великими генеральними сукупностями)</a:t>
            </a:r>
          </a:p>
          <a:p>
            <a:r>
              <a:rPr lang="uk-UA" dirty="0" smtClean="0"/>
              <a:t>Нерепрезентативні вибірки – у якісних або пілотажних дослідженнях</a:t>
            </a:r>
          </a:p>
          <a:p>
            <a:r>
              <a:rPr lang="uk-UA" b="1" dirty="0" smtClean="0"/>
              <a:t>Об’єм вибірки розраховується, виходячи із завдань і типу дослідження</a:t>
            </a:r>
          </a:p>
          <a:p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/>
              <a:t>для фокус-</a:t>
            </a:r>
            <a:r>
              <a:rPr lang="ru-RU" dirty="0" err="1"/>
              <a:t>груп</a:t>
            </a:r>
            <a:r>
              <a:rPr lang="ru-RU" dirty="0"/>
              <a:t> треба 6-12 </a:t>
            </a:r>
            <a:r>
              <a:rPr lang="ru-RU" dirty="0" err="1"/>
              <a:t>осіб</a:t>
            </a:r>
            <a:r>
              <a:rPr lang="ru-RU" dirty="0"/>
              <a:t> (але </a:t>
            </a:r>
            <a:r>
              <a:rPr lang="ru-RU" dirty="0" err="1"/>
              <a:t>набирати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, тому </a:t>
            </a:r>
            <a:r>
              <a:rPr lang="ru-RU" dirty="0" err="1"/>
              <a:t>що</a:t>
            </a:r>
            <a:r>
              <a:rPr lang="ru-RU" dirty="0"/>
              <a:t> 10-25% </a:t>
            </a:r>
            <a:r>
              <a:rPr lang="ru-RU" dirty="0" err="1"/>
              <a:t>випадають</a:t>
            </a:r>
            <a:r>
              <a:rPr lang="ru-RU" dirty="0"/>
              <a:t>). </a:t>
            </a:r>
            <a:r>
              <a:rPr lang="ru-RU" dirty="0" smtClean="0"/>
              <a:t>Для </a:t>
            </a:r>
            <a:r>
              <a:rPr lang="ru-RU" dirty="0" err="1" smtClean="0"/>
              <a:t>пілотних</a:t>
            </a:r>
            <a:r>
              <a:rPr lang="ru-RU" dirty="0" smtClean="0"/>
              <a:t> </a:t>
            </a:r>
            <a:r>
              <a:rPr lang="ru-RU" dirty="0"/>
              <a:t>та </a:t>
            </a:r>
            <a:r>
              <a:rPr lang="ru-RU" dirty="0" err="1"/>
              <a:t>тестових</a:t>
            </a:r>
            <a:r>
              <a:rPr lang="ru-RU" dirty="0"/>
              <a:t> </a:t>
            </a:r>
            <a:r>
              <a:rPr lang="ru-RU" dirty="0" err="1"/>
              <a:t>досліджень</a:t>
            </a:r>
            <a:r>
              <a:rPr lang="ru-RU" dirty="0"/>
              <a:t> – 10-50 </a:t>
            </a:r>
            <a:r>
              <a:rPr lang="ru-RU" dirty="0" err="1"/>
              <a:t>осіб</a:t>
            </a:r>
            <a:r>
              <a:rPr lang="ru-RU" dirty="0"/>
              <a:t>. Для </a:t>
            </a:r>
            <a:r>
              <a:rPr lang="ru-RU" dirty="0" err="1"/>
              <a:t>серйозніших</a:t>
            </a:r>
            <a:r>
              <a:rPr lang="ru-RU" dirty="0"/>
              <a:t> – 50, 75, 100 </a:t>
            </a:r>
            <a:r>
              <a:rPr lang="ru-RU" dirty="0" err="1"/>
              <a:t>осіб</a:t>
            </a:r>
            <a:r>
              <a:rPr lang="ru-RU" dirty="0"/>
              <a:t> на </a:t>
            </a:r>
            <a:r>
              <a:rPr lang="ru-RU" dirty="0" err="1"/>
              <a:t>вікову</a:t>
            </a:r>
            <a:r>
              <a:rPr lang="ru-RU" dirty="0"/>
              <a:t> </a:t>
            </a:r>
            <a:r>
              <a:rPr lang="ru-RU" dirty="0" err="1" smtClean="0"/>
              <a:t>групу</a:t>
            </a:r>
            <a:r>
              <a:rPr lang="ru-RU" dirty="0"/>
              <a:t> </a:t>
            </a:r>
            <a:r>
              <a:rPr lang="ru-RU" dirty="0" smtClean="0"/>
              <a:t>(</a:t>
            </a:r>
            <a:r>
              <a:rPr lang="ru-RU" dirty="0" err="1" smtClean="0"/>
              <a:t>наприклад</a:t>
            </a:r>
            <a:r>
              <a:rPr lang="ru-RU" dirty="0"/>
              <a:t>, </a:t>
            </a:r>
            <a:r>
              <a:rPr lang="ru-RU" dirty="0" err="1"/>
              <a:t>чоловіки</a:t>
            </a:r>
            <a:r>
              <a:rPr lang="ru-RU" dirty="0"/>
              <a:t> 18-24 </a:t>
            </a:r>
            <a:r>
              <a:rPr lang="ru-RU" dirty="0" err="1"/>
              <a:t>років</a:t>
            </a:r>
            <a:r>
              <a:rPr lang="ru-RU" dirty="0"/>
              <a:t>). </a:t>
            </a:r>
            <a:r>
              <a:rPr lang="ru-RU" dirty="0" err="1"/>
              <a:t>Ідеальна</a:t>
            </a:r>
            <a:r>
              <a:rPr lang="ru-RU" dirty="0"/>
              <a:t> </a:t>
            </a:r>
            <a:r>
              <a:rPr lang="ru-RU" dirty="0" err="1"/>
              <a:t>вибірка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1000 </a:t>
            </a:r>
            <a:r>
              <a:rPr lang="ru-RU" dirty="0" err="1"/>
              <a:t>респондентів</a:t>
            </a:r>
            <a:r>
              <a:rPr lang="ru-RU" dirty="0"/>
              <a:t>, але </a:t>
            </a:r>
            <a:r>
              <a:rPr lang="ru-RU" dirty="0" err="1"/>
              <a:t>зменшення</a:t>
            </a:r>
            <a:r>
              <a:rPr lang="ru-RU" dirty="0"/>
              <a:t> </a:t>
            </a:r>
            <a:r>
              <a:rPr lang="ru-RU" dirty="0" err="1" smtClean="0"/>
              <a:t>вибірки</a:t>
            </a:r>
            <a:r>
              <a:rPr lang="ru-RU" dirty="0"/>
              <a:t> </a:t>
            </a:r>
            <a:r>
              <a:rPr lang="ru-RU" dirty="0" smtClean="0"/>
              <a:t>до </a:t>
            </a:r>
            <a:r>
              <a:rPr lang="ru-RU" dirty="0"/>
              <a:t>400 </a:t>
            </a:r>
            <a:r>
              <a:rPr lang="ru-RU" dirty="0" err="1"/>
              <a:t>осіб</a:t>
            </a:r>
            <a:r>
              <a:rPr lang="ru-RU" dirty="0"/>
              <a:t> </a:t>
            </a:r>
            <a:r>
              <a:rPr lang="ru-RU" dirty="0" err="1"/>
              <a:t>вважається</a:t>
            </a:r>
            <a:r>
              <a:rPr lang="ru-RU" dirty="0"/>
              <a:t> </a:t>
            </a:r>
            <a:r>
              <a:rPr lang="ru-RU" dirty="0" err="1" smtClean="0"/>
              <a:t>прийнятним</a:t>
            </a:r>
            <a:r>
              <a:rPr lang="ru-RU" dirty="0" smtClean="0"/>
              <a:t>. Але </a:t>
            </a:r>
            <a:r>
              <a:rPr lang="ru-RU" dirty="0" err="1" smtClean="0"/>
              <a:t>загалом</a:t>
            </a:r>
            <a:r>
              <a:rPr lang="ru-RU" dirty="0" smtClean="0"/>
              <a:t>, </a:t>
            </a:r>
            <a:r>
              <a:rPr lang="ru-RU" i="1" dirty="0" err="1" smtClean="0"/>
              <a:t>чим</a:t>
            </a:r>
            <a:r>
              <a:rPr lang="ru-RU" i="1" dirty="0" smtClean="0"/>
              <a:t> </a:t>
            </a:r>
            <a:r>
              <a:rPr lang="ru-RU" i="1" dirty="0" err="1" smtClean="0"/>
              <a:t>більша</a:t>
            </a:r>
            <a:r>
              <a:rPr lang="ru-RU" i="1" dirty="0" smtClean="0"/>
              <a:t> </a:t>
            </a:r>
            <a:r>
              <a:rPr lang="ru-RU" i="1" dirty="0" err="1" smtClean="0"/>
              <a:t>вибірка</a:t>
            </a:r>
            <a:r>
              <a:rPr lang="ru-RU" i="1" dirty="0" smtClean="0"/>
              <a:t> – </a:t>
            </a:r>
            <a:r>
              <a:rPr lang="ru-RU" i="1" dirty="0" err="1" smtClean="0"/>
              <a:t>тим</a:t>
            </a:r>
            <a:r>
              <a:rPr lang="ru-RU" i="1" dirty="0" smtClean="0"/>
              <a:t> </a:t>
            </a:r>
            <a:r>
              <a:rPr lang="ru-RU" i="1" dirty="0" err="1" smtClean="0"/>
              <a:t>краще</a:t>
            </a:r>
            <a:r>
              <a:rPr lang="ru-RU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395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Довірчий рівень і похибка</a:t>
            </a:r>
            <a:endParaRPr lang="en-US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8530" y="2556932"/>
            <a:ext cx="10085294" cy="3507692"/>
          </a:xfrm>
        </p:spPr>
        <p:txBody>
          <a:bodyPr>
            <a:normAutofit/>
          </a:bodyPr>
          <a:lstStyle/>
          <a:p>
            <a:r>
              <a:rPr lang="uk-UA" b="1" dirty="0" smtClean="0"/>
              <a:t>Рівень довіри </a:t>
            </a:r>
            <a:r>
              <a:rPr lang="uk-UA" dirty="0" smtClean="0"/>
              <a:t>(</a:t>
            </a:r>
            <a:r>
              <a:rPr lang="uk-UA" dirty="0" err="1" smtClean="0"/>
              <a:t>англ</a:t>
            </a:r>
            <a:r>
              <a:rPr lang="uk-UA" dirty="0" smtClean="0"/>
              <a:t>. </a:t>
            </a:r>
            <a:r>
              <a:rPr lang="uk-UA" dirty="0" err="1" smtClean="0"/>
              <a:t>confidence</a:t>
            </a:r>
            <a:r>
              <a:rPr lang="uk-UA" dirty="0" smtClean="0"/>
              <a:t> </a:t>
            </a:r>
            <a:r>
              <a:rPr lang="uk-UA" dirty="0" err="1" smtClean="0"/>
              <a:t>level</a:t>
            </a:r>
            <a:r>
              <a:rPr lang="uk-UA" dirty="0" smtClean="0"/>
              <a:t>) – той інтервал значень, якому можна довіряти, тобто з відносною упевненістю говорити про репрезентативність результатів дослідження. Прийнятним є рівень 95-99% випадків. Але іноді допустиме пониження до 85% (у малих вибірках)</a:t>
            </a:r>
          </a:p>
          <a:p>
            <a:r>
              <a:rPr lang="uk-UA" dirty="0" smtClean="0"/>
              <a:t>Прийнятна </a:t>
            </a:r>
            <a:r>
              <a:rPr lang="uk-UA" b="1" dirty="0" smtClean="0"/>
              <a:t>похибка</a:t>
            </a:r>
            <a:r>
              <a:rPr lang="uk-UA" dirty="0" smtClean="0"/>
              <a:t> (довірчий інтервал/похибка вибірки) – 5% і нижче. </a:t>
            </a:r>
          </a:p>
          <a:p>
            <a:r>
              <a:rPr lang="uk-UA" dirty="0" smtClean="0"/>
              <a:t>Наприклад, розраховано, що вибірка у 384 респондентів для генеральної сукупності 500 тис. і більше матиме похибку у 5% (</a:t>
            </a:r>
            <a:r>
              <a:rPr lang="uk-UA" dirty="0" err="1" smtClean="0"/>
              <a:t>Vivian</a:t>
            </a:r>
            <a:r>
              <a:rPr lang="uk-UA" dirty="0" smtClean="0"/>
              <a:t>, 2013).</a:t>
            </a:r>
          </a:p>
          <a:p>
            <a:r>
              <a:rPr lang="uk-UA" dirty="0" smtClean="0"/>
              <a:t>Помилки бувають </a:t>
            </a:r>
            <a:r>
              <a:rPr lang="uk-UA" i="1" dirty="0" smtClean="0"/>
              <a:t>систематичні</a:t>
            </a:r>
            <a:r>
              <a:rPr lang="uk-UA" dirty="0" smtClean="0"/>
              <a:t> (у дизайні самого дослідження) і </a:t>
            </a:r>
            <a:r>
              <a:rPr lang="uk-UA" i="1" dirty="0" smtClean="0"/>
              <a:t>випадкові</a:t>
            </a:r>
            <a:endParaRPr lang="uk-UA" i="1" dirty="0"/>
          </a:p>
        </p:txBody>
      </p:sp>
    </p:spTree>
    <p:extLst>
      <p:ext uri="{BB962C8B-B14F-4D97-AF65-F5344CB8AC3E}">
        <p14:creationId xmlns:p14="http://schemas.microsoft.com/office/powerpoint/2010/main" val="32119257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683</TotalTime>
  <Words>613</Words>
  <Application>Microsoft Office PowerPoint</Application>
  <PresentationFormat>Widescreen</PresentationFormat>
  <Paragraphs>33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Garamond</vt:lpstr>
      <vt:lpstr>Натуральные материалы</vt:lpstr>
      <vt:lpstr>Поняття вибірку</vt:lpstr>
      <vt:lpstr>Генеральна і вибіркова сукупності</vt:lpstr>
      <vt:lpstr>Репрезентативні і нерепрезентативні </vt:lpstr>
      <vt:lpstr>Репрезентативні вибірки</vt:lpstr>
      <vt:lpstr>Нерепрезентативні вибірки</vt:lpstr>
      <vt:lpstr>Призначення і об’єм вибірки</vt:lpstr>
      <vt:lpstr>Довірчий рівень і похибка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Методологія мас-медійних досліджень</dc:title>
  <dc:creator>Katerina Sirinyok-Dolgaryova</dc:creator>
  <cp:lastModifiedBy>Katerina Sirinyok-Dolgaryova</cp:lastModifiedBy>
  <cp:revision>64</cp:revision>
  <dcterms:created xsi:type="dcterms:W3CDTF">2018-02-21T09:42:12Z</dcterms:created>
  <dcterms:modified xsi:type="dcterms:W3CDTF">2020-08-27T10:05:09Z</dcterms:modified>
</cp:coreProperties>
</file>