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8" r:id="rId2"/>
    <p:sldId id="310" r:id="rId3"/>
    <p:sldId id="311" r:id="rId4"/>
    <p:sldId id="312" r:id="rId5"/>
    <p:sldId id="313" r:id="rId6"/>
    <p:sldId id="323" r:id="rId7"/>
    <p:sldId id="324" r:id="rId8"/>
    <p:sldId id="331" r:id="rId9"/>
    <p:sldId id="315" r:id="rId10"/>
    <p:sldId id="316" r:id="rId11"/>
    <p:sldId id="317" r:id="rId12"/>
    <p:sldId id="318" r:id="rId13"/>
    <p:sldId id="320" r:id="rId14"/>
    <p:sldId id="325" r:id="rId15"/>
    <p:sldId id="321" r:id="rId16"/>
    <p:sldId id="322" r:id="rId17"/>
    <p:sldId id="327" r:id="rId18"/>
    <p:sldId id="326" r:id="rId19"/>
    <p:sldId id="328" r:id="rId20"/>
    <p:sldId id="33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30.11.2022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76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024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6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Relationship Id="rId1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Чисельні</a:t>
            </a:r>
            <a:r>
              <a:rPr lang="ru-RU" sz="4400" i="1" dirty="0" smtClean="0">
                <a:solidFill>
                  <a:schemeClr val="bg1"/>
                </a:solidFill>
              </a:rPr>
              <a:t> </a:t>
            </a:r>
            <a:r>
              <a:rPr lang="ru-RU" sz="4400" i="1" dirty="0" smtClean="0">
                <a:solidFill>
                  <a:schemeClr val="bg1"/>
                </a:solidFill>
              </a:rPr>
              <a:t>методи</a:t>
            </a:r>
            <a:endParaRPr lang="uk-UA" sz="4400" b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7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9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1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3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5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9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1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4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6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8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0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2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4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6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0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2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2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4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8" name="Rectangle 3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2" name="Rectangle 3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5" name="Rectangle 3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9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3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7" name="Rectangle 3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1" name="Rectangle 3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4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штрафних функцій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 допоміжна функція має вид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задачі, які  вже є задачами без обмежень будуються так,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при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положення робочої точки по відношення до допустимою області розрізняють метод зовнішнього штрафу і метод внутрішнього штрафу (метод бар’єрних функцій). У першому випадку штраф не дозволяє точці віддалитися від границі допустимої області, а у другому навпаки покинути її межі.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64853"/>
              </p:ext>
            </p:extLst>
          </p:nvPr>
        </p:nvGraphicFramePr>
        <p:xfrm>
          <a:off x="2312988" y="2112963"/>
          <a:ext cx="4518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Формула" r:id="rId3" imgW="2920680" imgH="279360" progId="Equation.3">
                  <p:embed/>
                </p:oleObj>
              </mc:Choice>
              <mc:Fallback>
                <p:oleObj name="Формула" r:id="rId3" imgW="2920680" imgH="27936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2112963"/>
                        <a:ext cx="45180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580340"/>
              </p:ext>
            </p:extLst>
          </p:nvPr>
        </p:nvGraphicFramePr>
        <p:xfrm>
          <a:off x="1547664" y="3501008"/>
          <a:ext cx="1296144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Формула" r:id="rId5" imgW="939800" imgH="279400" progId="Equation.3">
                  <p:embed/>
                </p:oleObj>
              </mc:Choice>
              <mc:Fallback>
                <p:oleObj name="Формула" r:id="rId5" imgW="939800" imgH="2794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01008"/>
                        <a:ext cx="1296144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778877"/>
              </p:ext>
            </p:extLst>
          </p:nvPr>
        </p:nvGraphicFramePr>
        <p:xfrm>
          <a:off x="3851920" y="3550915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Формула" r:id="rId7" imgW="596900" imgH="241300" progId="Equation.3">
                  <p:embed/>
                </p:oleObj>
              </mc:Choice>
              <mc:Fallback>
                <p:oleObj name="Формула" r:id="rId7" imgW="596900" imgH="2413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550915"/>
                        <a:ext cx="100811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57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внутрішнього штрафу.</a:t>
            </a:r>
            <a:b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(Метод бар’єрних функцій)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вигляду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відрізняють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зовнішніх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штрафних функцій. Внутрішні штрафні функції так, щоб оптимальні для задачі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точки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внутрішності      множини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задовольняли наступним умовам: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більшій частині допустимої множини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штрафні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близькі до нуля, тобто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при  </a:t>
            </a: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наближенні до границі допустимої області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ці функції ще називають бар’єрними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187485"/>
              </p:ext>
            </p:extLst>
          </p:nvPr>
        </p:nvGraphicFramePr>
        <p:xfrm>
          <a:off x="4283968" y="1678707"/>
          <a:ext cx="57606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Формула" r:id="rId3" imgW="457200" imgH="241300" progId="Equation.3">
                  <p:embed/>
                </p:oleObj>
              </mc:Choice>
              <mc:Fallback>
                <p:oleObj name="Формула" r:id="rId3" imgW="457200" imgH="241300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678707"/>
                        <a:ext cx="57606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43044"/>
              </p:ext>
            </p:extLst>
          </p:nvPr>
        </p:nvGraphicFramePr>
        <p:xfrm>
          <a:off x="3563888" y="2686373"/>
          <a:ext cx="3222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Формула" r:id="rId5" imgW="203040" imgH="241200" progId="Equation.3">
                  <p:embed/>
                </p:oleObj>
              </mc:Choice>
              <mc:Fallback>
                <p:oleObj name="Формула" r:id="rId5" imgW="203040" imgH="2412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686373"/>
                        <a:ext cx="3222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42183"/>
              </p:ext>
            </p:extLst>
          </p:nvPr>
        </p:nvGraphicFramePr>
        <p:xfrm>
          <a:off x="5796136" y="2780928"/>
          <a:ext cx="3587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0" name="Формула" r:id="rId7" imgW="228600" imgH="241300" progId="Equation.3">
                  <p:embed/>
                </p:oleObj>
              </mc:Choice>
              <mc:Fallback>
                <p:oleObj name="Формула" r:id="rId7" imgW="228600" imgH="241300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780928"/>
                        <a:ext cx="3587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68745"/>
              </p:ext>
            </p:extLst>
          </p:nvPr>
        </p:nvGraphicFramePr>
        <p:xfrm>
          <a:off x="2051720" y="3173413"/>
          <a:ext cx="2794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" name="Формула" r:id="rId9" imgW="177480" imgH="190440" progId="Equation.3">
                  <p:embed/>
                </p:oleObj>
              </mc:Choice>
              <mc:Fallback>
                <p:oleObj name="Формула" r:id="rId9" imgW="177480" imgH="190440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73413"/>
                        <a:ext cx="279400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088750"/>
              </p:ext>
            </p:extLst>
          </p:nvPr>
        </p:nvGraphicFramePr>
        <p:xfrm>
          <a:off x="6516216" y="3573016"/>
          <a:ext cx="2794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" name="Формула" r:id="rId11" imgW="177480" imgH="190440" progId="Equation.3">
                  <p:embed/>
                </p:oleObj>
              </mc:Choice>
              <mc:Fallback>
                <p:oleObj name="Формула" r:id="rId11" imgW="177480" imgH="1904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573016"/>
                        <a:ext cx="279400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81347"/>
              </p:ext>
            </p:extLst>
          </p:nvPr>
        </p:nvGraphicFramePr>
        <p:xfrm>
          <a:off x="5076056" y="3861048"/>
          <a:ext cx="19462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3" name="Формула" r:id="rId13" imgW="1511300" imgH="241300" progId="Equation.3">
                  <p:embed/>
                </p:oleObj>
              </mc:Choice>
              <mc:Fallback>
                <p:oleObj name="Формула" r:id="rId13" imgW="1511300" imgH="241300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861048"/>
                        <a:ext cx="19462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160232"/>
              </p:ext>
            </p:extLst>
          </p:nvPr>
        </p:nvGraphicFramePr>
        <p:xfrm>
          <a:off x="7668344" y="3933056"/>
          <a:ext cx="93610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4" name="Формула" r:id="rId15" imgW="508000" imgH="190500" progId="Equation.3">
                  <p:embed/>
                </p:oleObj>
              </mc:Choice>
              <mc:Fallback>
                <p:oleObj name="Формула" r:id="rId15" imgW="508000" imgH="190500" progId="Equation.3">
                  <p:embed/>
                  <p:pic>
                    <p:nvPicPr>
                      <p:cNvPr id="0" name="Объект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933056"/>
                        <a:ext cx="936104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764932"/>
              </p:ext>
            </p:extLst>
          </p:nvPr>
        </p:nvGraphicFramePr>
        <p:xfrm>
          <a:off x="2411760" y="4365104"/>
          <a:ext cx="3587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5" name="Формула" r:id="rId17" imgW="228600" imgH="241300" progId="Equation.3">
                  <p:embed/>
                </p:oleObj>
              </mc:Choice>
              <mc:Fallback>
                <p:oleObj name="Формула" r:id="rId17" imgW="2286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65104"/>
                        <a:ext cx="3587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370292"/>
              </p:ext>
            </p:extLst>
          </p:nvPr>
        </p:nvGraphicFramePr>
        <p:xfrm>
          <a:off x="1043261" y="5229200"/>
          <a:ext cx="21605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6" name="Формула" r:id="rId18" imgW="1346200" imgH="241300" progId="Equation.3">
                  <p:embed/>
                </p:oleObj>
              </mc:Choice>
              <mc:Fallback>
                <p:oleObj name="Формула" r:id="rId18" imgW="1346200" imgH="241300" progId="Equation.3">
                  <p:embed/>
                  <p:pic>
                    <p:nvPicPr>
                      <p:cNvPr id="0" name="Объект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261" y="5229200"/>
                        <a:ext cx="21605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04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Бар’єрні штрафні функції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мінімуму допоміжних функцій  необхідно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починати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внутрішніх точок допустимої області. При цьому в процесі розв’язку  траєкторія спуску ніколи не вийде за межі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704975"/>
            <a:ext cx="4710087" cy="31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02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зовнішнього штрафу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Зовнішні штрафні функції будуються так щоб: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всіх точках допустимої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всередині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на границі допустимої області або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виході за межі допустимої області  штрафні функції приймають додатні значення і по мірі зростання числа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стають все більш невигідними  і зростають тим швидше, чим сильніше порушуються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обмеження.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20392"/>
              </p:ext>
            </p:extLst>
          </p:nvPr>
        </p:nvGraphicFramePr>
        <p:xfrm>
          <a:off x="7308304" y="2110730"/>
          <a:ext cx="1080790" cy="3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Формула" r:id="rId3" imgW="710891" imgH="241195" progId="Equation.3">
                  <p:embed/>
                </p:oleObj>
              </mc:Choice>
              <mc:Fallback>
                <p:oleObj name="Формула" r:id="rId3" imgW="710891" imgH="241195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2110730"/>
                        <a:ext cx="1080790" cy="382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72417"/>
              </p:ext>
            </p:extLst>
          </p:nvPr>
        </p:nvGraphicFramePr>
        <p:xfrm>
          <a:off x="7380312" y="2492896"/>
          <a:ext cx="10080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Формула" r:id="rId5" imgW="787400" imgH="241300" progId="Equation.3">
                  <p:embed/>
                </p:oleObj>
              </mc:Choice>
              <mc:Fallback>
                <p:oleObj name="Формула" r:id="rId5" imgW="787400" imgH="2413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2492896"/>
                        <a:ext cx="10080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298357"/>
              </p:ext>
            </p:extLst>
          </p:nvPr>
        </p:nvGraphicFramePr>
        <p:xfrm>
          <a:off x="3707904" y="2852936"/>
          <a:ext cx="716657" cy="33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Формула" r:id="rId7" imgW="431613" imgH="190417" progId="Equation.3">
                  <p:embed/>
                </p:oleObj>
              </mc:Choice>
              <mc:Fallback>
                <p:oleObj name="Формула" r:id="rId7" imgW="431613" imgH="190417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852936"/>
                        <a:ext cx="716657" cy="334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976718"/>
              </p:ext>
            </p:extLst>
          </p:nvPr>
        </p:nvGraphicFramePr>
        <p:xfrm>
          <a:off x="1475656" y="2852936"/>
          <a:ext cx="10080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Формула" r:id="rId9" imgW="596900" imgH="241300" progId="Equation.3">
                  <p:embed/>
                </p:oleObj>
              </mc:Choice>
              <mc:Fallback>
                <p:oleObj name="Формула" r:id="rId9" imgW="5969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852936"/>
                        <a:ext cx="10080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54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Штрафні функції у випадку зовнішнього штрафу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681" y="2420888"/>
            <a:ext cx="58769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029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зовнішнього штрафу.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зовнішнього штрафу  пошук мінімуму допоміжної функції можна починати з довільної точки. У більшості випадків вона буде недопустимою,  тому траєкторія спуску може частково бути розташована поза допустимою областю.  Якщо мінімум цільової функції розташований на границі допустимої області, то ця траєкторія повністю знаходиться зовні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29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штрафних функцій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Модифікована цільова функція 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Штрафна функція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наступну структуру .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Штрафний тариф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вклад штрафу у загальній цільовій функції і величина його збільшується по мірі наближення до рішення. Послідовність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3866703"/>
              </p:ext>
            </p:extLst>
          </p:nvPr>
        </p:nvGraphicFramePr>
        <p:xfrm>
          <a:off x="2339752" y="2132856"/>
          <a:ext cx="158417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Формула" r:id="rId4" imgW="1117600" imgH="241300" progId="Equation.3">
                  <p:embed/>
                </p:oleObj>
              </mc:Choice>
              <mc:Fallback>
                <p:oleObj name="Формула" r:id="rId4" imgW="1117600" imgH="2413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32856"/>
                        <a:ext cx="158417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69844"/>
              </p:ext>
            </p:extLst>
          </p:nvPr>
        </p:nvGraphicFramePr>
        <p:xfrm>
          <a:off x="3419872" y="2564904"/>
          <a:ext cx="43204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Формула" r:id="rId6" imgW="215640" imgH="241200" progId="Equation.3">
                  <p:embed/>
                </p:oleObj>
              </mc:Choice>
              <mc:Fallback>
                <p:oleObj name="Формула" r:id="rId6" imgW="215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64904"/>
                        <a:ext cx="43204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110857"/>
              </p:ext>
            </p:extLst>
          </p:nvPr>
        </p:nvGraphicFramePr>
        <p:xfrm>
          <a:off x="2771800" y="2996952"/>
          <a:ext cx="1440160" cy="792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" name="Формула" r:id="rId8" imgW="850680" imgH="495000" progId="Equation.3">
                  <p:embed/>
                </p:oleObj>
              </mc:Choice>
              <mc:Fallback>
                <p:oleObj name="Формула" r:id="rId8" imgW="850680" imgH="4950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96952"/>
                        <a:ext cx="1440160" cy="792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550551"/>
              </p:ext>
            </p:extLst>
          </p:nvPr>
        </p:nvGraphicFramePr>
        <p:xfrm>
          <a:off x="3420567" y="3861048"/>
          <a:ext cx="287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" name="Формула" r:id="rId10" imgW="203112" imgH="241195" progId="Equation.3">
                  <p:embed/>
                </p:oleObj>
              </mc:Choice>
              <mc:Fallback>
                <p:oleObj name="Формула" r:id="rId10" imgW="203112" imgH="241195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567" y="3861048"/>
                        <a:ext cx="2873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345289"/>
              </p:ext>
            </p:extLst>
          </p:nvPr>
        </p:nvGraphicFramePr>
        <p:xfrm>
          <a:off x="2843808" y="4941168"/>
          <a:ext cx="287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Формула" r:id="rId12" imgW="203112" imgH="241195" progId="Equation.3">
                  <p:embed/>
                </p:oleObj>
              </mc:Choice>
              <mc:Fallback>
                <p:oleObj name="Формула" r:id="rId12" imgW="203112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941168"/>
                        <a:ext cx="2873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78239"/>
              </p:ext>
            </p:extLst>
          </p:nvPr>
        </p:nvGraphicFramePr>
        <p:xfrm>
          <a:off x="5249192" y="4990629"/>
          <a:ext cx="18430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Формула" r:id="rId13" imgW="1422360" imgH="241200" progId="Equation.3">
                  <p:embed/>
                </p:oleObj>
              </mc:Choice>
              <mc:Fallback>
                <p:oleObj name="Формула" r:id="rId13" imgW="142236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192" y="4990629"/>
                        <a:ext cx="18430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645971"/>
              </p:ext>
            </p:extLst>
          </p:nvPr>
        </p:nvGraphicFramePr>
        <p:xfrm>
          <a:off x="3203897" y="5517232"/>
          <a:ext cx="10080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Формула" r:id="rId15" imgW="875920" imgH="444307" progId="Equation.3">
                  <p:embed/>
                </p:oleObj>
              </mc:Choice>
              <mc:Fallback>
                <p:oleObj name="Формула" r:id="rId15" imgW="875920" imgH="444307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97" y="5517232"/>
                        <a:ext cx="10080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061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штрафних функцій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конкретного обмеження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обмежень рівностей конструкція штрафної функції очевидна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зовнішнього штрафу для обмеження нерівності штрафна функція будується за допомогою функції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зрізки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саме відбувається побудова функції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846546"/>
              </p:ext>
            </p:extLst>
          </p:nvPr>
        </p:nvGraphicFramePr>
        <p:xfrm>
          <a:off x="1979712" y="1700808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Формула" r:id="rId3" imgW="203112" imgH="241195" progId="Equation.3">
                  <p:embed/>
                </p:oleObj>
              </mc:Choice>
              <mc:Fallback>
                <p:oleObj name="Формула" r:id="rId3" imgW="203112" imgH="241195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660913"/>
              </p:ext>
            </p:extLst>
          </p:nvPr>
        </p:nvGraphicFramePr>
        <p:xfrm>
          <a:off x="2771800" y="3212976"/>
          <a:ext cx="129614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Формула" r:id="rId5" imgW="927100" imgH="520700" progId="Equation.3">
                  <p:embed/>
                </p:oleObj>
              </mc:Choice>
              <mc:Fallback>
                <p:oleObj name="Формула" r:id="rId5" imgW="927100" imgH="520700" progId="Equation.3">
                  <p:embed/>
                  <p:pic>
                    <p:nvPicPr>
                      <p:cNvPr id="0" name="Объект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212976"/>
                        <a:ext cx="129614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692502"/>
              </p:ext>
            </p:extLst>
          </p:nvPr>
        </p:nvGraphicFramePr>
        <p:xfrm>
          <a:off x="2987824" y="4797152"/>
          <a:ext cx="1872208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Формула" r:id="rId7" imgW="1333500" imgH="279400" progId="Equation.3">
                  <p:embed/>
                </p:oleObj>
              </mc:Choice>
              <mc:Fallback>
                <p:oleObj name="Формула" r:id="rId7" imgW="1333500" imgH="279400" progId="Equation.3">
                  <p:embed/>
                  <p:pic>
                    <p:nvPicPr>
                      <p:cNvPr id="0" name="Объект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97152"/>
                        <a:ext cx="1872208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079252"/>
              </p:ext>
            </p:extLst>
          </p:nvPr>
        </p:nvGraphicFramePr>
        <p:xfrm>
          <a:off x="3347864" y="5157192"/>
          <a:ext cx="864592" cy="43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Формула" r:id="rId9" imgW="508000" imgH="279400" progId="Equation.3">
                  <p:embed/>
                </p:oleObj>
              </mc:Choice>
              <mc:Fallback>
                <p:oleObj name="Формула" r:id="rId9" imgW="508000" imgH="2794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157192"/>
                        <a:ext cx="864592" cy="432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35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Функція-зрізка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6552728" cy="291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169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штрафних функцій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сумарна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штрафна функція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набуває вигляду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010025"/>
              </p:ext>
            </p:extLst>
          </p:nvPr>
        </p:nvGraphicFramePr>
        <p:xfrm>
          <a:off x="2195736" y="2708920"/>
          <a:ext cx="2160414" cy="83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3" imgW="1497950" imgH="545863" progId="Equation.3">
                  <p:embed/>
                </p:oleObj>
              </mc:Choice>
              <mc:Fallback>
                <p:oleObj name="Формула" r:id="rId3" imgW="1497950" imgH="545863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8920"/>
                        <a:ext cx="2160414" cy="831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Оптимізація при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наявності обмежень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 простих обмежень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функцій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внутрішнього штрафу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зовнішнього штрафу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штрафних функцій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991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Бар’єрні штрафні функції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бар’єрних функцій штрафний додаток може бути зображений в одній з наступних форм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відбувається спроба точки наблизитися до границі допустимої області , тобто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штрафний додаток різко зростає.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 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195787"/>
              </p:ext>
            </p:extLst>
          </p:nvPr>
        </p:nvGraphicFramePr>
        <p:xfrm>
          <a:off x="1907704" y="2708920"/>
          <a:ext cx="1008112" cy="75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Формула" r:id="rId3" imgW="875920" imgH="545863" progId="Equation.3">
                  <p:embed/>
                </p:oleObj>
              </mc:Choice>
              <mc:Fallback>
                <p:oleObj name="Формула" r:id="rId3" imgW="875920" imgH="545863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08920"/>
                        <a:ext cx="1008112" cy="758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62881"/>
              </p:ext>
            </p:extLst>
          </p:nvPr>
        </p:nvGraphicFramePr>
        <p:xfrm>
          <a:off x="4427984" y="2708920"/>
          <a:ext cx="1296144" cy="75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Формула" r:id="rId5" imgW="1040948" imgH="545863" progId="Equation.3">
                  <p:embed/>
                </p:oleObj>
              </mc:Choice>
              <mc:Fallback>
                <p:oleObj name="Формула" r:id="rId5" imgW="1040948" imgH="545863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08920"/>
                        <a:ext cx="1296144" cy="758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98684"/>
              </p:ext>
            </p:extLst>
          </p:nvPr>
        </p:nvGraphicFramePr>
        <p:xfrm>
          <a:off x="5724128" y="4149080"/>
          <a:ext cx="864096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Формула" r:id="rId7" imgW="596900" imgH="279400" progId="Equation.3">
                  <p:embed/>
                </p:oleObj>
              </mc:Choice>
              <mc:Fallback>
                <p:oleObj name="Формула" r:id="rId7" imgW="596900" imgH="2794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149080"/>
                        <a:ext cx="864096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551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Оптимізація при наявності обмежень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Оптимізація при обмеженнях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,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визначають деяку область у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вимірному просторі, яка називається допустимою областю, кожна її точка має назву допустимої.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574050"/>
              </p:ext>
            </p:extLst>
          </p:nvPr>
        </p:nvGraphicFramePr>
        <p:xfrm>
          <a:off x="2123728" y="2132856"/>
          <a:ext cx="216024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Формула" r:id="rId3" imgW="1447800" imgH="241300" progId="Equation.3">
                  <p:embed/>
                </p:oleObj>
              </mc:Choice>
              <mc:Fallback>
                <p:oleObj name="Формула" r:id="rId3" imgW="1447800" imgH="241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216024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724472"/>
              </p:ext>
            </p:extLst>
          </p:nvPr>
        </p:nvGraphicFramePr>
        <p:xfrm>
          <a:off x="1691680" y="2564904"/>
          <a:ext cx="2664296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Формула" r:id="rId5" imgW="1765300" imgH="241300" progId="Equation.3">
                  <p:embed/>
                </p:oleObj>
              </mc:Choice>
              <mc:Fallback>
                <p:oleObj name="Формула" r:id="rId5" imgW="17653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64904"/>
                        <a:ext cx="2664296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741544"/>
              </p:ext>
            </p:extLst>
          </p:nvPr>
        </p:nvGraphicFramePr>
        <p:xfrm>
          <a:off x="1691680" y="3068960"/>
          <a:ext cx="32403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Формула" r:id="rId7" imgW="2451100" imgH="266700" progId="Equation.3">
                  <p:embed/>
                </p:oleObj>
              </mc:Choice>
              <mc:Fallback>
                <p:oleObj name="Формула" r:id="rId7" imgW="2451100" imgH="2667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068960"/>
                        <a:ext cx="324036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24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Оптимізація при наявності обмежень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всі співвідношення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(1)-(3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є лінійними , то це задача лінійного програмування. Якщо цільова функція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квадратична, а функції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(2),(3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.)- лінійні, то це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квадратичного програмування. У випадку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f(x),g(x),h(x)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функціями довільного виду, то маємо задачу нелінійного програмування.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практиці досить часто зустрічаються випадок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обмежень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 назву простих.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72809"/>
              </p:ext>
            </p:extLst>
          </p:nvPr>
        </p:nvGraphicFramePr>
        <p:xfrm>
          <a:off x="2915816" y="4365104"/>
          <a:ext cx="72008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Формула" r:id="rId4" imgW="596900" imgH="241300" progId="Equation.3">
                  <p:embed/>
                </p:oleObj>
              </mc:Choice>
              <mc:Fallback>
                <p:oleObj name="Формула" r:id="rId4" imgW="596900" imgH="2413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72008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01013"/>
              </p:ext>
            </p:extLst>
          </p:nvPr>
        </p:nvGraphicFramePr>
        <p:xfrm>
          <a:off x="2915816" y="4941168"/>
          <a:ext cx="151216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Формула" r:id="rId6" imgW="990170" imgH="241195" progId="Equation.3">
                  <p:embed/>
                </p:oleObj>
              </mc:Choice>
              <mc:Fallback>
                <p:oleObj name="Формула" r:id="rId6" imgW="990170" imgH="241195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941168"/>
                        <a:ext cx="151216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98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 простих обмежень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задачу з обмеженнями вигляду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Будь-яким ітераційним методом знайдемо рішення задачі без обмежень, в результаті одержимо значення компоненти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наближення для координати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13775"/>
              </p:ext>
            </p:extLst>
          </p:nvPr>
        </p:nvGraphicFramePr>
        <p:xfrm>
          <a:off x="2555776" y="2708920"/>
          <a:ext cx="2889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Формула" r:id="rId3" imgW="203112" imgH="279279" progId="Equation.3">
                  <p:embed/>
                </p:oleObj>
              </mc:Choice>
              <mc:Fallback>
                <p:oleObj name="Формула" r:id="rId3" imgW="203112" imgH="279279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708920"/>
                        <a:ext cx="2889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00372"/>
              </p:ext>
            </p:extLst>
          </p:nvPr>
        </p:nvGraphicFramePr>
        <p:xfrm>
          <a:off x="6948264" y="3068960"/>
          <a:ext cx="4333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Формула" r:id="rId5" imgW="203024" imgH="304536" progId="Equation.3">
                  <p:embed/>
                </p:oleObj>
              </mc:Choice>
              <mc:Fallback>
                <p:oleObj name="Формула" r:id="rId5" imgW="203024" imgH="304536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068960"/>
                        <a:ext cx="4333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456775"/>
              </p:ext>
            </p:extLst>
          </p:nvPr>
        </p:nvGraphicFramePr>
        <p:xfrm>
          <a:off x="2663825" y="4221163"/>
          <a:ext cx="19431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Формула" r:id="rId7" imgW="1396800" imgH="571320" progId="Equation.3">
                  <p:embed/>
                </p:oleObj>
              </mc:Choice>
              <mc:Fallback>
                <p:oleObj name="Формула" r:id="rId7" imgW="1396800" imgH="57132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4221163"/>
                        <a:ext cx="19431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 простих обмежень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вводиться нова змінна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шукається рішення задачі без обмежень, але з новою цільовою функцією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(7  )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Обмеження (5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 системі координат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півплощину, а заміною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пошук у допустимій області зводиться до пошуку по її границі, тобто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прямій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91741"/>
              </p:ext>
            </p:extLst>
          </p:nvPr>
        </p:nvGraphicFramePr>
        <p:xfrm>
          <a:off x="1925638" y="2276475"/>
          <a:ext cx="3060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Формула" r:id="rId3" imgW="1955520" imgH="241200" progId="Equation.3">
                  <p:embed/>
                </p:oleObj>
              </mc:Choice>
              <mc:Fallback>
                <p:oleObj name="Формула" r:id="rId3" imgW="1955520" imgH="2412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2276475"/>
                        <a:ext cx="3060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604166"/>
              </p:ext>
            </p:extLst>
          </p:nvPr>
        </p:nvGraphicFramePr>
        <p:xfrm>
          <a:off x="2411760" y="3933056"/>
          <a:ext cx="367240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Формула" r:id="rId5" imgW="2527300" imgH="241300" progId="Equation.3">
                  <p:embed/>
                </p:oleObj>
              </mc:Choice>
              <mc:Fallback>
                <p:oleObj name="Формула" r:id="rId5" imgW="2527300" imgH="2413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933056"/>
                        <a:ext cx="367240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48079"/>
              </p:ext>
            </p:extLst>
          </p:nvPr>
        </p:nvGraphicFramePr>
        <p:xfrm>
          <a:off x="5940152" y="4592935"/>
          <a:ext cx="720080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Формула" r:id="rId7" imgW="583947" imgH="279279" progId="Equation.3">
                  <p:embed/>
                </p:oleObj>
              </mc:Choice>
              <mc:Fallback>
                <p:oleObj name="Формула" r:id="rId7" imgW="583947" imgH="279279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592935"/>
                        <a:ext cx="720080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642406"/>
              </p:ext>
            </p:extLst>
          </p:nvPr>
        </p:nvGraphicFramePr>
        <p:xfrm>
          <a:off x="827584" y="5782716"/>
          <a:ext cx="11509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Формула" r:id="rId9" imgW="990170" imgH="241195" progId="Equation.3">
                  <p:embed/>
                </p:oleObj>
              </mc:Choice>
              <mc:Fallback>
                <p:oleObj name="Формула" r:id="rId9" imgW="990170" imgH="241195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782716"/>
                        <a:ext cx="11509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86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Заміна допустимої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півплощині допустимою прямою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276872"/>
            <a:ext cx="550545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51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Заміна допустимої області на півплощині допустимою прямою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Зведення цільової функції до форми (7) не змінює розв'язку задачі в силу наступної теореми: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Якщо в задачі умовної оптимізації цільова функція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і обмеження є опуклими, то екстремум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досягається на границі області.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73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штрафних функцій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штрафних функцій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найбільш загальним методом пошуку рішення задачі нелінійного програмування. Ідея метода полягає в зведенні початкової задачі з обмеженнями  до послідовності задач безумовної оптимізації. За допомогою функцій, які задають обмеження , будуються так звані штрафні функції, які додаються до цільової  функції початкової задачі таким чином, що порушення будь якого обмеження стає невигідним. При цьому обмеження в явному вигляді в задачі оптимізації вже не фігурують. Це забезпечує застосування методів безумовної оптимізації для розв’язку задачі умовної оптимізації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00238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1666</TotalTime>
  <Words>631</Words>
  <Application>Microsoft Office PowerPoint</Application>
  <PresentationFormat>Экран (4:3)</PresentationFormat>
  <Paragraphs>119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Паркет</vt:lpstr>
      <vt:lpstr>Формула</vt:lpstr>
      <vt:lpstr>Чисельні методи</vt:lpstr>
      <vt:lpstr>Лекція</vt:lpstr>
      <vt:lpstr>Оптимізація при наявності обмежень </vt:lpstr>
      <vt:lpstr>Оптимізація при наявності обмежень </vt:lpstr>
      <vt:lpstr>Випадок простих обмежень</vt:lpstr>
      <vt:lpstr>Випадок простих обмежень</vt:lpstr>
      <vt:lpstr>Заміна допустимої області на півплощині допустимою прямою</vt:lpstr>
      <vt:lpstr>Заміна допустимої області на півплощині допустимою прямою</vt:lpstr>
      <vt:lpstr>Метод штрафних функцій</vt:lpstr>
      <vt:lpstr>Метод штрафних функцій</vt:lpstr>
      <vt:lpstr>Метод внутрішнього штрафу. (Метод бар’єрних функцій)</vt:lpstr>
      <vt:lpstr>Бар’єрні штрафні функції</vt:lpstr>
      <vt:lpstr>Метод зовнішнього штрафу. </vt:lpstr>
      <vt:lpstr>Штрафні функції у випадку зовнішнього штрафу</vt:lpstr>
      <vt:lpstr>Метод зовнішнього штрафу.</vt:lpstr>
      <vt:lpstr>Структура штрафних функцій</vt:lpstr>
      <vt:lpstr>Структура штрафних функцій</vt:lpstr>
      <vt:lpstr>Функція-зрізка</vt:lpstr>
      <vt:lpstr>Структура штрафних функцій</vt:lpstr>
      <vt:lpstr>Бар’єрні штрафні функції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132</cp:revision>
  <dcterms:created xsi:type="dcterms:W3CDTF">2018-09-10T07:12:08Z</dcterms:created>
  <dcterms:modified xsi:type="dcterms:W3CDTF">2022-11-30T08:57:55Z</dcterms:modified>
</cp:coreProperties>
</file>