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67" r:id="rId3"/>
    <p:sldId id="268" r:id="rId4"/>
    <p:sldId id="269" r:id="rId5"/>
    <p:sldId id="270" r:id="rId6"/>
    <p:sldId id="271" r:id="rId7"/>
    <p:sldId id="256" r:id="rId8"/>
    <p:sldId id="257" r:id="rId9"/>
    <p:sldId id="258" r:id="rId10"/>
    <p:sldId id="259" r:id="rId11"/>
    <p:sldId id="260" r:id="rId12"/>
    <p:sldId id="261" r:id="rId13"/>
    <p:sldId id="262" r:id="rId14"/>
    <p:sldId id="263" r:id="rId15"/>
    <p:sldId id="26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426A3-01BE-4B1B-8311-C18410B99A80}" type="datetimeFigureOut">
              <a:rPr lang="ru-RU" smtClean="0"/>
              <a:t>25.09.2021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9F6FB-B721-4A05-95A1-D814B9FF4ACF}" type="slidenum">
              <a:rPr lang="ru-RU" smtClean="0"/>
              <a:t>‹#›</a:t>
            </a:fld>
            <a:endParaRPr lang="ru-RU"/>
          </a:p>
        </p:txBody>
      </p:sp>
    </p:spTree>
    <p:extLst>
      <p:ext uri="{BB962C8B-B14F-4D97-AF65-F5344CB8AC3E}">
        <p14:creationId xmlns:p14="http://schemas.microsoft.com/office/powerpoint/2010/main" val="417807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681FDAF-55B3-4B7A-9938-A2EBC422881A}" type="slidenum">
              <a:rPr lang="ru-RU" smtClean="0"/>
              <a:t>1</a:t>
            </a:fld>
            <a:endParaRPr lang="ru-RU"/>
          </a:p>
        </p:txBody>
      </p:sp>
    </p:spTree>
    <p:extLst>
      <p:ext uri="{BB962C8B-B14F-4D97-AF65-F5344CB8AC3E}">
        <p14:creationId xmlns:p14="http://schemas.microsoft.com/office/powerpoint/2010/main" val="125993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5388" y="252728"/>
            <a:ext cx="8820472" cy="1440160"/>
          </a:xfrm>
        </p:spPr>
        <p:txBody>
          <a:bodyPr>
            <a:normAutofit fontScale="90000"/>
          </a:bodyPr>
          <a:lstStyle/>
          <a:p>
            <a:r>
              <a:rPr lang="ru-RU" sz="2800" dirty="0" err="1"/>
              <a:t>Потенційно</a:t>
            </a:r>
            <a:r>
              <a:rPr lang="ru-RU" sz="2800" dirty="0"/>
              <a:t> </a:t>
            </a:r>
            <a:r>
              <a:rPr lang="ru-RU" sz="2800" dirty="0" err="1"/>
              <a:t>можливе</a:t>
            </a:r>
            <a:r>
              <a:rPr lang="ru-RU" sz="2800" dirty="0"/>
              <a:t> (</a:t>
            </a:r>
            <a:r>
              <a:rPr lang="ru-RU" sz="2800" dirty="0" err="1"/>
              <a:t>салатовий</a:t>
            </a:r>
            <a:r>
              <a:rPr lang="ru-RU" sz="2800" dirty="0"/>
              <a:t> </a:t>
            </a:r>
            <a:r>
              <a:rPr lang="ru-RU" sz="2800" dirty="0" err="1"/>
              <a:t>колір</a:t>
            </a:r>
            <a:r>
              <a:rPr lang="ru-RU" sz="2800" dirty="0"/>
              <a:t>) і </a:t>
            </a:r>
            <a:r>
              <a:rPr lang="ru-RU" sz="2800" dirty="0" err="1"/>
              <a:t>фактичне</a:t>
            </a:r>
            <a:r>
              <a:rPr lang="ru-RU" sz="2800" dirty="0"/>
              <a:t> (</a:t>
            </a:r>
            <a:r>
              <a:rPr lang="ru-RU" sz="2800" dirty="0" err="1"/>
              <a:t>зелений</a:t>
            </a:r>
            <a:r>
              <a:rPr lang="ru-RU" sz="2800" dirty="0"/>
              <a:t> </a:t>
            </a:r>
            <a:r>
              <a:rPr lang="ru-RU" sz="2800" dirty="0" err="1"/>
              <a:t>колір</a:t>
            </a:r>
            <a:r>
              <a:rPr lang="ru-RU" sz="2800" dirty="0"/>
              <a:t>) </a:t>
            </a:r>
            <a:r>
              <a:rPr lang="ru-RU" sz="2800" dirty="0" err="1"/>
              <a:t>розміщення</a:t>
            </a:r>
            <a:r>
              <a:rPr lang="ru-RU" sz="2800" dirty="0"/>
              <a:t> </a:t>
            </a:r>
            <a:r>
              <a:rPr lang="ru-RU" sz="2800" dirty="0" err="1"/>
              <a:t>лісів</a:t>
            </a:r>
            <a:r>
              <a:rPr lang="ru-RU" sz="2800" dirty="0"/>
              <a:t> по </a:t>
            </a:r>
            <a:r>
              <a:rPr lang="ru-RU" sz="2800" dirty="0" err="1" smtClean="0"/>
              <a:t>території</a:t>
            </a:r>
            <a:r>
              <a:rPr lang="ru-RU" sz="2800" dirty="0" smtClean="0"/>
              <a:t>  </a:t>
            </a:r>
            <a:r>
              <a:rPr lang="ru-RU" sz="2800" dirty="0" err="1" smtClean="0"/>
              <a:t>України</a:t>
            </a:r>
            <a:r>
              <a:rPr lang="ru-RU" sz="2800" dirty="0" smtClean="0"/>
              <a:t> (</a:t>
            </a:r>
            <a:r>
              <a:rPr lang="ru-RU" sz="2800" dirty="0" err="1" smtClean="0"/>
              <a:t>дані</a:t>
            </a:r>
            <a:r>
              <a:rPr lang="ru-RU" sz="2800" dirty="0" smtClean="0"/>
              <a:t> EFI)(</a:t>
            </a:r>
            <a:r>
              <a:rPr lang="ru-RU" sz="2800" dirty="0" err="1" smtClean="0"/>
              <a:t>зліва</a:t>
            </a:r>
            <a:r>
              <a:rPr lang="ru-RU" sz="2800" dirty="0"/>
              <a:t>)</a:t>
            </a:r>
            <a:br>
              <a:rPr lang="ru-RU" sz="2800" dirty="0"/>
            </a:br>
            <a:r>
              <a:rPr lang="ru-RU" sz="2800" dirty="0" err="1"/>
              <a:t>Ліси</a:t>
            </a:r>
            <a:r>
              <a:rPr lang="ru-RU" sz="2800" dirty="0"/>
              <a:t> на </a:t>
            </a:r>
            <a:r>
              <a:rPr lang="ru-RU" sz="2800" dirty="0" err="1"/>
              <a:t>території</a:t>
            </a:r>
            <a:r>
              <a:rPr lang="ru-RU" sz="2800" dirty="0"/>
              <a:t> </a:t>
            </a:r>
            <a:r>
              <a:rPr lang="ru-RU" sz="2800" dirty="0" err="1"/>
              <a:t>України</a:t>
            </a:r>
            <a:r>
              <a:rPr lang="ru-RU" sz="2800" dirty="0"/>
              <a:t> в 1 </a:t>
            </a:r>
            <a:r>
              <a:rPr lang="ru-RU" sz="2800" dirty="0" err="1"/>
              <a:t>тисячолітті</a:t>
            </a:r>
            <a:r>
              <a:rPr lang="ru-RU" sz="2800" dirty="0"/>
              <a:t>. </a:t>
            </a:r>
            <a:r>
              <a:rPr lang="ru-RU" sz="2800" dirty="0" err="1" smtClean="0"/>
              <a:t>Реконструкція</a:t>
            </a:r>
            <a:r>
              <a:rPr lang="ru-RU" sz="2800" dirty="0" smtClean="0"/>
              <a:t> </a:t>
            </a:r>
            <a:r>
              <a:rPr lang="ru-RU" sz="2800" dirty="0" err="1" smtClean="0"/>
              <a:t>С.А.Генсірук</a:t>
            </a:r>
            <a:r>
              <a:rPr lang="ru-RU" sz="2800" dirty="0" smtClean="0"/>
              <a:t> (</a:t>
            </a:r>
            <a:r>
              <a:rPr lang="ru-RU" sz="2800" dirty="0" err="1" smtClean="0"/>
              <a:t>праворуч</a:t>
            </a:r>
            <a:r>
              <a:rPr lang="ru-RU" sz="2800" dirty="0" smtClean="0"/>
              <a:t>)</a:t>
            </a:r>
            <a:endParaRPr lang="ru-RU"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892" y="1700807"/>
            <a:ext cx="4283968" cy="261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30" y="1700806"/>
            <a:ext cx="4057739" cy="261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4653136"/>
            <a:ext cx="8856347" cy="1938992"/>
          </a:xfrm>
          <a:prstGeom prst="rect">
            <a:avLst/>
          </a:prstGeom>
        </p:spPr>
        <p:txBody>
          <a:bodyPr wrap="square">
            <a:spAutoFit/>
          </a:bodyPr>
          <a:lstStyle/>
          <a:p>
            <a:r>
              <a:rPr lang="ru-RU" sz="2000" dirty="0" err="1"/>
              <a:t>Існує</a:t>
            </a:r>
            <a:r>
              <a:rPr lang="ru-RU" sz="2000" dirty="0"/>
              <a:t> </a:t>
            </a:r>
            <a:r>
              <a:rPr lang="ru-RU" sz="2000" dirty="0" err="1"/>
              <a:t>багато</a:t>
            </a:r>
            <a:r>
              <a:rPr lang="ru-RU" sz="2000" dirty="0"/>
              <a:t> </a:t>
            </a:r>
            <a:r>
              <a:rPr lang="ru-RU" sz="2000" dirty="0" err="1"/>
              <a:t>свідчень</a:t>
            </a:r>
            <a:r>
              <a:rPr lang="ru-RU" sz="2000" dirty="0"/>
              <a:t> того, </a:t>
            </a:r>
            <a:r>
              <a:rPr lang="ru-RU" sz="2000" dirty="0" err="1"/>
              <a:t>що</a:t>
            </a:r>
            <a:r>
              <a:rPr lang="ru-RU" sz="2000" dirty="0"/>
              <a:t> в </a:t>
            </a:r>
            <a:r>
              <a:rPr lang="ru-RU" sz="2000" dirty="0" err="1"/>
              <a:t>останні</a:t>
            </a:r>
            <a:r>
              <a:rPr lang="ru-RU" sz="2000" dirty="0"/>
              <a:t> </a:t>
            </a:r>
            <a:r>
              <a:rPr lang="ru-RU" sz="2000" dirty="0" err="1"/>
              <a:t>тисячоліття</a:t>
            </a:r>
            <a:r>
              <a:rPr lang="ru-RU" sz="2000" dirty="0"/>
              <a:t> </a:t>
            </a:r>
            <a:r>
              <a:rPr lang="ru-RU" sz="2000" dirty="0" err="1"/>
              <a:t>ліс</a:t>
            </a:r>
            <a:r>
              <a:rPr lang="ru-RU" sz="2000" dirty="0"/>
              <a:t> </a:t>
            </a:r>
            <a:r>
              <a:rPr lang="ru-RU" sz="2000" dirty="0" err="1"/>
              <a:t>наступає</a:t>
            </a:r>
            <a:r>
              <a:rPr lang="ru-RU" sz="2000" dirty="0"/>
              <a:t> на степ, а не </a:t>
            </a:r>
            <a:r>
              <a:rPr lang="ru-RU" sz="2000" dirty="0" err="1"/>
              <a:t>навпаки</a:t>
            </a:r>
            <a:r>
              <a:rPr lang="ru-RU" sz="2000" dirty="0"/>
              <a:t>. </a:t>
            </a:r>
            <a:r>
              <a:rPr lang="ru-RU" sz="2000" dirty="0" err="1"/>
              <a:t>Потенційно</a:t>
            </a:r>
            <a:r>
              <a:rPr lang="ru-RU" sz="2000" dirty="0"/>
              <a:t> </a:t>
            </a:r>
            <a:r>
              <a:rPr lang="ru-RU" sz="2000" dirty="0" err="1"/>
              <a:t>можливе</a:t>
            </a:r>
            <a:r>
              <a:rPr lang="ru-RU" sz="2000" dirty="0"/>
              <a:t> і </a:t>
            </a:r>
            <a:r>
              <a:rPr lang="ru-RU" sz="2000" dirty="0" err="1"/>
              <a:t>фактичне</a:t>
            </a:r>
            <a:r>
              <a:rPr lang="ru-RU" sz="2000" dirty="0"/>
              <a:t> </a:t>
            </a:r>
            <a:r>
              <a:rPr lang="ru-RU" sz="2000" dirty="0" err="1"/>
              <a:t>поширення</a:t>
            </a:r>
            <a:r>
              <a:rPr lang="ru-RU" sz="2000" dirty="0"/>
              <a:t> </a:t>
            </a:r>
            <a:r>
              <a:rPr lang="ru-RU" sz="2000" dirty="0" err="1"/>
              <a:t>лісів</a:t>
            </a:r>
            <a:r>
              <a:rPr lang="ru-RU" sz="2000" dirty="0"/>
              <a:t> на </a:t>
            </a:r>
            <a:r>
              <a:rPr lang="ru-RU" sz="2000" dirty="0" err="1"/>
              <a:t>території</a:t>
            </a:r>
            <a:r>
              <a:rPr lang="ru-RU" sz="2000" dirty="0"/>
              <a:t> </a:t>
            </a:r>
            <a:r>
              <a:rPr lang="ru-RU" sz="2000" dirty="0" err="1"/>
              <a:t>Європи</a:t>
            </a:r>
            <a:r>
              <a:rPr lang="ru-RU" sz="2000" dirty="0"/>
              <a:t> </a:t>
            </a:r>
            <a:r>
              <a:rPr lang="ru-RU" sz="2000" dirty="0" err="1"/>
              <a:t>кілька</a:t>
            </a:r>
            <a:r>
              <a:rPr lang="ru-RU" sz="2000" dirty="0"/>
              <a:t> </a:t>
            </a:r>
            <a:r>
              <a:rPr lang="ru-RU" sz="2000" dirty="0" err="1"/>
              <a:t>років</a:t>
            </a:r>
            <a:r>
              <a:rPr lang="ru-RU" sz="2000" dirty="0"/>
              <a:t> тому </a:t>
            </a:r>
            <a:r>
              <a:rPr lang="ru-RU" sz="2000" dirty="0" err="1"/>
              <a:t>визначено</a:t>
            </a:r>
            <a:r>
              <a:rPr lang="ru-RU" sz="2000" dirty="0"/>
              <a:t> </a:t>
            </a:r>
            <a:r>
              <a:rPr lang="ru-RU" sz="2000" dirty="0" err="1"/>
              <a:t>вченими</a:t>
            </a:r>
            <a:r>
              <a:rPr lang="ru-RU" sz="2000" dirty="0"/>
              <a:t> </a:t>
            </a:r>
            <a:r>
              <a:rPr lang="ru-RU" sz="2000" dirty="0" err="1"/>
              <a:t>Європейського</a:t>
            </a:r>
            <a:r>
              <a:rPr lang="ru-RU" sz="2000" dirty="0"/>
              <a:t> </a:t>
            </a:r>
            <a:r>
              <a:rPr lang="ru-RU" sz="2000" dirty="0" err="1"/>
              <a:t>інституту</a:t>
            </a:r>
            <a:r>
              <a:rPr lang="ru-RU" sz="2000" dirty="0"/>
              <a:t> </a:t>
            </a:r>
            <a:r>
              <a:rPr lang="ru-RU" sz="2000" dirty="0" err="1"/>
              <a:t>лісу</a:t>
            </a:r>
            <a:r>
              <a:rPr lang="ru-RU" sz="2000" dirty="0"/>
              <a:t>. </a:t>
            </a:r>
            <a:r>
              <a:rPr lang="ru-RU" sz="2000" dirty="0" err="1"/>
              <a:t>Їх</a:t>
            </a:r>
            <a:r>
              <a:rPr lang="ru-RU" sz="2000" dirty="0"/>
              <a:t> </a:t>
            </a:r>
            <a:r>
              <a:rPr lang="ru-RU" sz="2000" dirty="0" err="1"/>
              <a:t>дані</a:t>
            </a:r>
            <a:r>
              <a:rPr lang="ru-RU" sz="2000" dirty="0"/>
              <a:t> практично </a:t>
            </a:r>
            <a:r>
              <a:rPr lang="ru-RU" sz="2000" dirty="0" err="1"/>
              <a:t>збіглися</a:t>
            </a:r>
            <a:r>
              <a:rPr lang="ru-RU" sz="2000" dirty="0"/>
              <a:t> з результатами авторитетного </a:t>
            </a:r>
            <a:r>
              <a:rPr lang="ru-RU" sz="2000" dirty="0" err="1"/>
              <a:t>українського</a:t>
            </a:r>
            <a:r>
              <a:rPr lang="ru-RU" sz="2000" dirty="0"/>
              <a:t> </a:t>
            </a:r>
            <a:r>
              <a:rPr lang="ru-RU" sz="2000" dirty="0" err="1"/>
              <a:t>фахівця</a:t>
            </a:r>
            <a:r>
              <a:rPr lang="ru-RU" sz="2000" dirty="0"/>
              <a:t> </a:t>
            </a:r>
            <a:r>
              <a:rPr lang="ru-RU" sz="2000" dirty="0" err="1"/>
              <a:t>академіка</a:t>
            </a:r>
            <a:r>
              <a:rPr lang="ru-RU" sz="2000" dirty="0"/>
              <a:t> </a:t>
            </a:r>
            <a:r>
              <a:rPr lang="ru-RU" sz="2000" smtClean="0"/>
              <a:t>Генсирука </a:t>
            </a:r>
            <a:r>
              <a:rPr lang="ru-RU" sz="2000" dirty="0"/>
              <a:t>С.А. Вони </a:t>
            </a:r>
            <a:r>
              <a:rPr lang="ru-RU" sz="2000" dirty="0" err="1"/>
              <a:t>свідчать</a:t>
            </a:r>
            <a:r>
              <a:rPr lang="ru-RU" sz="2000" dirty="0"/>
              <a:t> про те, </a:t>
            </a:r>
            <a:r>
              <a:rPr lang="ru-RU" sz="2000" dirty="0" err="1"/>
              <a:t>що</a:t>
            </a:r>
            <a:r>
              <a:rPr lang="ru-RU" sz="2000" dirty="0"/>
              <a:t> </a:t>
            </a:r>
            <a:r>
              <a:rPr lang="ru-RU" sz="2000" dirty="0" err="1"/>
              <a:t>основна</a:t>
            </a:r>
            <a:r>
              <a:rPr lang="ru-RU" sz="2000" dirty="0"/>
              <a:t> </a:t>
            </a:r>
            <a:r>
              <a:rPr lang="ru-RU" sz="2000" dirty="0" err="1"/>
              <a:t>територія</a:t>
            </a:r>
            <a:r>
              <a:rPr lang="ru-RU" sz="2000" dirty="0"/>
              <a:t> </a:t>
            </a:r>
            <a:r>
              <a:rPr lang="ru-RU" sz="2000" dirty="0" err="1"/>
              <a:t>степової</a:t>
            </a:r>
            <a:r>
              <a:rPr lang="ru-RU" sz="2000" dirty="0"/>
              <a:t> </a:t>
            </a:r>
            <a:r>
              <a:rPr lang="ru-RU" sz="2000" dirty="0" err="1"/>
              <a:t>зони</a:t>
            </a:r>
            <a:r>
              <a:rPr lang="ru-RU" sz="2000" dirty="0"/>
              <a:t> </a:t>
            </a:r>
            <a:r>
              <a:rPr lang="ru-RU" sz="2000" dirty="0" err="1"/>
              <a:t>України</a:t>
            </a:r>
            <a:r>
              <a:rPr lang="ru-RU" sz="2000" dirty="0"/>
              <a:t> на </a:t>
            </a:r>
            <a:r>
              <a:rPr lang="ru-RU" sz="2000" dirty="0" err="1"/>
              <a:t>протязі</a:t>
            </a:r>
            <a:r>
              <a:rPr lang="ru-RU" sz="2000" dirty="0"/>
              <a:t> </a:t>
            </a:r>
            <a:r>
              <a:rPr lang="ru-RU" sz="2000" dirty="0" err="1"/>
              <a:t>нашої</a:t>
            </a:r>
            <a:r>
              <a:rPr lang="ru-RU" sz="2000" dirty="0"/>
              <a:t> </a:t>
            </a:r>
            <a:r>
              <a:rPr lang="ru-RU" sz="2000" dirty="0" err="1"/>
              <a:t>ери</a:t>
            </a:r>
            <a:r>
              <a:rPr lang="ru-RU" sz="2000" dirty="0"/>
              <a:t> </a:t>
            </a:r>
            <a:r>
              <a:rPr lang="ru-RU" sz="2000" dirty="0" err="1"/>
              <a:t>була</a:t>
            </a:r>
            <a:r>
              <a:rPr lang="ru-RU" sz="2000" dirty="0"/>
              <a:t> </a:t>
            </a:r>
            <a:r>
              <a:rPr lang="ru-RU" sz="2000" dirty="0" err="1" smtClean="0"/>
              <a:t>безлісною</a:t>
            </a:r>
            <a:r>
              <a:rPr lang="ru-RU" sz="2000" dirty="0" smtClean="0"/>
              <a:t>.</a:t>
            </a:r>
            <a:endParaRPr lang="ru-RU" sz="2000" dirty="0"/>
          </a:p>
        </p:txBody>
      </p:sp>
    </p:spTree>
    <p:extLst>
      <p:ext uri="{BB962C8B-B14F-4D97-AF65-F5344CB8AC3E}">
        <p14:creationId xmlns:p14="http://schemas.microsoft.com/office/powerpoint/2010/main" val="176879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2643206"/>
          </a:xfrm>
        </p:spPr>
        <p:txBody>
          <a:bodyPr>
            <a:noAutofit/>
          </a:bodyPr>
          <a:lstStyle/>
          <a:p>
            <a:r>
              <a:rPr lang="uk-UA" sz="2800" dirty="0" smtClean="0"/>
              <a:t>Дуже важливими є санітарно-гігієнічні та мікрокліматичні функції системи озеленення. Міські насадження повинні наближати умови навколишнього середовища до певних оптимальних показників, що характеризують так звану «зону комфорту».</a:t>
            </a:r>
            <a:endParaRPr lang="ru-RU" sz="2800" dirty="0"/>
          </a:p>
        </p:txBody>
      </p:sp>
      <p:pic>
        <p:nvPicPr>
          <p:cNvPr id="3" name="Picture 4" descr="P7290136"/>
          <p:cNvPicPr>
            <a:picLocks noChangeAspect="1" noChangeArrowheads="1"/>
          </p:cNvPicPr>
          <p:nvPr/>
        </p:nvPicPr>
        <p:blipFill>
          <a:blip r:embed="rId2"/>
          <a:srcRect/>
          <a:stretch>
            <a:fillRect/>
          </a:stretch>
        </p:blipFill>
        <p:spPr bwMode="auto">
          <a:xfrm>
            <a:off x="4500562" y="2566308"/>
            <a:ext cx="4476750" cy="4136111"/>
          </a:xfrm>
          <a:prstGeom prst="rect">
            <a:avLst/>
          </a:prstGeom>
          <a:noFill/>
          <a:ln w="9525">
            <a:noFill/>
            <a:miter lim="800000"/>
            <a:headEnd/>
            <a:tailEnd/>
          </a:ln>
        </p:spPr>
      </p:pic>
      <p:pic>
        <p:nvPicPr>
          <p:cNvPr id="4" name="Picture 4" descr="PA040065"/>
          <p:cNvPicPr>
            <a:picLocks noChangeAspect="1" noChangeArrowheads="1"/>
          </p:cNvPicPr>
          <p:nvPr/>
        </p:nvPicPr>
        <p:blipFill>
          <a:blip r:embed="rId3"/>
          <a:srcRect/>
          <a:stretch>
            <a:fillRect/>
          </a:stretch>
        </p:blipFill>
        <p:spPr bwMode="auto">
          <a:xfrm>
            <a:off x="91441" y="2571744"/>
            <a:ext cx="4312257" cy="385765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Autofit/>
          </a:bodyPr>
          <a:lstStyle/>
          <a:p>
            <a:r>
              <a:rPr lang="uk-UA" sz="2000" dirty="0" smtClean="0"/>
              <a:t>Озеленення територій промислових підприємств є необхідною умовою їхнього впорядкування. Без озеленення їх будівництво не можна вважати закінченим. Озеленення територій промислових підприємств виконує цілу низку функцій: </a:t>
            </a:r>
            <a:r>
              <a:rPr lang="ru-RU" sz="2000" dirty="0" smtClean="0"/>
              <a:t/>
            </a:r>
            <a:br>
              <a:rPr lang="ru-RU" sz="2000" dirty="0" smtClean="0"/>
            </a:br>
            <a:r>
              <a:rPr lang="uk-UA" sz="2000" dirty="0" smtClean="0"/>
              <a:t>1) захищають сусідні житлові квартали від пилу і шкідливих газів;</a:t>
            </a:r>
            <a:r>
              <a:rPr lang="ru-RU" sz="2000" dirty="0" smtClean="0"/>
              <a:t/>
            </a:r>
            <a:br>
              <a:rPr lang="ru-RU" sz="2000" dirty="0" smtClean="0"/>
            </a:br>
            <a:r>
              <a:rPr lang="uk-UA" sz="2000" dirty="0" smtClean="0"/>
              <a:t>2) мають бактерицидну дію (черемха, береза, сосна);</a:t>
            </a:r>
            <a:r>
              <a:rPr lang="ru-RU" sz="2000" dirty="0" smtClean="0"/>
              <a:t/>
            </a:r>
            <a:br>
              <a:rPr lang="ru-RU" sz="2000" dirty="0" smtClean="0"/>
            </a:br>
            <a:r>
              <a:rPr lang="uk-UA" sz="2000" dirty="0" smtClean="0"/>
              <a:t>3) поліпшують мікроклімат даної території (зменшують швидкість вітру, пом’якшують різкі коливання температури тощо);</a:t>
            </a:r>
            <a:r>
              <a:rPr lang="ru-RU" sz="2000" dirty="0" smtClean="0"/>
              <a:t/>
            </a:r>
            <a:br>
              <a:rPr lang="ru-RU" sz="2000" dirty="0" smtClean="0"/>
            </a:br>
            <a:r>
              <a:rPr lang="uk-UA" sz="2000" dirty="0" smtClean="0"/>
              <a:t>4) організовують рух і підтримують порядок на промисловій території, створюють місця відпочинку для робітників і службовців, а також найбільш сприятливі умови для пересування людей територією заводу і на підходах до нього;</a:t>
            </a:r>
            <a:r>
              <a:rPr lang="ru-RU" sz="2000" dirty="0" smtClean="0"/>
              <a:t/>
            </a:r>
            <a:br>
              <a:rPr lang="ru-RU" sz="2000" dirty="0" smtClean="0"/>
            </a:br>
            <a:r>
              <a:rPr lang="uk-UA" sz="2000" dirty="0" smtClean="0"/>
              <a:t>5) сприяють архітектурному і декоративному оформленню підприємства загалом. Формують імідж підприємства. Гармонійно «прив’язують» його до місцевості.</a:t>
            </a:r>
            <a:r>
              <a:rPr lang="ru-RU" sz="2000" dirty="0" smtClean="0"/>
              <a:t/>
            </a:r>
            <a:br>
              <a:rPr lang="ru-RU" sz="2000" dirty="0" smtClean="0"/>
            </a:b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715436" cy="2225668"/>
          </a:xfrm>
        </p:spPr>
        <p:txBody>
          <a:bodyPr>
            <a:noAutofit/>
          </a:bodyPr>
          <a:lstStyle/>
          <a:p>
            <a:r>
              <a:rPr lang="ru-RU" sz="2800" dirty="0" err="1" smtClean="0"/>
              <a:t>Рослинність</a:t>
            </a:r>
            <a:r>
              <a:rPr lang="ru-RU" sz="2800" dirty="0" smtClean="0"/>
              <a:t> </a:t>
            </a:r>
            <a:r>
              <a:rPr lang="ru-RU" sz="2800" dirty="0" err="1" smtClean="0"/>
              <a:t>є</a:t>
            </a:r>
            <a:r>
              <a:rPr lang="ru-RU" sz="2800" dirty="0" smtClean="0"/>
              <a:t> </a:t>
            </a:r>
            <a:r>
              <a:rPr lang="ru-RU" sz="2800" dirty="0" err="1" smtClean="0"/>
              <a:t>найчутливішим</a:t>
            </a:r>
            <a:r>
              <a:rPr lang="ru-RU" sz="2800" dirty="0" smtClean="0"/>
              <a:t> </a:t>
            </a:r>
            <a:r>
              <a:rPr lang="ru-RU" sz="2800" dirty="0" err="1" smtClean="0"/>
              <a:t>з</a:t>
            </a:r>
            <a:r>
              <a:rPr lang="ru-RU" sz="2800" dirty="0" smtClean="0"/>
              <a:t> </a:t>
            </a:r>
            <a:r>
              <a:rPr lang="ru-RU" sz="2800" dirty="0" err="1" smtClean="0"/>
              <a:t>компонентів</a:t>
            </a:r>
            <a:r>
              <a:rPr lang="ru-RU" sz="2800" dirty="0" smtClean="0"/>
              <a:t> ландшафту, вона одна </a:t>
            </a:r>
            <a:r>
              <a:rPr lang="ru-RU" sz="2800" dirty="0" err="1" smtClean="0"/>
              <a:t>з</a:t>
            </a:r>
            <a:r>
              <a:rPr lang="ru-RU" sz="2800" dirty="0" smtClean="0"/>
              <a:t> перших </a:t>
            </a:r>
            <a:r>
              <a:rPr lang="ru-RU" sz="2800" dirty="0" err="1" smtClean="0"/>
              <a:t>відчуває</a:t>
            </a:r>
            <a:r>
              <a:rPr lang="ru-RU" sz="2800" dirty="0" smtClean="0"/>
              <a:t> </a:t>
            </a:r>
            <a:r>
              <a:rPr lang="ru-RU" sz="2800" dirty="0" err="1" smtClean="0"/>
              <a:t>зміни</a:t>
            </a:r>
            <a:r>
              <a:rPr lang="ru-RU" sz="2800" dirty="0" smtClean="0"/>
              <a:t> </a:t>
            </a:r>
            <a:r>
              <a:rPr lang="ru-RU" sz="2800" dirty="0" err="1" smtClean="0"/>
              <a:t>середовища</a:t>
            </a:r>
            <a:r>
              <a:rPr lang="ru-RU" sz="2800" dirty="0" smtClean="0"/>
              <a:t> </a:t>
            </a:r>
            <a:r>
              <a:rPr lang="ru-RU" sz="2800" dirty="0" err="1" smtClean="0"/>
              <a:t>і</a:t>
            </a:r>
            <a:r>
              <a:rPr lang="ru-RU" sz="2800" dirty="0" smtClean="0"/>
              <a:t> </a:t>
            </a:r>
            <a:r>
              <a:rPr lang="ru-RU" sz="2800" dirty="0" err="1" smtClean="0"/>
              <a:t>реагує</a:t>
            </a:r>
            <a:r>
              <a:rPr lang="ru-RU" sz="2800" dirty="0" smtClean="0"/>
              <a:t> на них, </a:t>
            </a:r>
            <a:r>
              <a:rPr lang="ru-RU" sz="2800" dirty="0" err="1" smtClean="0"/>
              <a:t>саме</a:t>
            </a:r>
            <a:r>
              <a:rPr lang="ru-RU" sz="2800" dirty="0" smtClean="0"/>
              <a:t> тому </a:t>
            </a:r>
            <a:r>
              <a:rPr lang="ru-RU" sz="2800" dirty="0" err="1" smtClean="0"/>
              <a:t>міська</a:t>
            </a:r>
            <a:r>
              <a:rPr lang="ru-RU" sz="2800" dirty="0" smtClean="0"/>
              <a:t> </a:t>
            </a:r>
            <a:r>
              <a:rPr lang="ru-RU" sz="2800" dirty="0" err="1" smtClean="0"/>
              <a:t>рослинність</a:t>
            </a:r>
            <a:r>
              <a:rPr lang="ru-RU" sz="2800" dirty="0" smtClean="0"/>
              <a:t> за </a:t>
            </a:r>
            <a:r>
              <a:rPr lang="ru-RU" sz="2800" dirty="0" err="1" smtClean="0"/>
              <a:t>своїм</a:t>
            </a:r>
            <a:r>
              <a:rPr lang="ru-RU" sz="2800" dirty="0" smtClean="0"/>
              <a:t> породним складом та </a:t>
            </a:r>
            <a:r>
              <a:rPr lang="ru-RU" sz="2800" dirty="0" err="1" smtClean="0"/>
              <a:t>розвитком</a:t>
            </a:r>
            <a:r>
              <a:rPr lang="ru-RU" sz="2800" dirty="0" smtClean="0"/>
              <a:t> </a:t>
            </a:r>
            <a:r>
              <a:rPr lang="ru-RU" sz="2800" dirty="0" err="1" smtClean="0"/>
              <a:t>суттєво</a:t>
            </a:r>
            <a:r>
              <a:rPr lang="ru-RU" sz="2800" dirty="0" smtClean="0"/>
              <a:t> </a:t>
            </a:r>
            <a:r>
              <a:rPr lang="ru-RU" sz="2800" dirty="0" err="1" smtClean="0"/>
              <a:t>відрізняється</a:t>
            </a:r>
            <a:r>
              <a:rPr lang="ru-RU" sz="2800" dirty="0" smtClean="0"/>
              <a:t> </a:t>
            </a:r>
            <a:r>
              <a:rPr lang="ru-RU" sz="2800" dirty="0" err="1" smtClean="0"/>
              <a:t>від</a:t>
            </a:r>
            <a:r>
              <a:rPr lang="ru-RU" sz="2800" dirty="0" smtClean="0"/>
              <a:t> </a:t>
            </a:r>
            <a:r>
              <a:rPr lang="ru-RU" sz="2800" dirty="0" err="1" smtClean="0"/>
              <a:t>природної</a:t>
            </a:r>
            <a:r>
              <a:rPr lang="ru-RU" sz="2800" dirty="0" smtClean="0"/>
              <a:t> </a:t>
            </a:r>
            <a:r>
              <a:rPr lang="ru-RU" sz="2800" dirty="0" err="1" smtClean="0"/>
              <a:t>рослинності</a:t>
            </a:r>
            <a:r>
              <a:rPr lang="ru-RU" sz="2800" dirty="0" smtClean="0"/>
              <a:t> </a:t>
            </a:r>
            <a:r>
              <a:rPr lang="ru-RU" sz="2800" dirty="0" err="1" smtClean="0"/>
              <a:t>даної</a:t>
            </a:r>
            <a:r>
              <a:rPr lang="ru-RU" sz="2800" dirty="0" smtClean="0"/>
              <a:t> </a:t>
            </a:r>
            <a:r>
              <a:rPr lang="ru-RU" sz="2800" dirty="0" err="1" smtClean="0"/>
              <a:t>місцевості</a:t>
            </a:r>
            <a:r>
              <a:rPr lang="ru-RU" sz="2800" dirty="0" smtClean="0"/>
              <a:t>. </a:t>
            </a:r>
            <a:endParaRPr lang="ru-RU" sz="2800" dirty="0"/>
          </a:p>
        </p:txBody>
      </p:sp>
      <p:pic>
        <p:nvPicPr>
          <p:cNvPr id="16386" name="Picture 2" descr="http://pres.in.ua/rozkriti-oznaki-ponyate-misto-selo-urbanizaciya-aglomeraciya-r/img1.jpg"/>
          <p:cNvPicPr>
            <a:picLocks noChangeAspect="1" noChangeArrowheads="1"/>
          </p:cNvPicPr>
          <p:nvPr/>
        </p:nvPicPr>
        <p:blipFill>
          <a:blip r:embed="rId2"/>
          <a:srcRect t="20000"/>
          <a:stretch>
            <a:fillRect/>
          </a:stretch>
        </p:blipFill>
        <p:spPr bwMode="auto">
          <a:xfrm>
            <a:off x="571472" y="2500306"/>
            <a:ext cx="7620000" cy="435769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Підбір рослин для озеленення урбанізованих територій</a:t>
            </a:r>
            <a:endParaRPr lang="ru-RU" dirty="0"/>
          </a:p>
        </p:txBody>
      </p:sp>
      <p:pic>
        <p:nvPicPr>
          <p:cNvPr id="3" name="Рисунок 2" descr="L''.jpg"/>
          <p:cNvPicPr>
            <a:picLocks noChangeAspect="1"/>
          </p:cNvPicPr>
          <p:nvPr/>
        </p:nvPicPr>
        <p:blipFill>
          <a:blip r:embed="rId2" cstate="print"/>
          <a:stretch>
            <a:fillRect/>
          </a:stretch>
        </p:blipFill>
        <p:spPr>
          <a:xfrm>
            <a:off x="323528" y="2852936"/>
            <a:ext cx="3703308" cy="3645023"/>
          </a:xfrm>
          <a:prstGeom prst="rect">
            <a:avLst/>
          </a:prstGeom>
          <a:ln>
            <a:noFill/>
          </a:ln>
          <a:effectLst>
            <a:softEdge rad="112500"/>
          </a:effectLst>
        </p:spPr>
      </p:pic>
      <p:sp>
        <p:nvSpPr>
          <p:cNvPr id="4" name="Прямоугольник 3"/>
          <p:cNvSpPr/>
          <p:nvPr/>
        </p:nvSpPr>
        <p:spPr>
          <a:xfrm>
            <a:off x="285720" y="2428868"/>
            <a:ext cx="7927298" cy="369332"/>
          </a:xfrm>
          <a:prstGeom prst="rect">
            <a:avLst/>
          </a:prstGeom>
        </p:spPr>
        <p:txBody>
          <a:bodyPr wrap="none">
            <a:spAutoFit/>
          </a:bodyPr>
          <a:lstStyle/>
          <a:p>
            <a:r>
              <a:rPr lang="uk-UA" dirty="0" smtClean="0">
                <a:latin typeface="Times New Roman" pitchFamily="18" charset="0"/>
                <a:cs typeface="Times New Roman" pitchFamily="18" charset="0"/>
              </a:rPr>
              <a:t>Айлант височайший, або китайський ясен </a:t>
            </a:r>
            <a:r>
              <a:rPr lang="en-US" dirty="0" smtClean="0">
                <a:latin typeface="Times New Roman" pitchFamily="18" charset="0"/>
                <a:cs typeface="Times New Roman" pitchFamily="18" charset="0"/>
              </a:rPr>
              <a:t>                               </a:t>
            </a:r>
            <a:r>
              <a:rPr lang="uk-UA" smtClean="0">
                <a:latin typeface="Times New Roman" pitchFamily="18" charset="0"/>
                <a:cs typeface="Times New Roman" pitchFamily="18" charset="0"/>
              </a:rPr>
              <a:t>Дівочий виноград</a:t>
            </a:r>
            <a:endParaRPr lang="ru-RU" dirty="0"/>
          </a:p>
        </p:txBody>
      </p:sp>
      <p:sp>
        <p:nvSpPr>
          <p:cNvPr id="3076" name="AutoShape 4" descr="Картинки по запросу дівочий виноград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Картинки по запросу дівочий виноград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Картинки по запросу дівочий виноград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82" name="Picture 10" descr="Картинки по запросу дівочий виноград фото"/>
          <p:cNvPicPr>
            <a:picLocks noChangeAspect="1" noChangeArrowheads="1"/>
          </p:cNvPicPr>
          <p:nvPr/>
        </p:nvPicPr>
        <p:blipFill>
          <a:blip r:embed="rId3"/>
          <a:srcRect/>
          <a:stretch>
            <a:fillRect/>
          </a:stretch>
        </p:blipFill>
        <p:spPr bwMode="auto">
          <a:xfrm>
            <a:off x="4071934" y="3030138"/>
            <a:ext cx="4929182" cy="28753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501122"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Для </a:t>
            </a:r>
            <a:r>
              <a:rPr lang="ru-RU" sz="2800" b="1" dirty="0" err="1"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промислових</a:t>
            </a:r>
            <a:r>
              <a:rPr lang="ru-RU" sz="2800" b="1" dirty="0"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 </a:t>
            </a:r>
            <a:r>
              <a:rPr lang="ru-RU" sz="2800" b="1" dirty="0" err="1"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підприємств</a:t>
            </a:r>
            <a:r>
              <a:rPr lang="ru-RU" sz="2800" b="1" dirty="0"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 </a:t>
            </a:r>
            <a:r>
              <a:rPr lang="ru-RU" sz="2800" b="1" dirty="0" err="1"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більш</a:t>
            </a:r>
            <a:r>
              <a:rPr lang="ru-RU" sz="2800" b="1" dirty="0"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 </a:t>
            </a:r>
            <a:r>
              <a:rPr lang="ru-RU" sz="2800" b="1" dirty="0" err="1"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всього</a:t>
            </a:r>
            <a:r>
              <a:rPr lang="ru-RU" sz="2800" b="1" dirty="0"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 </a:t>
            </a:r>
            <a:r>
              <a:rPr lang="ru-RU" sz="2800" b="1" dirty="0" err="1"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підходять</a:t>
            </a:r>
            <a:r>
              <a:rPr lang="ru-RU" sz="2800" b="1" dirty="0" smtClean="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rPr>
              <a:t>:</a:t>
            </a:r>
            <a:endParaRPr lang="ru-RU" sz="2800" b="1" dirty="0">
              <a:ln w="11430"/>
              <a:solidFill>
                <a:schemeClr val="tx1">
                  <a:lumMod val="95000"/>
                  <a:lumOff val="5000"/>
                </a:schemeClr>
              </a:solidFill>
              <a:effectLst>
                <a:glow rad="228600">
                  <a:schemeClr val="accent3">
                    <a:satMod val="175000"/>
                    <a:alpha val="40000"/>
                  </a:schemeClr>
                </a:glow>
                <a:outerShdw blurRad="50800" dist="39000" dir="5460000" algn="tl">
                  <a:srgbClr val="000000">
                    <a:alpha val="38000"/>
                  </a:srgbClr>
                </a:outerShdw>
              </a:effectLst>
            </a:endParaRPr>
          </a:p>
        </p:txBody>
      </p:sp>
      <p:pic>
        <p:nvPicPr>
          <p:cNvPr id="15362" name="Picture 2" descr="http://img0.liveinternet.ru/images/attach/c/1/57/185/57185824_6157.jpg"/>
          <p:cNvPicPr>
            <a:picLocks noChangeAspect="1" noChangeArrowheads="1"/>
          </p:cNvPicPr>
          <p:nvPr/>
        </p:nvPicPr>
        <p:blipFill>
          <a:blip r:embed="rId2"/>
          <a:srcRect/>
          <a:stretch>
            <a:fillRect/>
          </a:stretch>
        </p:blipFill>
        <p:spPr bwMode="auto">
          <a:xfrm>
            <a:off x="285720" y="1357298"/>
            <a:ext cx="2286016"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85720" y="4786322"/>
            <a:ext cx="2071702" cy="369332"/>
          </a:xfrm>
          <a:prstGeom prst="rect">
            <a:avLst/>
          </a:prstGeom>
          <a:noFill/>
        </p:spPr>
        <p:txBody>
          <a:bodyPr wrap="square" rtlCol="0">
            <a:spAutoFit/>
          </a:bodyPr>
          <a:lstStyle/>
          <a:p>
            <a:r>
              <a:rPr lang="ru-RU" b="1" i="1" dirty="0" smtClean="0"/>
              <a:t>Берёза </a:t>
            </a:r>
            <a:r>
              <a:rPr lang="ru-RU" b="1" i="1" dirty="0" err="1" smtClean="0"/>
              <a:t>повислая</a:t>
            </a:r>
            <a:endParaRPr lang="ru-RU" b="1" i="1" dirty="0"/>
          </a:p>
        </p:txBody>
      </p:sp>
      <p:pic>
        <p:nvPicPr>
          <p:cNvPr id="15366" name="Picture 6" descr="http://im3-tub-ua.yandex.net/i?id=186686482-39-72&amp;n=21"/>
          <p:cNvPicPr>
            <a:picLocks noChangeAspect="1" noChangeArrowheads="1"/>
          </p:cNvPicPr>
          <p:nvPr/>
        </p:nvPicPr>
        <p:blipFill>
          <a:blip r:embed="rId3"/>
          <a:srcRect/>
          <a:stretch>
            <a:fillRect/>
          </a:stretch>
        </p:blipFill>
        <p:spPr bwMode="auto">
          <a:xfrm>
            <a:off x="6072198" y="1357298"/>
            <a:ext cx="2857488" cy="3357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072198" y="4786322"/>
            <a:ext cx="2786082" cy="369332"/>
          </a:xfrm>
          <a:prstGeom prst="rect">
            <a:avLst/>
          </a:prstGeom>
          <a:noFill/>
        </p:spPr>
        <p:txBody>
          <a:bodyPr wrap="square" rtlCol="0">
            <a:spAutoFit/>
          </a:bodyPr>
          <a:lstStyle/>
          <a:p>
            <a:r>
              <a:rPr lang="ru-RU" b="1" i="1" dirty="0" smtClean="0"/>
              <a:t>Вяз </a:t>
            </a:r>
            <a:r>
              <a:rPr lang="ru-RU" b="1" i="1" dirty="0" err="1" smtClean="0"/>
              <a:t>перистоветвистый</a:t>
            </a:r>
            <a:endParaRPr lang="ru-RU" b="1" i="1" dirty="0"/>
          </a:p>
        </p:txBody>
      </p:sp>
      <p:pic>
        <p:nvPicPr>
          <p:cNvPr id="15372" name="Picture 12" descr="http://www.karpatnarmed.com.ua/images/product_images/popup_images/300_0.jpg"/>
          <p:cNvPicPr>
            <a:picLocks noChangeAspect="1" noChangeArrowheads="1"/>
          </p:cNvPicPr>
          <p:nvPr/>
        </p:nvPicPr>
        <p:blipFill>
          <a:blip r:embed="rId4"/>
          <a:srcRect/>
          <a:stretch>
            <a:fillRect/>
          </a:stretch>
        </p:blipFill>
        <p:spPr bwMode="auto">
          <a:xfrm>
            <a:off x="2857488" y="1357298"/>
            <a:ext cx="2928958" cy="2196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2786050" y="3643314"/>
            <a:ext cx="3143272" cy="369332"/>
          </a:xfrm>
          <a:prstGeom prst="rect">
            <a:avLst/>
          </a:prstGeom>
          <a:noFill/>
        </p:spPr>
        <p:txBody>
          <a:bodyPr wrap="square" rtlCol="0">
            <a:spAutoFit/>
          </a:bodyPr>
          <a:lstStyle/>
          <a:p>
            <a:r>
              <a:rPr lang="ru-RU" b="1" i="1" dirty="0" smtClean="0"/>
              <a:t>Гледичия </a:t>
            </a:r>
            <a:r>
              <a:rPr lang="ru-RU" b="1" i="1" dirty="0" err="1" smtClean="0"/>
              <a:t>трёхколючковая</a:t>
            </a:r>
            <a:endParaRPr lang="ru-RU" b="1" i="1" dirty="0"/>
          </a:p>
        </p:txBody>
      </p:sp>
      <p:pic>
        <p:nvPicPr>
          <p:cNvPr id="13" name="Picture 8" descr="http://im3-tub-ua.yandex.net/i?id=117291015-40-72&amp;n=21"/>
          <p:cNvPicPr>
            <a:picLocks noChangeAspect="1" noChangeArrowheads="1"/>
          </p:cNvPicPr>
          <p:nvPr/>
        </p:nvPicPr>
        <p:blipFill>
          <a:blip r:embed="rId5"/>
          <a:srcRect/>
          <a:stretch>
            <a:fillRect/>
          </a:stretch>
        </p:blipFill>
        <p:spPr bwMode="auto">
          <a:xfrm>
            <a:off x="2857488" y="4143380"/>
            <a:ext cx="2928958"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Прямоугольник 13"/>
          <p:cNvSpPr/>
          <p:nvPr/>
        </p:nvSpPr>
        <p:spPr>
          <a:xfrm>
            <a:off x="2786050" y="6215082"/>
            <a:ext cx="2654509" cy="369332"/>
          </a:xfrm>
          <a:prstGeom prst="rect">
            <a:avLst/>
          </a:prstGeom>
        </p:spPr>
        <p:txBody>
          <a:bodyPr wrap="none">
            <a:spAutoFit/>
          </a:bodyPr>
          <a:lstStyle/>
          <a:p>
            <a:r>
              <a:rPr lang="ru-RU" b="1" i="1" dirty="0" err="1" smtClean="0"/>
              <a:t>Аморфа</a:t>
            </a:r>
            <a:r>
              <a:rPr lang="ru-RU" b="1" i="1" dirty="0" smtClean="0"/>
              <a:t> кустарниковая</a:t>
            </a:r>
            <a:endParaRPr lang="ru-RU"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4-tub-ua.yandex.net/i?id=300234812-43-72&amp;n=21"/>
          <p:cNvPicPr>
            <a:picLocks noChangeAspect="1" noChangeArrowheads="1"/>
          </p:cNvPicPr>
          <p:nvPr/>
        </p:nvPicPr>
        <p:blipFill>
          <a:blip r:embed="rId2"/>
          <a:srcRect/>
          <a:stretch>
            <a:fillRect/>
          </a:stretch>
        </p:blipFill>
        <p:spPr bwMode="auto">
          <a:xfrm>
            <a:off x="500034" y="857232"/>
            <a:ext cx="3429024"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8596" y="3357562"/>
            <a:ext cx="3071834" cy="369332"/>
          </a:xfrm>
          <a:prstGeom prst="rect">
            <a:avLst/>
          </a:prstGeom>
          <a:noFill/>
        </p:spPr>
        <p:txBody>
          <a:bodyPr wrap="square" rtlCol="0">
            <a:spAutoFit/>
          </a:bodyPr>
          <a:lstStyle/>
          <a:p>
            <a:r>
              <a:rPr lang="ru-RU" b="1" i="1" dirty="0" smtClean="0"/>
              <a:t>Рябина черноплодная</a:t>
            </a:r>
            <a:endParaRPr lang="ru-RU" b="1" i="1" dirty="0"/>
          </a:p>
        </p:txBody>
      </p:sp>
      <p:pic>
        <p:nvPicPr>
          <p:cNvPr id="20484" name="Picture 4" descr="http://im7-tub-ua.yandex.net/i?id=289121297-32-72&amp;n=21"/>
          <p:cNvPicPr>
            <a:picLocks noChangeAspect="1" noChangeArrowheads="1"/>
          </p:cNvPicPr>
          <p:nvPr/>
        </p:nvPicPr>
        <p:blipFill>
          <a:blip r:embed="rId3"/>
          <a:srcRect/>
          <a:stretch>
            <a:fillRect/>
          </a:stretch>
        </p:blipFill>
        <p:spPr bwMode="auto">
          <a:xfrm>
            <a:off x="5143504" y="857232"/>
            <a:ext cx="3429024"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000628" y="3357562"/>
            <a:ext cx="2714644" cy="369332"/>
          </a:xfrm>
          <a:prstGeom prst="rect">
            <a:avLst/>
          </a:prstGeom>
          <a:noFill/>
        </p:spPr>
        <p:txBody>
          <a:bodyPr wrap="square" rtlCol="0">
            <a:spAutoFit/>
          </a:bodyPr>
          <a:lstStyle/>
          <a:p>
            <a:r>
              <a:rPr lang="ru-RU" b="1" i="1" dirty="0" smtClean="0"/>
              <a:t>Дуб красный</a:t>
            </a:r>
            <a:endParaRPr lang="ru-RU" b="1" i="1" dirty="0"/>
          </a:p>
        </p:txBody>
      </p:sp>
      <p:pic>
        <p:nvPicPr>
          <p:cNvPr id="20486" name="Picture 6" descr="http://im3-tub-ua.yandex.net/i?id=202062410-01-72&amp;n=21"/>
          <p:cNvPicPr>
            <a:picLocks noChangeAspect="1" noChangeArrowheads="1"/>
          </p:cNvPicPr>
          <p:nvPr/>
        </p:nvPicPr>
        <p:blipFill>
          <a:blip r:embed="rId4"/>
          <a:srcRect/>
          <a:stretch>
            <a:fillRect/>
          </a:stretch>
        </p:blipFill>
        <p:spPr bwMode="auto">
          <a:xfrm>
            <a:off x="5072066" y="3857628"/>
            <a:ext cx="3500462" cy="2299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000628" y="6215082"/>
            <a:ext cx="2786082" cy="369332"/>
          </a:xfrm>
          <a:prstGeom prst="rect">
            <a:avLst/>
          </a:prstGeom>
          <a:noFill/>
        </p:spPr>
        <p:txBody>
          <a:bodyPr wrap="square" rtlCol="0">
            <a:spAutoFit/>
          </a:bodyPr>
          <a:lstStyle/>
          <a:p>
            <a:r>
              <a:rPr lang="ru-RU" b="1" i="1" dirty="0" smtClean="0"/>
              <a:t>Барбарис обыкновенный</a:t>
            </a:r>
            <a:endParaRPr lang="ru-RU" b="1" i="1" dirty="0"/>
          </a:p>
        </p:txBody>
      </p:sp>
      <p:sp>
        <p:nvSpPr>
          <p:cNvPr id="8" name="TextBox 7"/>
          <p:cNvSpPr txBox="1"/>
          <p:nvPr/>
        </p:nvSpPr>
        <p:spPr>
          <a:xfrm>
            <a:off x="357158" y="214290"/>
            <a:ext cx="771530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err="1" smtClean="0">
                <a:ln w="11430"/>
                <a:solidFill>
                  <a:schemeClr val="tx1">
                    <a:lumMod val="95000"/>
                    <a:lumOff val="5000"/>
                  </a:schemeClr>
                </a:solidFill>
                <a:effectLst>
                  <a:glow rad="139700">
                    <a:schemeClr val="accent3">
                      <a:satMod val="175000"/>
                      <a:alpha val="40000"/>
                    </a:schemeClr>
                  </a:glow>
                  <a:outerShdw blurRad="50800" dist="39000" dir="5460000" algn="tl">
                    <a:srgbClr val="000000">
                      <a:alpha val="38000"/>
                    </a:srgbClr>
                  </a:outerShdw>
                </a:effectLst>
              </a:rPr>
              <a:t>Протибактеріальні</a:t>
            </a:r>
            <a:r>
              <a:rPr lang="ru-RU" sz="2400" b="1" dirty="0" smtClean="0">
                <a:ln w="11430"/>
                <a:solidFill>
                  <a:schemeClr val="tx1">
                    <a:lumMod val="95000"/>
                    <a:lumOff val="5000"/>
                  </a:schemeClr>
                </a:solidFill>
                <a:effectLst>
                  <a:glow rad="139700">
                    <a:schemeClr val="accent3">
                      <a:satMod val="175000"/>
                      <a:alpha val="40000"/>
                    </a:schemeClr>
                  </a:glow>
                  <a:outerShdw blurRad="50800" dist="39000" dir="5460000" algn="tl">
                    <a:srgbClr val="000000">
                      <a:alpha val="38000"/>
                    </a:srgbClr>
                  </a:outerShdw>
                </a:effectLst>
              </a:rPr>
              <a:t> </a:t>
            </a:r>
            <a:r>
              <a:rPr lang="ru-RU" sz="2400" b="1" dirty="0" err="1" smtClean="0">
                <a:ln w="11430"/>
                <a:solidFill>
                  <a:schemeClr val="tx1">
                    <a:lumMod val="95000"/>
                    <a:lumOff val="5000"/>
                  </a:schemeClr>
                </a:solidFill>
                <a:effectLst>
                  <a:glow rad="139700">
                    <a:schemeClr val="accent3">
                      <a:satMod val="175000"/>
                      <a:alpha val="40000"/>
                    </a:schemeClr>
                  </a:glow>
                  <a:outerShdw blurRad="50800" dist="39000" dir="5460000" algn="tl">
                    <a:srgbClr val="000000">
                      <a:alpha val="38000"/>
                    </a:srgbClr>
                  </a:outerShdw>
                </a:effectLst>
              </a:rPr>
              <a:t>властивості</a:t>
            </a:r>
            <a:r>
              <a:rPr lang="ru-RU" sz="2400" b="1" dirty="0" smtClean="0">
                <a:ln w="11430"/>
                <a:solidFill>
                  <a:schemeClr val="tx1">
                    <a:lumMod val="95000"/>
                    <a:lumOff val="5000"/>
                  </a:schemeClr>
                </a:solidFill>
                <a:effectLst>
                  <a:glow rad="139700">
                    <a:schemeClr val="accent3">
                      <a:satMod val="175000"/>
                      <a:alpha val="40000"/>
                    </a:schemeClr>
                  </a:glow>
                  <a:outerShdw blurRad="50800" dist="39000" dir="5460000" algn="tl">
                    <a:srgbClr val="000000">
                      <a:alpha val="38000"/>
                    </a:srgbClr>
                  </a:outerShdw>
                </a:effectLst>
              </a:rPr>
              <a:t> </a:t>
            </a:r>
            <a:r>
              <a:rPr lang="ru-RU" sz="2400" b="1" dirty="0" err="1" smtClean="0">
                <a:ln w="11430"/>
                <a:solidFill>
                  <a:schemeClr val="tx1">
                    <a:lumMod val="95000"/>
                    <a:lumOff val="5000"/>
                  </a:schemeClr>
                </a:solidFill>
                <a:effectLst>
                  <a:glow rad="139700">
                    <a:schemeClr val="accent3">
                      <a:satMod val="175000"/>
                      <a:alpha val="40000"/>
                    </a:schemeClr>
                  </a:glow>
                  <a:outerShdw blurRad="50800" dist="39000" dir="5460000" algn="tl">
                    <a:srgbClr val="000000">
                      <a:alpha val="38000"/>
                    </a:srgbClr>
                  </a:outerShdw>
                </a:effectLst>
              </a:rPr>
              <a:t>мають</a:t>
            </a:r>
            <a:r>
              <a:rPr lang="ru-RU" sz="2400" b="1" dirty="0" smtClean="0">
                <a:ln w="11430"/>
                <a:solidFill>
                  <a:schemeClr val="tx1">
                    <a:lumMod val="95000"/>
                    <a:lumOff val="5000"/>
                  </a:schemeClr>
                </a:solidFill>
                <a:effectLst>
                  <a:glow rad="139700">
                    <a:schemeClr val="accent3">
                      <a:satMod val="175000"/>
                      <a:alpha val="40000"/>
                    </a:schemeClr>
                  </a:glow>
                  <a:outerShdw blurRad="50800" dist="39000" dir="5460000" algn="tl">
                    <a:srgbClr val="000000">
                      <a:alpha val="38000"/>
                    </a:srgbClr>
                  </a:outerShdw>
                </a:effectLst>
              </a:rPr>
              <a:t>: </a:t>
            </a:r>
            <a:endParaRPr lang="ru-RU" sz="2400" b="1" dirty="0">
              <a:ln w="11430"/>
              <a:solidFill>
                <a:schemeClr val="tx1">
                  <a:lumMod val="95000"/>
                  <a:lumOff val="5000"/>
                </a:schemeClr>
              </a:solidFill>
              <a:effectLst>
                <a:glow rad="139700">
                  <a:schemeClr val="accent3">
                    <a:satMod val="175000"/>
                    <a:alpha val="40000"/>
                  </a:schemeClr>
                </a:glow>
                <a:outerShdw blurRad="50800" dist="39000" dir="5460000" algn="tl">
                  <a:srgbClr val="000000">
                    <a:alpha val="38000"/>
                  </a:srgbClr>
                </a:outerShdw>
              </a:effectLst>
            </a:endParaRPr>
          </a:p>
        </p:txBody>
      </p:sp>
      <p:pic>
        <p:nvPicPr>
          <p:cNvPr id="20488" name="Picture 8" descr="http://siteinform.ru/public/images/enterprise/55590_13039677674402760.jpg"/>
          <p:cNvPicPr>
            <a:picLocks noChangeAspect="1" noChangeArrowheads="1"/>
          </p:cNvPicPr>
          <p:nvPr/>
        </p:nvPicPr>
        <p:blipFill>
          <a:blip r:embed="rId5"/>
          <a:srcRect/>
          <a:stretch>
            <a:fillRect/>
          </a:stretch>
        </p:blipFill>
        <p:spPr bwMode="auto">
          <a:xfrm>
            <a:off x="428596" y="3857629"/>
            <a:ext cx="3500462"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428596" y="6211669"/>
            <a:ext cx="3143272" cy="646331"/>
          </a:xfrm>
          <a:prstGeom prst="rect">
            <a:avLst/>
          </a:prstGeom>
          <a:noFill/>
        </p:spPr>
        <p:txBody>
          <a:bodyPr wrap="square" rtlCol="0">
            <a:spAutoFit/>
          </a:bodyPr>
          <a:lstStyle/>
          <a:p>
            <a:r>
              <a:rPr lang="ru-RU" b="1" i="1" dirty="0" smtClean="0"/>
              <a:t>Лох узколистный</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44624"/>
            <a:ext cx="5728136" cy="6768752"/>
          </a:xfrm>
        </p:spPr>
        <p:txBody>
          <a:bodyPr>
            <a:normAutofit fontScale="90000"/>
          </a:bodyPr>
          <a:lstStyle/>
          <a:p>
            <a:r>
              <a:rPr lang="ru-RU" sz="2000" dirty="0" err="1"/>
              <a:t>Важливим</a:t>
            </a:r>
            <a:r>
              <a:rPr lang="ru-RU" sz="2000" dirty="0"/>
              <a:t> </a:t>
            </a:r>
            <a:r>
              <a:rPr lang="ru-RU" sz="2000" dirty="0" err="1" smtClean="0"/>
              <a:t>кроком</a:t>
            </a:r>
            <a:r>
              <a:rPr lang="ru-RU" sz="2000" dirty="0" smtClean="0"/>
              <a:t> є </a:t>
            </a:r>
            <a:r>
              <a:rPr lang="ru-RU" sz="2000" dirty="0" err="1" smtClean="0"/>
              <a:t>створення</a:t>
            </a:r>
            <a:r>
              <a:rPr lang="ru-RU" sz="2000" dirty="0" smtClean="0"/>
              <a:t> </a:t>
            </a:r>
            <a:r>
              <a:rPr lang="ru-RU" sz="2000" dirty="0" err="1"/>
              <a:t>Великоанадольського</a:t>
            </a:r>
            <a:r>
              <a:rPr lang="ru-RU" sz="2000" dirty="0"/>
              <a:t> (1843 г.) і </a:t>
            </a:r>
            <a:r>
              <a:rPr lang="ru-RU" sz="2000" dirty="0" err="1"/>
              <a:t>Бердянського</a:t>
            </a:r>
            <a:r>
              <a:rPr lang="ru-RU" sz="2000" dirty="0"/>
              <a:t> (1846 г.) </a:t>
            </a:r>
            <a:r>
              <a:rPr lang="ru-RU" sz="2000" dirty="0" err="1" smtClean="0"/>
              <a:t>лісництв</a:t>
            </a:r>
            <a:r>
              <a:rPr lang="ru-RU" sz="2000" dirty="0" smtClean="0"/>
              <a:t>. </a:t>
            </a:r>
            <a:br>
              <a:rPr lang="ru-RU" sz="2000" dirty="0" smtClean="0"/>
            </a:br>
            <a:r>
              <a:rPr lang="ru-RU" sz="2000" b="1" dirty="0" err="1" smtClean="0"/>
              <a:t>Віктор</a:t>
            </a:r>
            <a:r>
              <a:rPr lang="ru-RU" sz="2000" b="1" dirty="0" smtClean="0"/>
              <a:t> </a:t>
            </a:r>
            <a:r>
              <a:rPr lang="ru-RU" sz="2000" b="1" dirty="0" err="1" smtClean="0"/>
              <a:t>Єгорович</a:t>
            </a:r>
            <a:r>
              <a:rPr lang="ru-RU" sz="2000" b="1" dirty="0" smtClean="0"/>
              <a:t> </a:t>
            </a:r>
            <a:r>
              <a:rPr lang="ru-RU" sz="2000" b="1" dirty="0" err="1" smtClean="0"/>
              <a:t>Графф</a:t>
            </a:r>
            <a:r>
              <a:rPr lang="ru-RU" sz="2000" b="1" dirty="0" smtClean="0"/>
              <a:t> </a:t>
            </a:r>
            <a:r>
              <a:rPr lang="ru-RU" sz="2000" dirty="0"/>
              <a:t>(1819 - </a:t>
            </a:r>
            <a:r>
              <a:rPr lang="ru-RU" sz="2000" dirty="0" smtClean="0"/>
              <a:t>1867) </a:t>
            </a:r>
            <a:r>
              <a:rPr lang="ru-RU" sz="2000" dirty="0" err="1"/>
              <a:t>увійшов</a:t>
            </a:r>
            <a:r>
              <a:rPr lang="ru-RU" sz="2000" dirty="0"/>
              <a:t> у нашу </a:t>
            </a:r>
            <a:r>
              <a:rPr lang="ru-RU" sz="2000" dirty="0" err="1"/>
              <a:t>історію</a:t>
            </a:r>
            <a:r>
              <a:rPr lang="ru-RU" sz="2000" dirty="0"/>
              <a:t> як </a:t>
            </a:r>
            <a:r>
              <a:rPr lang="ru-RU" sz="2000" dirty="0" smtClean="0"/>
              <a:t>«</a:t>
            </a:r>
            <a:r>
              <a:rPr lang="ru-RU" sz="2000" dirty="0" err="1" smtClean="0"/>
              <a:t>піонер</a:t>
            </a:r>
            <a:r>
              <a:rPr lang="ru-RU" sz="2000" dirty="0" smtClean="0"/>
              <a:t> </a:t>
            </a:r>
            <a:r>
              <a:rPr lang="ru-RU" sz="2000" dirty="0" err="1"/>
              <a:t>степового</a:t>
            </a:r>
            <a:r>
              <a:rPr lang="ru-RU" sz="2000" dirty="0"/>
              <a:t> </a:t>
            </a:r>
            <a:r>
              <a:rPr lang="ru-RU" sz="2000" dirty="0" err="1" smtClean="0"/>
              <a:t>лісорозведення</a:t>
            </a:r>
            <a:r>
              <a:rPr lang="ru-RU" sz="2000" dirty="0" smtClean="0"/>
              <a:t>».</a:t>
            </a:r>
            <a:r>
              <a:rPr lang="ru-RU" sz="2000" dirty="0"/>
              <a:t/>
            </a:r>
            <a:br>
              <a:rPr lang="ru-RU" sz="2000" dirty="0"/>
            </a:br>
            <a:r>
              <a:rPr lang="ru-RU" sz="2000" dirty="0" err="1"/>
              <a:t>Першому</a:t>
            </a:r>
            <a:r>
              <a:rPr lang="ru-RU" sz="2000" dirty="0"/>
              <a:t> </a:t>
            </a:r>
            <a:r>
              <a:rPr lang="ru-RU" sz="2000" dirty="0" err="1"/>
              <a:t>лісничому</a:t>
            </a:r>
            <a:r>
              <a:rPr lang="ru-RU" sz="2000" dirty="0"/>
              <a:t> </a:t>
            </a:r>
            <a:r>
              <a:rPr lang="ru-RU" sz="2000" dirty="0" err="1"/>
              <a:t>Великоанадольського</a:t>
            </a:r>
            <a:r>
              <a:rPr lang="ru-RU" sz="2000" dirty="0"/>
              <a:t> </a:t>
            </a:r>
            <a:r>
              <a:rPr lang="ru-RU" sz="2000" dirty="0" err="1"/>
              <a:t>лісництва</a:t>
            </a:r>
            <a:r>
              <a:rPr lang="ru-RU" sz="2000" dirty="0"/>
              <a:t> </a:t>
            </a:r>
            <a:r>
              <a:rPr lang="ru-RU" sz="2000" dirty="0" err="1"/>
              <a:t>Граффу</a:t>
            </a:r>
            <a:r>
              <a:rPr lang="ru-RU" sz="2000" dirty="0"/>
              <a:t> </a:t>
            </a:r>
            <a:r>
              <a:rPr lang="ru-RU" sz="2000" dirty="0" err="1"/>
              <a:t>довелося</a:t>
            </a:r>
            <a:r>
              <a:rPr lang="ru-RU" sz="2000" dirty="0"/>
              <a:t> </a:t>
            </a:r>
            <a:r>
              <a:rPr lang="ru-RU" sz="2000" dirty="0" err="1"/>
              <a:t>вирішувати</a:t>
            </a:r>
            <a:r>
              <a:rPr lang="ru-RU" sz="2000" dirty="0"/>
              <a:t> </a:t>
            </a:r>
            <a:r>
              <a:rPr lang="ru-RU" sz="2000" dirty="0" err="1"/>
              <a:t>такі</a:t>
            </a:r>
            <a:r>
              <a:rPr lang="ru-RU" sz="2000" dirty="0"/>
              <a:t> </a:t>
            </a:r>
            <a:r>
              <a:rPr lang="ru-RU" sz="2000" dirty="0" err="1"/>
              <a:t>завдання</a:t>
            </a:r>
            <a:r>
              <a:rPr lang="ru-RU" sz="2000" dirty="0"/>
              <a:t>:</a:t>
            </a:r>
            <a:br>
              <a:rPr lang="ru-RU" sz="2000" dirty="0"/>
            </a:br>
            <a:r>
              <a:rPr lang="ru-RU" sz="2000" dirty="0"/>
              <a:t>1. Довести </a:t>
            </a:r>
            <a:r>
              <a:rPr lang="ru-RU" sz="2000" dirty="0" err="1"/>
              <a:t>можливість</a:t>
            </a:r>
            <a:r>
              <a:rPr lang="ru-RU" sz="2000" dirty="0"/>
              <a:t> </a:t>
            </a:r>
            <a:r>
              <a:rPr lang="ru-RU" sz="2000" dirty="0" err="1"/>
              <a:t>залісення</a:t>
            </a:r>
            <a:r>
              <a:rPr lang="ru-RU" sz="2000" dirty="0"/>
              <a:t> </a:t>
            </a:r>
            <a:r>
              <a:rPr lang="ru-RU" sz="2000" dirty="0" err="1"/>
              <a:t>піднесеної</a:t>
            </a:r>
            <a:r>
              <a:rPr lang="ru-RU" sz="2000" dirty="0"/>
              <a:t> </a:t>
            </a:r>
            <a:r>
              <a:rPr lang="ru-RU" sz="2000" dirty="0" err="1"/>
              <a:t>відкритому</a:t>
            </a:r>
            <a:r>
              <a:rPr lang="ru-RU" sz="2000" dirty="0"/>
              <a:t> степу.</a:t>
            </a:r>
            <a:br>
              <a:rPr lang="ru-RU" sz="2000" dirty="0"/>
            </a:br>
            <a:r>
              <a:rPr lang="ru-RU" sz="2000" dirty="0"/>
              <a:t>2. </a:t>
            </a:r>
            <a:r>
              <a:rPr lang="ru-RU" sz="2000" dirty="0" err="1"/>
              <a:t>Визначити</a:t>
            </a:r>
            <a:r>
              <a:rPr lang="ru-RU" sz="2000" dirty="0"/>
              <a:t> </a:t>
            </a:r>
            <a:r>
              <a:rPr lang="ru-RU" sz="2000" dirty="0" err="1"/>
              <a:t>деревні</a:t>
            </a:r>
            <a:r>
              <a:rPr lang="ru-RU" sz="2000" dirty="0"/>
              <a:t> і </a:t>
            </a:r>
            <a:r>
              <a:rPr lang="ru-RU" sz="2000" dirty="0" err="1"/>
              <a:t>чагарникові</a:t>
            </a:r>
            <a:r>
              <a:rPr lang="ru-RU" sz="2000" dirty="0"/>
              <a:t> породи, </a:t>
            </a:r>
            <a:r>
              <a:rPr lang="ru-RU" sz="2000" dirty="0" err="1"/>
              <a:t>найбільш</a:t>
            </a:r>
            <a:r>
              <a:rPr lang="ru-RU" sz="2000" dirty="0"/>
              <a:t> </a:t>
            </a:r>
            <a:r>
              <a:rPr lang="ru-RU" sz="2000" dirty="0" err="1"/>
              <a:t>придатні</a:t>
            </a:r>
            <a:r>
              <a:rPr lang="ru-RU" sz="2000" dirty="0"/>
              <a:t> для </a:t>
            </a:r>
            <a:r>
              <a:rPr lang="ru-RU" sz="2000" dirty="0" err="1"/>
              <a:t>залісення</a:t>
            </a:r>
            <a:r>
              <a:rPr lang="ru-RU" sz="2000" dirty="0"/>
              <a:t> </a:t>
            </a:r>
            <a:r>
              <a:rPr lang="ru-RU" sz="2000" dirty="0" err="1"/>
              <a:t>степів</a:t>
            </a:r>
            <a:r>
              <a:rPr lang="ru-RU" sz="2000" dirty="0"/>
              <a:t>, і разом з </a:t>
            </a:r>
            <a:r>
              <a:rPr lang="ru-RU" sz="2000" dirty="0" err="1"/>
              <a:t>тим</a:t>
            </a:r>
            <a:r>
              <a:rPr lang="ru-RU" sz="2000" dirty="0"/>
              <a:t> провести </a:t>
            </a:r>
            <a:r>
              <a:rPr lang="ru-RU" sz="2000" dirty="0" err="1"/>
              <a:t>досліди</a:t>
            </a:r>
            <a:r>
              <a:rPr lang="ru-RU" sz="2000" dirty="0"/>
              <a:t> </a:t>
            </a:r>
            <a:r>
              <a:rPr lang="ru-RU" sz="2000" dirty="0" err="1"/>
              <a:t>акліматизації</a:t>
            </a:r>
            <a:r>
              <a:rPr lang="ru-RU" sz="2000" dirty="0"/>
              <a:t> </a:t>
            </a:r>
            <a:r>
              <a:rPr lang="ru-RU" sz="2000" dirty="0" err="1"/>
              <a:t>різних</a:t>
            </a:r>
            <a:r>
              <a:rPr lang="ru-RU" sz="2000" dirty="0"/>
              <a:t>, </a:t>
            </a:r>
            <a:r>
              <a:rPr lang="ru-RU" sz="2000" dirty="0" err="1"/>
              <a:t>мають</a:t>
            </a:r>
            <a:r>
              <a:rPr lang="ru-RU" sz="2000" dirty="0"/>
              <a:t> </a:t>
            </a:r>
            <a:r>
              <a:rPr lang="ru-RU" sz="2000" dirty="0" err="1"/>
              <a:t>високу</a:t>
            </a:r>
            <a:r>
              <a:rPr lang="ru-RU" sz="2000" dirty="0"/>
              <a:t> </a:t>
            </a:r>
            <a:r>
              <a:rPr lang="ru-RU" sz="2000" dirty="0" err="1"/>
              <a:t>технічну</a:t>
            </a:r>
            <a:r>
              <a:rPr lang="ru-RU" sz="2000" dirty="0"/>
              <a:t> </a:t>
            </a:r>
            <a:r>
              <a:rPr lang="ru-RU" sz="2000" dirty="0" err="1"/>
              <a:t>цінність</a:t>
            </a:r>
            <a:r>
              <a:rPr lang="ru-RU" sz="2000" dirty="0"/>
              <a:t>, </a:t>
            </a:r>
            <a:r>
              <a:rPr lang="ru-RU" sz="2000" dirty="0" err="1"/>
              <a:t>деревних</a:t>
            </a:r>
            <a:r>
              <a:rPr lang="ru-RU" sz="2000" dirty="0"/>
              <a:t> </a:t>
            </a:r>
            <a:r>
              <a:rPr lang="ru-RU" sz="2000" dirty="0" err="1"/>
              <a:t>порід</a:t>
            </a:r>
            <a:r>
              <a:rPr lang="ru-RU" sz="2000" dirty="0"/>
              <a:t>.</a:t>
            </a:r>
            <a:br>
              <a:rPr lang="ru-RU" sz="2000" dirty="0"/>
            </a:br>
            <a:r>
              <a:rPr lang="ru-RU" sz="2000" dirty="0"/>
              <a:t>3. </a:t>
            </a:r>
            <a:r>
              <a:rPr lang="ru-RU" sz="2000" dirty="0" err="1"/>
              <a:t>Розробити</a:t>
            </a:r>
            <a:r>
              <a:rPr lang="ru-RU" sz="2000" dirty="0"/>
              <a:t> </a:t>
            </a:r>
            <a:r>
              <a:rPr lang="ru-RU" sz="2000" dirty="0" err="1"/>
              <a:t>надійні</a:t>
            </a:r>
            <a:r>
              <a:rPr lang="ru-RU" sz="2000" dirty="0"/>
              <a:t>, але разом з </a:t>
            </a:r>
            <a:r>
              <a:rPr lang="ru-RU" sz="2000" dirty="0" err="1"/>
              <a:t>темвозможно</a:t>
            </a:r>
            <a:r>
              <a:rPr lang="ru-RU" sz="2000" dirty="0"/>
              <a:t> </a:t>
            </a:r>
            <a:r>
              <a:rPr lang="ru-RU" sz="2000" dirty="0" err="1"/>
              <a:t>дешевші</a:t>
            </a:r>
            <a:r>
              <a:rPr lang="ru-RU" sz="2000" dirty="0"/>
              <a:t> </a:t>
            </a:r>
            <a:r>
              <a:rPr lang="ru-RU" sz="2000" dirty="0" err="1"/>
              <a:t>прийоми</a:t>
            </a:r>
            <a:r>
              <a:rPr lang="ru-RU" sz="2000" dirty="0"/>
              <a:t> </a:t>
            </a:r>
            <a:r>
              <a:rPr lang="ru-RU" sz="2000" dirty="0" err="1"/>
              <a:t>лісорозведення</a:t>
            </a:r>
            <a:r>
              <a:rPr lang="ru-RU" sz="2000" dirty="0"/>
              <a:t>.</a:t>
            </a:r>
            <a:br>
              <a:rPr lang="ru-RU" sz="2000" dirty="0"/>
            </a:br>
            <a:r>
              <a:rPr lang="ru-RU" sz="2000" dirty="0"/>
              <a:t>4. </a:t>
            </a:r>
            <a:r>
              <a:rPr lang="ru-RU" sz="2000" dirty="0" err="1"/>
              <a:t>Заохотити</a:t>
            </a:r>
            <a:r>
              <a:rPr lang="ru-RU" sz="2000" dirty="0"/>
              <a:t> </a:t>
            </a:r>
            <a:r>
              <a:rPr lang="ru-RU" sz="2000" dirty="0" err="1"/>
              <a:t>місцеве</a:t>
            </a:r>
            <a:r>
              <a:rPr lang="ru-RU" sz="2000" dirty="0"/>
              <a:t> </a:t>
            </a:r>
            <a:r>
              <a:rPr lang="ru-RU" sz="2000" dirty="0" err="1"/>
              <a:t>населення</a:t>
            </a:r>
            <a:r>
              <a:rPr lang="ru-RU" sz="2000" dirty="0"/>
              <a:t> до </a:t>
            </a:r>
            <a:r>
              <a:rPr lang="ru-RU" sz="2000" dirty="0" err="1"/>
              <a:t>розведення</a:t>
            </a:r>
            <a:r>
              <a:rPr lang="ru-RU" sz="2000" dirty="0"/>
              <a:t> </a:t>
            </a:r>
            <a:r>
              <a:rPr lang="ru-RU" sz="2000" dirty="0" err="1"/>
              <a:t>лісу</a:t>
            </a:r>
            <a:r>
              <a:rPr lang="ru-RU" sz="2000" dirty="0"/>
              <a:t> в великих масштабах.</a:t>
            </a:r>
            <a:br>
              <a:rPr lang="ru-RU" sz="2000" dirty="0"/>
            </a:br>
            <a:r>
              <a:rPr lang="ru-RU" sz="2000" dirty="0"/>
              <a:t>5. </a:t>
            </a:r>
            <a:r>
              <a:rPr lang="ru-RU" sz="2000" dirty="0" err="1"/>
              <a:t>Поліпшити</a:t>
            </a:r>
            <a:r>
              <a:rPr lang="ru-RU" sz="2000" dirty="0"/>
              <a:t>, по </a:t>
            </a:r>
            <a:r>
              <a:rPr lang="ru-RU" sz="2000" dirty="0" err="1"/>
              <a:t>можливості</a:t>
            </a:r>
            <a:r>
              <a:rPr lang="ru-RU" sz="2000" dirty="0"/>
              <a:t>, </a:t>
            </a:r>
            <a:r>
              <a:rPr lang="ru-RU" sz="2000" dirty="0" err="1"/>
              <a:t>степовий</a:t>
            </a:r>
            <a:r>
              <a:rPr lang="ru-RU" sz="2000" dirty="0"/>
              <a:t> </a:t>
            </a:r>
            <a:r>
              <a:rPr lang="ru-RU" sz="2000" dirty="0" err="1"/>
              <a:t>клімат</a:t>
            </a:r>
            <a:r>
              <a:rPr lang="ru-RU" sz="2000" dirty="0"/>
              <a:t> шляхом </a:t>
            </a:r>
            <a:r>
              <a:rPr lang="ru-RU" sz="2000" dirty="0" err="1"/>
              <a:t>розведення</a:t>
            </a:r>
            <a:r>
              <a:rPr lang="ru-RU" sz="2000" dirty="0"/>
              <a:t> </a:t>
            </a:r>
            <a:r>
              <a:rPr lang="ru-RU" sz="2000" dirty="0" err="1"/>
              <a:t>лісів</a:t>
            </a:r>
            <a:r>
              <a:rPr lang="ru-RU" sz="2000" dirty="0"/>
              <a:t> на великих </a:t>
            </a:r>
            <a:r>
              <a:rPr lang="ru-RU" sz="2000" dirty="0" err="1"/>
              <a:t>площах</a:t>
            </a:r>
            <a:r>
              <a:rPr lang="ru-RU" sz="2000" dirty="0"/>
              <a:t> (Степанов, 1949).</a:t>
            </a:r>
            <a:br>
              <a:rPr lang="ru-RU" sz="2000" dirty="0"/>
            </a:br>
            <a:endParaRPr lang="ru-RU"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136" y="1628800"/>
            <a:ext cx="3193663" cy="466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8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116632"/>
            <a:ext cx="5400600" cy="6624736"/>
          </a:xfrm>
        </p:spPr>
        <p:txBody>
          <a:bodyPr>
            <a:noAutofit/>
          </a:bodyPr>
          <a:lstStyle/>
          <a:p>
            <a:r>
              <a:rPr lang="uk-UA" sz="1800" b="1" dirty="0" smtClean="0"/>
              <a:t>Сучасні </a:t>
            </a:r>
            <a:r>
              <a:rPr lang="uk-UA" sz="1800" b="1" dirty="0"/>
              <a:t>проблеми степового лісорозведення</a:t>
            </a:r>
            <a:r>
              <a:rPr lang="uk-UA" sz="1800" dirty="0"/>
              <a:t>.</a:t>
            </a:r>
            <a:r>
              <a:rPr lang="ru-RU" sz="1800" dirty="0"/>
              <a:t/>
            </a:r>
            <a:br>
              <a:rPr lang="ru-RU" sz="1800" dirty="0"/>
            </a:br>
            <a:r>
              <a:rPr lang="uk-UA" sz="1800" b="1" dirty="0"/>
              <a:t>1. </a:t>
            </a:r>
            <a:r>
              <a:rPr lang="ru-RU" sz="1800" dirty="0" err="1" smtClean="0"/>
              <a:t>Відповідно</a:t>
            </a:r>
            <a:r>
              <a:rPr lang="ru-RU" sz="1800" dirty="0" smtClean="0"/>
              <a:t> </a:t>
            </a:r>
            <a:r>
              <a:rPr lang="ru-RU" sz="1800" dirty="0"/>
              <a:t>до п. 2. Указу Президента </a:t>
            </a:r>
            <a:r>
              <a:rPr lang="ru-RU" sz="1800" dirty="0" err="1"/>
              <a:t>України</a:t>
            </a:r>
            <a:r>
              <a:rPr lang="ru-RU" sz="1800" dirty="0"/>
              <a:t> </a:t>
            </a:r>
            <a:r>
              <a:rPr lang="ru-RU" sz="1800" dirty="0" err="1"/>
              <a:t>від</a:t>
            </a:r>
            <a:r>
              <a:rPr lang="ru-RU" sz="1800" dirty="0"/>
              <a:t> 04.11.08 № 995/2008 </a:t>
            </a:r>
            <a:r>
              <a:rPr lang="ru-RU" sz="1800" dirty="0" smtClean="0"/>
              <a:t>«Про </a:t>
            </a:r>
            <a:r>
              <a:rPr lang="ru-RU" sz="1800" dirty="0" err="1"/>
              <a:t>деякі</a:t>
            </a:r>
            <a:r>
              <a:rPr lang="ru-RU" sz="1800" dirty="0"/>
              <a:t> заходи </a:t>
            </a:r>
            <a:r>
              <a:rPr lang="ru-RU" sz="1800" dirty="0" err="1"/>
              <a:t>щодо</a:t>
            </a:r>
            <a:r>
              <a:rPr lang="ru-RU" sz="1800" dirty="0"/>
              <a:t> </a:t>
            </a:r>
            <a:r>
              <a:rPr lang="ru-RU" sz="1800" dirty="0" err="1"/>
              <a:t>збереження</a:t>
            </a:r>
            <a:r>
              <a:rPr lang="ru-RU" sz="1800" dirty="0"/>
              <a:t> та </a:t>
            </a:r>
            <a:r>
              <a:rPr lang="ru-RU" sz="1800" dirty="0" err="1"/>
              <a:t>відтворення</a:t>
            </a:r>
            <a:r>
              <a:rPr lang="ru-RU" sz="1800" dirty="0"/>
              <a:t> </a:t>
            </a:r>
            <a:r>
              <a:rPr lang="ru-RU" sz="1800" dirty="0" err="1"/>
              <a:t>лісів</a:t>
            </a:r>
            <a:r>
              <a:rPr lang="ru-RU" sz="1800" dirty="0"/>
              <a:t> і </a:t>
            </a:r>
            <a:r>
              <a:rPr lang="ru-RU" sz="1800" dirty="0" err="1"/>
              <a:t>зелених</a:t>
            </a:r>
            <a:r>
              <a:rPr lang="ru-RU" sz="1800" dirty="0"/>
              <a:t> </a:t>
            </a:r>
            <a:r>
              <a:rPr lang="ru-RU" sz="1800" dirty="0" err="1" smtClean="0"/>
              <a:t>насаджень</a:t>
            </a:r>
            <a:r>
              <a:rPr lang="ru-RU" sz="1800" dirty="0" smtClean="0"/>
              <a:t>» … </a:t>
            </a:r>
            <a:r>
              <a:rPr lang="ru-RU" sz="1800" dirty="0" err="1" smtClean="0"/>
              <a:t>дане</a:t>
            </a:r>
            <a:r>
              <a:rPr lang="ru-RU" sz="1800" dirty="0" smtClean="0"/>
              <a:t> </a:t>
            </a:r>
            <a:r>
              <a:rPr lang="ru-RU" sz="1800" dirty="0" err="1"/>
              <a:t>доручення</a:t>
            </a:r>
            <a:r>
              <a:rPr lang="ru-RU" sz="1800" dirty="0"/>
              <a:t> </a:t>
            </a:r>
            <a:r>
              <a:rPr lang="ru-RU" sz="1800" dirty="0" err="1"/>
              <a:t>визначити</a:t>
            </a:r>
            <a:r>
              <a:rPr lang="ru-RU" sz="1800" dirty="0"/>
              <a:t> </a:t>
            </a:r>
            <a:r>
              <a:rPr lang="ru-RU" sz="1800" dirty="0" err="1"/>
              <a:t>деградовані</a:t>
            </a:r>
            <a:r>
              <a:rPr lang="ru-RU" sz="1800" dirty="0"/>
              <a:t>, </a:t>
            </a:r>
            <a:r>
              <a:rPr lang="ru-RU" sz="1800" dirty="0" err="1"/>
              <a:t>малопродуктивні</a:t>
            </a:r>
            <a:r>
              <a:rPr lang="ru-RU" sz="1800" dirty="0"/>
              <a:t> та </a:t>
            </a:r>
            <a:r>
              <a:rPr lang="ru-RU" sz="1800" dirty="0" err="1"/>
              <a:t>техногенні</a:t>
            </a:r>
            <a:r>
              <a:rPr lang="ru-RU" sz="1800" dirty="0"/>
              <a:t> </a:t>
            </a:r>
            <a:r>
              <a:rPr lang="ru-RU" sz="1800" dirty="0" err="1"/>
              <a:t>забруднені</a:t>
            </a:r>
            <a:r>
              <a:rPr lang="ru-RU" sz="1800" dirty="0"/>
              <a:t> </a:t>
            </a:r>
            <a:r>
              <a:rPr lang="ru-RU" sz="1800" dirty="0" err="1"/>
              <a:t>землі</a:t>
            </a:r>
            <a:r>
              <a:rPr lang="ru-RU" sz="1800" dirty="0"/>
              <a:t>, </a:t>
            </a:r>
            <a:r>
              <a:rPr lang="ru-RU" sz="1800" dirty="0" err="1"/>
              <a:t>які</a:t>
            </a:r>
            <a:r>
              <a:rPr lang="ru-RU" sz="1800" dirty="0"/>
              <a:t> </a:t>
            </a:r>
            <a:r>
              <a:rPr lang="ru-RU" sz="1800" dirty="0" err="1"/>
              <a:t>доцільно</a:t>
            </a:r>
            <a:r>
              <a:rPr lang="ru-RU" sz="1800" dirty="0"/>
              <a:t> </a:t>
            </a:r>
            <a:r>
              <a:rPr lang="ru-RU" sz="1800" dirty="0" err="1"/>
              <a:t>заліснити</a:t>
            </a:r>
            <a:r>
              <a:rPr lang="ru-RU" sz="1800" dirty="0"/>
              <a:t>, а </a:t>
            </a:r>
            <a:r>
              <a:rPr lang="ru-RU" sz="1800" dirty="0" err="1"/>
              <a:t>також</a:t>
            </a:r>
            <a:r>
              <a:rPr lang="ru-RU" sz="1800" dirty="0"/>
              <a:t> </a:t>
            </a:r>
            <a:r>
              <a:rPr lang="ru-RU" sz="1800" dirty="0" err="1"/>
              <a:t>забезпечити</a:t>
            </a:r>
            <a:r>
              <a:rPr lang="ru-RU" sz="1800" dirty="0"/>
              <a:t> </a:t>
            </a:r>
            <a:r>
              <a:rPr lang="ru-RU" sz="1800" dirty="0" err="1"/>
              <a:t>додаткове</a:t>
            </a:r>
            <a:r>
              <a:rPr lang="ru-RU" sz="1800" dirty="0"/>
              <a:t> </a:t>
            </a:r>
            <a:r>
              <a:rPr lang="ru-RU" sz="1800" dirty="0" err="1"/>
              <a:t>виділення</a:t>
            </a:r>
            <a:r>
              <a:rPr lang="ru-RU" sz="1800" dirty="0"/>
              <a:t> в </a:t>
            </a:r>
            <a:r>
              <a:rPr lang="ru-RU" sz="1800" dirty="0" err="1"/>
              <a:t>установленому</a:t>
            </a:r>
            <a:r>
              <a:rPr lang="ru-RU" sz="1800" dirty="0"/>
              <a:t> порядку </a:t>
            </a:r>
            <a:r>
              <a:rPr lang="ru-RU" sz="1800" dirty="0" err="1"/>
              <a:t>територій</a:t>
            </a:r>
            <a:r>
              <a:rPr lang="ru-RU" sz="1800" dirty="0"/>
              <a:t> </a:t>
            </a:r>
            <a:r>
              <a:rPr lang="ru-RU" sz="1800" dirty="0" err="1"/>
              <a:t>із</a:t>
            </a:r>
            <a:r>
              <a:rPr lang="ru-RU" sz="1800" dirty="0"/>
              <a:t> земель запасу для </a:t>
            </a:r>
            <a:r>
              <a:rPr lang="ru-RU" sz="1800" dirty="0" err="1"/>
              <a:t>заліснення</a:t>
            </a:r>
            <a:r>
              <a:rPr lang="ru-RU" sz="1800" dirty="0"/>
              <a:t>. </a:t>
            </a:r>
            <a:r>
              <a:rPr lang="ru-RU" sz="1800" dirty="0" smtClean="0"/>
              <a:t/>
            </a:r>
            <a:br>
              <a:rPr lang="ru-RU" sz="1800" dirty="0" smtClean="0"/>
            </a:br>
            <a:r>
              <a:rPr lang="ru-RU" sz="1800" dirty="0"/>
              <a:t/>
            </a:r>
            <a:br>
              <a:rPr lang="ru-RU" sz="1800" dirty="0"/>
            </a:br>
            <a:r>
              <a:rPr lang="ru-RU" sz="1800" dirty="0" err="1" smtClean="0"/>
              <a:t>Проте</a:t>
            </a:r>
            <a:r>
              <a:rPr lang="ru-RU" sz="1800" dirty="0"/>
              <a:t>, заданий Указом </a:t>
            </a:r>
            <a:r>
              <a:rPr lang="ru-RU" sz="1800" dirty="0" err="1"/>
              <a:t>підхід</a:t>
            </a:r>
            <a:r>
              <a:rPr lang="ru-RU" sz="1800" dirty="0"/>
              <a:t> є </a:t>
            </a:r>
            <a:r>
              <a:rPr lang="ru-RU" sz="1800" dirty="0" smtClean="0"/>
              <a:t>не </a:t>
            </a:r>
            <a:r>
              <a:rPr lang="ru-RU" sz="1800" dirty="0" err="1" smtClean="0"/>
              <a:t>фаховим</a:t>
            </a:r>
            <a:r>
              <a:rPr lang="ru-RU" sz="1800" dirty="0" smtClean="0"/>
              <a:t> </a:t>
            </a:r>
            <a:r>
              <a:rPr lang="ru-RU" sz="1800" dirty="0"/>
              <a:t>і, прямо </a:t>
            </a:r>
            <a:r>
              <a:rPr lang="ru-RU" sz="1800" dirty="0" err="1"/>
              <a:t>кажучи</a:t>
            </a:r>
            <a:r>
              <a:rPr lang="ru-RU" sz="1800" dirty="0"/>
              <a:t>, є </a:t>
            </a:r>
            <a:r>
              <a:rPr lang="ru-RU" sz="1800" dirty="0" err="1"/>
              <a:t>загрозливим</a:t>
            </a:r>
            <a:r>
              <a:rPr lang="ru-RU" sz="1800" dirty="0"/>
              <a:t> для </a:t>
            </a:r>
            <a:r>
              <a:rPr lang="ru-RU" sz="1800" dirty="0" err="1"/>
              <a:t>природи</a:t>
            </a:r>
            <a:r>
              <a:rPr lang="ru-RU" sz="1800" dirty="0"/>
              <a:t> </a:t>
            </a:r>
            <a:r>
              <a:rPr lang="ru-RU" sz="1800" dirty="0" err="1"/>
              <a:t>степового</a:t>
            </a:r>
            <a:r>
              <a:rPr lang="ru-RU" sz="1800" dirty="0"/>
              <a:t> </a:t>
            </a:r>
            <a:r>
              <a:rPr lang="ru-RU" sz="1800" dirty="0" err="1" smtClean="0"/>
              <a:t>регіону</a:t>
            </a:r>
            <a:r>
              <a:rPr lang="ru-RU" sz="1800" dirty="0" smtClean="0"/>
              <a:t>, тому </a:t>
            </a:r>
            <a:r>
              <a:rPr lang="ru-RU" sz="1800" dirty="0" err="1"/>
              <a:t>що</a:t>
            </a:r>
            <a:r>
              <a:rPr lang="ru-RU" sz="1800" dirty="0"/>
              <a:t> </a:t>
            </a:r>
            <a:r>
              <a:rPr lang="ru-RU" sz="1800" dirty="0" err="1"/>
              <a:t>вибір</a:t>
            </a:r>
            <a:r>
              <a:rPr lang="ru-RU" sz="1800" dirty="0"/>
              <a:t> </a:t>
            </a:r>
            <a:r>
              <a:rPr lang="ru-RU" sz="1800" dirty="0" err="1"/>
              <a:t>ділянок</a:t>
            </a:r>
            <a:r>
              <a:rPr lang="ru-RU" sz="1800" dirty="0"/>
              <a:t> для </a:t>
            </a:r>
            <a:r>
              <a:rPr lang="ru-RU" sz="1800" dirty="0" err="1"/>
              <a:t>їх</a:t>
            </a:r>
            <a:r>
              <a:rPr lang="ru-RU" sz="1800" dirty="0"/>
              <a:t> </a:t>
            </a:r>
            <a:r>
              <a:rPr lang="ru-RU" sz="1800" dirty="0" err="1"/>
              <a:t>подальшого</a:t>
            </a:r>
            <a:r>
              <a:rPr lang="ru-RU" sz="1800" dirty="0"/>
              <a:t> </a:t>
            </a:r>
            <a:r>
              <a:rPr lang="ru-RU" sz="1800" dirty="0" err="1"/>
              <a:t>заліснення</a:t>
            </a:r>
            <a:r>
              <a:rPr lang="ru-RU" sz="1800" dirty="0"/>
              <a:t> в </a:t>
            </a:r>
            <a:r>
              <a:rPr lang="ru-RU" sz="1800" dirty="0" err="1"/>
              <a:t>багатьох</a:t>
            </a:r>
            <a:r>
              <a:rPr lang="ru-RU" sz="1800" dirty="0"/>
              <a:t> </a:t>
            </a:r>
            <a:r>
              <a:rPr lang="ru-RU" sz="1800" dirty="0" err="1"/>
              <a:t>регіонах</a:t>
            </a:r>
            <a:r>
              <a:rPr lang="ru-RU" sz="1800" dirty="0"/>
              <a:t> </a:t>
            </a:r>
            <a:r>
              <a:rPr lang="ru-RU" sz="1800" dirty="0" err="1"/>
              <a:t>здійснюється</a:t>
            </a:r>
            <a:r>
              <a:rPr lang="ru-RU" sz="1800" dirty="0"/>
              <a:t> за </a:t>
            </a:r>
            <a:r>
              <a:rPr lang="ru-RU" sz="1800" dirty="0" err="1"/>
              <a:t>критерієм</a:t>
            </a:r>
            <a:r>
              <a:rPr lang="ru-RU" sz="1800" dirty="0"/>
              <a:t> </a:t>
            </a:r>
            <a:r>
              <a:rPr lang="ru-RU" sz="1800" dirty="0" err="1"/>
              <a:t>найменшого</a:t>
            </a:r>
            <a:r>
              <a:rPr lang="ru-RU" sz="1800" dirty="0"/>
              <a:t> </a:t>
            </a:r>
            <a:r>
              <a:rPr lang="ru-RU" sz="1800" dirty="0" err="1"/>
              <a:t>спротиву</a:t>
            </a:r>
            <a:r>
              <a:rPr lang="ru-RU" sz="1800" dirty="0"/>
              <a:t>, а не з </a:t>
            </a:r>
            <a:r>
              <a:rPr lang="ru-RU" sz="1800" dirty="0" err="1"/>
              <a:t>огляду</a:t>
            </a:r>
            <a:r>
              <a:rPr lang="ru-RU" sz="1800" dirty="0"/>
              <a:t> на </a:t>
            </a:r>
            <a:r>
              <a:rPr lang="ru-RU" sz="1800" dirty="0" err="1"/>
              <a:t>фахову</a:t>
            </a:r>
            <a:r>
              <a:rPr lang="ru-RU" sz="1800" dirty="0"/>
              <a:t> </a:t>
            </a:r>
            <a:r>
              <a:rPr lang="ru-RU" sz="1800" dirty="0" err="1"/>
              <a:t>оцінку</a:t>
            </a:r>
            <a:r>
              <a:rPr lang="ru-RU" sz="1800" dirty="0"/>
              <a:t> і </a:t>
            </a:r>
            <a:r>
              <a:rPr lang="ru-RU" sz="1800" dirty="0" err="1"/>
              <a:t>навіть</a:t>
            </a:r>
            <a:r>
              <a:rPr lang="ru-RU" sz="1800" dirty="0"/>
              <a:t> </a:t>
            </a:r>
            <a:r>
              <a:rPr lang="ru-RU" sz="1800" dirty="0" err="1"/>
              <a:t>законодавчі</a:t>
            </a:r>
            <a:r>
              <a:rPr lang="ru-RU" sz="1800" dirty="0"/>
              <a:t> </a:t>
            </a:r>
            <a:r>
              <a:rPr lang="ru-RU" sz="1800" dirty="0" err="1"/>
              <a:t>обмеження</a:t>
            </a:r>
            <a:r>
              <a:rPr lang="ru-RU" sz="1800" dirty="0"/>
              <a:t> - задача </a:t>
            </a:r>
            <a:r>
              <a:rPr lang="ru-RU" sz="1800" dirty="0" err="1"/>
              <a:t>свідомо</a:t>
            </a:r>
            <a:r>
              <a:rPr lang="ru-RU" sz="1800" dirty="0"/>
              <a:t> ставиться </a:t>
            </a:r>
            <a:r>
              <a:rPr lang="ru-RU" sz="1800" dirty="0" err="1"/>
              <a:t>суто</a:t>
            </a:r>
            <a:r>
              <a:rPr lang="ru-RU" sz="1800" dirty="0"/>
              <a:t> формальна – «</a:t>
            </a:r>
            <a:r>
              <a:rPr lang="ru-RU" sz="1800" dirty="0" err="1"/>
              <a:t>якомога</a:t>
            </a:r>
            <a:r>
              <a:rPr lang="ru-RU" sz="1800" dirty="0"/>
              <a:t> </a:t>
            </a:r>
            <a:r>
              <a:rPr lang="ru-RU" sz="1800" dirty="0" err="1"/>
              <a:t>швидше</a:t>
            </a:r>
            <a:r>
              <a:rPr lang="ru-RU" sz="1800" dirty="0"/>
              <a:t> </a:t>
            </a:r>
            <a:r>
              <a:rPr lang="ru-RU" sz="1800" dirty="0" err="1"/>
              <a:t>знайти</a:t>
            </a:r>
            <a:r>
              <a:rPr lang="ru-RU" sz="1800" dirty="0"/>
              <a:t> в </a:t>
            </a:r>
            <a:r>
              <a:rPr lang="ru-RU" sz="1800" dirty="0" err="1"/>
              <a:t>області</a:t>
            </a:r>
            <a:r>
              <a:rPr lang="ru-RU" sz="1800" dirty="0"/>
              <a:t> </a:t>
            </a:r>
            <a:r>
              <a:rPr lang="ru-RU" sz="1800" dirty="0" err="1"/>
              <a:t>названу</a:t>
            </a:r>
            <a:r>
              <a:rPr lang="ru-RU" sz="1800" dirty="0"/>
              <a:t> </a:t>
            </a:r>
            <a:r>
              <a:rPr lang="ru-RU" sz="1800" dirty="0" err="1"/>
              <a:t>кількість</a:t>
            </a:r>
            <a:r>
              <a:rPr lang="ru-RU" sz="1800" dirty="0"/>
              <a:t> земель для </a:t>
            </a:r>
            <a:r>
              <a:rPr lang="ru-RU" sz="1800" dirty="0" err="1"/>
              <a:t>заліснення</a:t>
            </a:r>
            <a:r>
              <a:rPr lang="ru-RU" sz="1800" dirty="0"/>
              <a:t>». Указ </a:t>
            </a:r>
            <a:r>
              <a:rPr lang="ru-RU" sz="1800" dirty="0" err="1"/>
              <a:t>виявляється</a:t>
            </a:r>
            <a:r>
              <a:rPr lang="ru-RU" sz="1800" dirty="0"/>
              <a:t> </a:t>
            </a:r>
            <a:r>
              <a:rPr lang="ru-RU" sz="1800" dirty="0" err="1"/>
              <a:t>безвідповідальною</a:t>
            </a:r>
            <a:r>
              <a:rPr lang="ru-RU" sz="1800" dirty="0"/>
              <a:t> «галочкою» для </a:t>
            </a:r>
            <a:r>
              <a:rPr lang="ru-RU" sz="1800" dirty="0" err="1"/>
              <a:t>звітів</a:t>
            </a:r>
            <a:r>
              <a:rPr lang="ru-RU" sz="1800" dirty="0"/>
              <a:t> про </a:t>
            </a:r>
            <a:r>
              <a:rPr lang="ru-RU" sz="1800" dirty="0" err="1"/>
              <a:t>показники</a:t>
            </a:r>
            <a:r>
              <a:rPr lang="ru-RU" sz="1800" dirty="0"/>
              <a:t> </a:t>
            </a:r>
            <a:r>
              <a:rPr lang="ru-RU" sz="1800" dirty="0" err="1"/>
              <a:t>лісистості</a:t>
            </a:r>
            <a:r>
              <a:rPr lang="ru-RU" sz="1800"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8640"/>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935955"/>
            <a:ext cx="3534602" cy="265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76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1714202"/>
          </a:xfrm>
        </p:spPr>
        <p:txBody>
          <a:bodyPr>
            <a:noAutofit/>
          </a:bodyPr>
          <a:lstStyle/>
          <a:p>
            <a:r>
              <a:rPr lang="uk-UA" sz="2400" b="1" dirty="0"/>
              <a:t>2.</a:t>
            </a:r>
            <a:r>
              <a:rPr lang="uk-UA" sz="2400" dirty="0"/>
              <a:t> Через жорсткі кліматичні умови степової зони України і низький рівень агротехніки </a:t>
            </a:r>
            <a:r>
              <a:rPr lang="uk-UA" sz="2400" dirty="0" err="1"/>
              <a:t>лісовирощування</a:t>
            </a:r>
            <a:r>
              <a:rPr lang="uk-UA" sz="2400" dirty="0"/>
              <a:t> лісокультури часто гинуть. Ґрунт під лісові культури обробляється вкрай рідко – один раз на десятки і навіть сотні років, що негативно впливає на приживлюваність і ріст лісових культур.</a:t>
            </a: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204864"/>
            <a:ext cx="6144683" cy="4608512"/>
          </a:xfrm>
        </p:spPr>
      </p:pic>
    </p:spTree>
    <p:extLst>
      <p:ext uri="{BB962C8B-B14F-4D97-AF65-F5344CB8AC3E}">
        <p14:creationId xmlns:p14="http://schemas.microsoft.com/office/powerpoint/2010/main" val="89899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44624"/>
            <a:ext cx="8928992" cy="2088232"/>
          </a:xfrm>
        </p:spPr>
        <p:txBody>
          <a:bodyPr>
            <a:noAutofit/>
          </a:bodyPr>
          <a:lstStyle/>
          <a:p>
            <a:r>
              <a:rPr lang="ru-RU" sz="2400" dirty="0" smtClean="0"/>
              <a:t/>
            </a:r>
            <a:br>
              <a:rPr lang="ru-RU" sz="2400" dirty="0" smtClean="0"/>
            </a:br>
            <a:r>
              <a:rPr lang="ru-RU" sz="2400" b="1" dirty="0" smtClean="0"/>
              <a:t>3</a:t>
            </a:r>
            <a:r>
              <a:rPr lang="ru-RU" sz="2000" b="1" dirty="0" smtClean="0"/>
              <a:t>. </a:t>
            </a:r>
            <a:r>
              <a:rPr lang="uk-UA" sz="2000" b="1" dirty="0" smtClean="0"/>
              <a:t>Розширення </a:t>
            </a:r>
            <a:r>
              <a:rPr lang="uk-UA" sz="2000" b="1" dirty="0"/>
              <a:t>асортименту </a:t>
            </a:r>
            <a:r>
              <a:rPr lang="uk-UA" sz="2000" b="1" dirty="0" err="1"/>
              <a:t>рослин-інтродуцентів</a:t>
            </a:r>
            <a:r>
              <a:rPr lang="uk-UA" sz="2000" b="1" dirty="0"/>
              <a:t>, які використовуються в степовому лісорозведенні. </a:t>
            </a:r>
            <a:r>
              <a:rPr lang="uk-UA" sz="2000" b="1" dirty="0" smtClean="0"/>
              <a:t/>
            </a:r>
            <a:br>
              <a:rPr lang="uk-UA" sz="2000" b="1" dirty="0" smtClean="0"/>
            </a:br>
            <a:r>
              <a:rPr lang="ru-RU" sz="2000" dirty="0" err="1" smtClean="0"/>
              <a:t>Досвід</a:t>
            </a:r>
            <a:r>
              <a:rPr lang="ru-RU" sz="2000" dirty="0" smtClean="0"/>
              <a:t> </a:t>
            </a:r>
            <a:r>
              <a:rPr lang="ru-RU" sz="2000" dirty="0" err="1"/>
              <a:t>лісокультурного</a:t>
            </a:r>
            <a:r>
              <a:rPr lang="ru-RU" sz="2000" dirty="0"/>
              <a:t> </a:t>
            </a:r>
            <a:r>
              <a:rPr lang="ru-RU" sz="2000" dirty="0" err="1"/>
              <a:t>використання</a:t>
            </a:r>
            <a:r>
              <a:rPr lang="ru-RU" sz="2000" dirty="0"/>
              <a:t> </a:t>
            </a:r>
            <a:r>
              <a:rPr lang="ru-RU" sz="2000" dirty="0" err="1"/>
              <a:t>інтродуцентів</a:t>
            </a:r>
            <a:r>
              <a:rPr lang="ru-RU" sz="2000" dirty="0"/>
              <a:t> в </a:t>
            </a:r>
            <a:r>
              <a:rPr lang="ru-RU" sz="2000" dirty="0" err="1"/>
              <a:t>Україні</a:t>
            </a:r>
            <a:r>
              <a:rPr lang="ru-RU" sz="2000" dirty="0"/>
              <a:t> </a:t>
            </a:r>
            <a:r>
              <a:rPr lang="ru-RU" sz="2000" dirty="0" err="1"/>
              <a:t>має</a:t>
            </a:r>
            <a:r>
              <a:rPr lang="ru-RU" sz="2000" dirty="0"/>
              <a:t> </a:t>
            </a:r>
            <a:r>
              <a:rPr lang="ru-RU" sz="2000" dirty="0" err="1"/>
              <a:t>більш</a:t>
            </a:r>
            <a:r>
              <a:rPr lang="ru-RU" sz="2000" dirty="0"/>
              <a:t> </a:t>
            </a:r>
            <a:r>
              <a:rPr lang="ru-RU" sz="2000" dirty="0" err="1"/>
              <a:t>ніж</a:t>
            </a:r>
            <a:r>
              <a:rPr lang="ru-RU" sz="2000" dirty="0"/>
              <a:t> </a:t>
            </a:r>
            <a:r>
              <a:rPr lang="ru-RU" sz="2000" dirty="0" err="1"/>
              <a:t>вікову</a:t>
            </a:r>
            <a:r>
              <a:rPr lang="ru-RU" sz="2000" dirty="0"/>
              <a:t> </a:t>
            </a:r>
            <a:r>
              <a:rPr lang="ru-RU" sz="2000" dirty="0" err="1"/>
              <a:t>історію</a:t>
            </a:r>
            <a:r>
              <a:rPr lang="ru-RU" sz="2000" dirty="0"/>
              <a:t>. </a:t>
            </a:r>
            <a:r>
              <a:rPr lang="ru-RU" sz="2000" dirty="0" err="1"/>
              <a:t>Асортимент</a:t>
            </a:r>
            <a:r>
              <a:rPr lang="ru-RU" sz="2000" dirty="0"/>
              <a:t>  </a:t>
            </a:r>
            <a:r>
              <a:rPr lang="ru-RU" sz="2000" dirty="0" err="1"/>
              <a:t>основних</a:t>
            </a:r>
            <a:r>
              <a:rPr lang="ru-RU" sz="2000" dirty="0"/>
              <a:t> </a:t>
            </a:r>
            <a:r>
              <a:rPr lang="ru-RU" sz="2000" dirty="0" err="1"/>
              <a:t>лісоутворюючих</a:t>
            </a:r>
            <a:r>
              <a:rPr lang="ru-RU" sz="2000" dirty="0"/>
              <a:t> </a:t>
            </a:r>
            <a:r>
              <a:rPr lang="ru-RU" sz="2000" dirty="0" err="1"/>
              <a:t>інтродуцентів</a:t>
            </a:r>
            <a:r>
              <a:rPr lang="ru-RU" sz="2000" dirty="0"/>
              <a:t> у </a:t>
            </a:r>
            <a:r>
              <a:rPr lang="ru-RU" sz="2000" dirty="0" err="1"/>
              <a:t>лісових</a:t>
            </a:r>
            <a:r>
              <a:rPr lang="ru-RU" sz="2000" dirty="0"/>
              <a:t> культурах  невеликий: </a:t>
            </a:r>
            <a:r>
              <a:rPr lang="ru-RU" sz="2000" dirty="0" err="1"/>
              <a:t>ялина</a:t>
            </a:r>
            <a:r>
              <a:rPr lang="ru-RU" sz="2000" dirty="0"/>
              <a:t> </a:t>
            </a:r>
            <a:r>
              <a:rPr lang="ru-RU" sz="2000" dirty="0" err="1"/>
              <a:t>чорна</a:t>
            </a:r>
            <a:r>
              <a:rPr lang="ru-RU" sz="2000" dirty="0"/>
              <a:t>, </a:t>
            </a:r>
            <a:r>
              <a:rPr lang="ru-RU" sz="2000" dirty="0" err="1" smtClean="0"/>
              <a:t>модрини</a:t>
            </a:r>
            <a:r>
              <a:rPr lang="ru-RU" sz="2000" dirty="0" smtClean="0"/>
              <a:t> </a:t>
            </a:r>
            <a:r>
              <a:rPr lang="ru-RU" sz="2000" dirty="0" err="1"/>
              <a:t>сибірська</a:t>
            </a:r>
            <a:r>
              <a:rPr lang="ru-RU" sz="2000" dirty="0"/>
              <a:t> </a:t>
            </a:r>
            <a:r>
              <a:rPr lang="ru-RU" sz="2000" dirty="0" smtClean="0"/>
              <a:t>та </a:t>
            </a:r>
            <a:r>
              <a:rPr lang="ru-RU" sz="2000" dirty="0" err="1"/>
              <a:t>європейська</a:t>
            </a:r>
            <a:r>
              <a:rPr lang="ru-RU" sz="2000" dirty="0"/>
              <a:t>, </a:t>
            </a:r>
            <a:r>
              <a:rPr lang="ru-RU" sz="2000" dirty="0" err="1"/>
              <a:t>горіх</a:t>
            </a:r>
            <a:r>
              <a:rPr lang="ru-RU" sz="2000" dirty="0"/>
              <a:t> </a:t>
            </a:r>
            <a:r>
              <a:rPr lang="ru-RU" sz="2000" dirty="0" err="1"/>
              <a:t>маньчжурський</a:t>
            </a:r>
            <a:r>
              <a:rPr lang="ru-RU" sz="2000" dirty="0"/>
              <a:t> і </a:t>
            </a:r>
            <a:r>
              <a:rPr lang="ru-RU" sz="2000" dirty="0" err="1"/>
              <a:t>чорний</a:t>
            </a:r>
            <a:r>
              <a:rPr lang="ru-RU" sz="2000" dirty="0"/>
              <a:t>, бук </a:t>
            </a:r>
            <a:r>
              <a:rPr lang="ru-RU" sz="2000" dirty="0" err="1"/>
              <a:t>лісовий</a:t>
            </a:r>
            <a:r>
              <a:rPr lang="ru-RU" sz="2000" dirty="0"/>
              <a:t> і </a:t>
            </a:r>
            <a:r>
              <a:rPr lang="ru-RU" sz="2000" dirty="0" err="1"/>
              <a:t>деякі</a:t>
            </a:r>
            <a:r>
              <a:rPr lang="ru-RU" sz="2000" dirty="0"/>
              <a:t> </a:t>
            </a:r>
            <a:r>
              <a:rPr lang="ru-RU" sz="2000" dirty="0" err="1"/>
              <a:t>інші</a:t>
            </a:r>
            <a:r>
              <a:rPr lang="ru-RU" sz="2000" dirty="0"/>
              <a:t>. У </a:t>
            </a:r>
            <a:r>
              <a:rPr lang="ru-RU" sz="2000" dirty="0" err="1"/>
              <a:t>степовій</a:t>
            </a:r>
            <a:r>
              <a:rPr lang="ru-RU" sz="2000" dirty="0"/>
              <a:t> </a:t>
            </a:r>
            <a:r>
              <a:rPr lang="ru-RU" sz="2000" dirty="0" err="1"/>
              <a:t>зоні</a:t>
            </a:r>
            <a:r>
              <a:rPr lang="ru-RU" sz="2000" dirty="0"/>
              <a:t> </a:t>
            </a:r>
            <a:r>
              <a:rPr lang="ru-RU" sz="2000" dirty="0" err="1"/>
              <a:t>України</a:t>
            </a:r>
            <a:r>
              <a:rPr lang="ru-RU" sz="2000" dirty="0"/>
              <a:t> чиста </a:t>
            </a:r>
            <a:r>
              <a:rPr lang="ru-RU" sz="2000" dirty="0" err="1"/>
              <a:t>площа</a:t>
            </a:r>
            <a:r>
              <a:rPr lang="ru-RU" sz="2000" dirty="0"/>
              <a:t> </a:t>
            </a:r>
            <a:r>
              <a:rPr lang="ru-RU" sz="2000" dirty="0" err="1"/>
              <a:t>лісоутворюючих</a:t>
            </a:r>
            <a:r>
              <a:rPr lang="ru-RU" sz="2000" dirty="0"/>
              <a:t> </a:t>
            </a:r>
            <a:r>
              <a:rPr lang="ru-RU" sz="2000" dirty="0" err="1"/>
              <a:t>інтродуцентів</a:t>
            </a:r>
            <a:r>
              <a:rPr lang="ru-RU" sz="2000" dirty="0"/>
              <a:t> становить 172,1 га.</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48880"/>
            <a:ext cx="278028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356176"/>
            <a:ext cx="2664296" cy="443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346709"/>
            <a:ext cx="2592288" cy="444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52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4498918" cy="6539805"/>
          </a:xfrm>
        </p:spPr>
        <p:txBody>
          <a:bodyPr>
            <a:normAutofit fontScale="90000"/>
          </a:bodyPr>
          <a:lstStyle/>
          <a:p>
            <a:r>
              <a:rPr lang="ru-RU" dirty="0"/>
              <a:t/>
            </a:r>
            <a:br>
              <a:rPr lang="ru-RU" dirty="0"/>
            </a:br>
            <a:r>
              <a:rPr lang="en-US" sz="2700" b="1" dirty="0" smtClean="0"/>
              <a:t>4</a:t>
            </a:r>
            <a:r>
              <a:rPr lang="ru-RU" sz="2700" b="1" dirty="0" smtClean="0"/>
              <a:t>. </a:t>
            </a:r>
            <a:r>
              <a:rPr lang="ru-RU" sz="2200" dirty="0" err="1" smtClean="0"/>
              <a:t>Внаслідок</a:t>
            </a:r>
            <a:r>
              <a:rPr lang="ru-RU" sz="2200" dirty="0" smtClean="0"/>
              <a:t> </a:t>
            </a:r>
            <a:r>
              <a:rPr lang="ru-RU" sz="2200" dirty="0" err="1"/>
              <a:t>неправильної</a:t>
            </a:r>
            <a:r>
              <a:rPr lang="ru-RU" sz="2200" dirty="0"/>
              <a:t> </a:t>
            </a:r>
            <a:r>
              <a:rPr lang="ru-RU" sz="2200" dirty="0" err="1"/>
              <a:t>агротехнічної</a:t>
            </a:r>
            <a:r>
              <a:rPr lang="ru-RU" sz="2200" dirty="0"/>
              <a:t> практики на </a:t>
            </a:r>
            <a:r>
              <a:rPr lang="ru-RU" sz="2200" dirty="0" err="1"/>
              <a:t>багатьох</a:t>
            </a:r>
            <a:r>
              <a:rPr lang="ru-RU" sz="2200" dirty="0"/>
              <a:t> полях </a:t>
            </a:r>
            <a:r>
              <a:rPr lang="ru-RU" sz="2200" dirty="0" err="1"/>
              <a:t>після</a:t>
            </a:r>
            <a:r>
              <a:rPr lang="ru-RU" sz="2200" dirty="0"/>
              <a:t> </a:t>
            </a:r>
            <a:r>
              <a:rPr lang="ru-RU" sz="2200" dirty="0" err="1"/>
              <a:t>збирання</a:t>
            </a:r>
            <a:r>
              <a:rPr lang="ru-RU" sz="2200" dirty="0"/>
              <a:t> </a:t>
            </a:r>
            <a:r>
              <a:rPr lang="ru-RU" sz="2200" dirty="0" err="1"/>
              <a:t>зернових</a:t>
            </a:r>
            <a:r>
              <a:rPr lang="ru-RU" sz="2200" dirty="0"/>
              <a:t> </a:t>
            </a:r>
            <a:r>
              <a:rPr lang="ru-RU" sz="2200" dirty="0" err="1"/>
              <a:t>хлібороби</a:t>
            </a:r>
            <a:r>
              <a:rPr lang="ru-RU" sz="2200" dirty="0"/>
              <a:t> </a:t>
            </a:r>
            <a:r>
              <a:rPr lang="ru-RU" sz="2200" dirty="0" err="1"/>
              <a:t>випалюють</a:t>
            </a:r>
            <a:r>
              <a:rPr lang="ru-RU" sz="2200" dirty="0"/>
              <a:t> стерню. </a:t>
            </a:r>
            <a:r>
              <a:rPr lang="ru-RU" sz="2200" dirty="0" err="1"/>
              <a:t>Спалювання</a:t>
            </a:r>
            <a:r>
              <a:rPr lang="ru-RU" sz="2200" dirty="0"/>
              <a:t> </a:t>
            </a:r>
            <a:r>
              <a:rPr lang="ru-RU" sz="2200" dirty="0" err="1"/>
              <a:t>стерні</a:t>
            </a:r>
            <a:r>
              <a:rPr lang="ru-RU" sz="2200" dirty="0"/>
              <a:t> на полях </a:t>
            </a:r>
            <a:r>
              <a:rPr lang="ru-RU" sz="2200" dirty="0" err="1"/>
              <a:t>нерідко</a:t>
            </a:r>
            <a:r>
              <a:rPr lang="ru-RU" sz="2200" dirty="0"/>
              <a:t> </a:t>
            </a:r>
            <a:r>
              <a:rPr lang="ru-RU" sz="2200" dirty="0" err="1"/>
              <a:t>стає</a:t>
            </a:r>
            <a:r>
              <a:rPr lang="ru-RU" sz="2200" dirty="0"/>
              <a:t> причиною </a:t>
            </a:r>
            <a:r>
              <a:rPr lang="ru-RU" sz="2200" dirty="0" err="1"/>
              <a:t>вигоряння</a:t>
            </a:r>
            <a:r>
              <a:rPr lang="ru-RU" sz="2200" dirty="0"/>
              <a:t> </a:t>
            </a:r>
            <a:r>
              <a:rPr lang="ru-RU" sz="2200" dirty="0" err="1"/>
              <a:t>прилеглих</a:t>
            </a:r>
            <a:r>
              <a:rPr lang="ru-RU" sz="2200" dirty="0"/>
              <a:t> до </a:t>
            </a:r>
            <a:r>
              <a:rPr lang="ru-RU" sz="2200" dirty="0" err="1"/>
              <a:t>агроугідь</a:t>
            </a:r>
            <a:r>
              <a:rPr lang="ru-RU" sz="2200" dirty="0"/>
              <a:t> </a:t>
            </a:r>
            <a:r>
              <a:rPr lang="ru-RU" sz="2200" dirty="0" err="1"/>
              <a:t>лісосмуг</a:t>
            </a:r>
            <a:r>
              <a:rPr lang="ru-RU" sz="2200" dirty="0"/>
              <a:t>. </a:t>
            </a:r>
            <a:r>
              <a:rPr lang="ru-RU" sz="2200" dirty="0" smtClean="0"/>
              <a:t/>
            </a:r>
            <a:br>
              <a:rPr lang="ru-RU" sz="2200" dirty="0" smtClean="0"/>
            </a:br>
            <a:r>
              <a:rPr lang="ru-RU" sz="2400" dirty="0"/>
              <a:t>В </a:t>
            </a:r>
            <a:r>
              <a:rPr lang="ru-RU" sz="2400" dirty="0" err="1"/>
              <a:t>Україні</a:t>
            </a:r>
            <a:r>
              <a:rPr lang="ru-RU" sz="2400" dirty="0"/>
              <a:t> </a:t>
            </a:r>
            <a:r>
              <a:rPr lang="ru-RU" sz="2400" dirty="0" err="1"/>
              <a:t>з’явилась</a:t>
            </a:r>
            <a:r>
              <a:rPr lang="ru-RU" sz="2400" dirty="0"/>
              <a:t> </a:t>
            </a:r>
            <a:r>
              <a:rPr lang="ru-RU" sz="2400" dirty="0" err="1"/>
              <a:t>тенденція</a:t>
            </a:r>
            <a:r>
              <a:rPr lang="ru-RU" sz="2400" dirty="0"/>
              <a:t> до </a:t>
            </a:r>
            <a:r>
              <a:rPr lang="ru-RU" sz="2400" dirty="0" err="1"/>
              <a:t>самовільного</a:t>
            </a:r>
            <a:r>
              <a:rPr lang="ru-RU" sz="2400" dirty="0"/>
              <a:t> </a:t>
            </a:r>
            <a:r>
              <a:rPr lang="ru-RU" sz="2400" dirty="0" err="1"/>
              <a:t>спалювання</a:t>
            </a:r>
            <a:r>
              <a:rPr lang="ru-RU" sz="2400" dirty="0"/>
              <a:t> </a:t>
            </a:r>
            <a:r>
              <a:rPr lang="ru-RU" sz="2400" dirty="0" err="1"/>
              <a:t>лісосмуг</a:t>
            </a:r>
            <a:r>
              <a:rPr lang="ru-RU" sz="2400" dirty="0"/>
              <a:t>. Люди </a:t>
            </a:r>
            <a:r>
              <a:rPr lang="ru-RU" sz="2400" dirty="0" err="1"/>
              <a:t>свідомо</a:t>
            </a:r>
            <a:r>
              <a:rPr lang="ru-RU" sz="2400" dirty="0"/>
              <a:t> </a:t>
            </a:r>
            <a:r>
              <a:rPr lang="ru-RU" sz="2400" dirty="0" err="1"/>
              <a:t>підпалюють</a:t>
            </a:r>
            <a:r>
              <a:rPr lang="ru-RU" sz="2400" dirty="0"/>
              <a:t> </a:t>
            </a:r>
            <a:r>
              <a:rPr lang="ru-RU" sz="2400" dirty="0" err="1"/>
              <a:t>захисні</a:t>
            </a:r>
            <a:r>
              <a:rPr lang="ru-RU" sz="2400" dirty="0"/>
              <a:t> </a:t>
            </a:r>
            <a:r>
              <a:rPr lang="ru-RU" sz="2400" dirty="0" err="1"/>
              <a:t>лісосмуги</a:t>
            </a:r>
            <a:r>
              <a:rPr lang="ru-RU" sz="2400" dirty="0"/>
              <a:t>, </a:t>
            </a:r>
            <a:r>
              <a:rPr lang="ru-RU" sz="2400" dirty="0" err="1"/>
              <a:t>лісопосадки</a:t>
            </a:r>
            <a:r>
              <a:rPr lang="ru-RU" sz="2400" dirty="0"/>
              <a:t> та </a:t>
            </a:r>
            <a:r>
              <a:rPr lang="ru-RU" sz="2400" dirty="0" err="1"/>
              <a:t>навіть</a:t>
            </a:r>
            <a:r>
              <a:rPr lang="ru-RU" sz="2400" dirty="0"/>
              <a:t> </a:t>
            </a:r>
            <a:r>
              <a:rPr lang="ru-RU" sz="2400" dirty="0" err="1"/>
              <a:t>ділянки</a:t>
            </a:r>
            <a:r>
              <a:rPr lang="ru-RU" sz="2400" dirty="0"/>
              <a:t> </a:t>
            </a:r>
            <a:r>
              <a:rPr lang="ru-RU" sz="2400" dirty="0" err="1"/>
              <a:t>лісу</a:t>
            </a:r>
            <a:r>
              <a:rPr lang="ru-RU" sz="2400" dirty="0"/>
              <a:t>, </a:t>
            </a:r>
            <a:r>
              <a:rPr lang="ru-RU" sz="2400" dirty="0" err="1"/>
              <a:t>після</a:t>
            </a:r>
            <a:r>
              <a:rPr lang="ru-RU" sz="2400" dirty="0"/>
              <a:t> </a:t>
            </a:r>
            <a:r>
              <a:rPr lang="ru-RU" sz="2400" dirty="0" err="1"/>
              <a:t>чого</a:t>
            </a:r>
            <a:r>
              <a:rPr lang="ru-RU" sz="2400" dirty="0"/>
              <a:t> </a:t>
            </a:r>
            <a:r>
              <a:rPr lang="ru-RU" sz="2400" dirty="0" err="1"/>
              <a:t>пошкоджені</a:t>
            </a:r>
            <a:r>
              <a:rPr lang="ru-RU" sz="2400" dirty="0"/>
              <a:t> вогнем </a:t>
            </a:r>
            <a:r>
              <a:rPr lang="ru-RU" sz="2400" dirty="0" err="1"/>
              <a:t>насадження</a:t>
            </a:r>
            <a:r>
              <a:rPr lang="ru-RU" sz="2400" dirty="0"/>
              <a:t> </a:t>
            </a:r>
            <a:r>
              <a:rPr lang="ru-RU" sz="2400" dirty="0" err="1"/>
              <a:t>вирубують</a:t>
            </a:r>
            <a:r>
              <a:rPr lang="ru-RU" sz="2400" dirty="0"/>
              <a:t> на дрова </a:t>
            </a:r>
            <a:r>
              <a:rPr lang="ru-RU" sz="2400" dirty="0" err="1"/>
              <a:t>або</a:t>
            </a:r>
            <a:r>
              <a:rPr lang="ru-RU" sz="2400" dirty="0"/>
              <a:t> продаж. На </a:t>
            </a:r>
            <a:r>
              <a:rPr lang="ru-RU" sz="2400" dirty="0" err="1"/>
              <a:t>даному</a:t>
            </a:r>
            <a:r>
              <a:rPr lang="ru-RU" sz="2400" dirty="0"/>
              <a:t> </a:t>
            </a:r>
            <a:r>
              <a:rPr lang="ru-RU" sz="2400" dirty="0" err="1"/>
              <a:t>етапі</a:t>
            </a:r>
            <a:r>
              <a:rPr lang="ru-RU" sz="2400" dirty="0"/>
              <a:t> таким чином </a:t>
            </a:r>
            <a:r>
              <a:rPr lang="ru-RU" sz="2400" dirty="0" err="1"/>
              <a:t>знищено</a:t>
            </a:r>
            <a:r>
              <a:rPr lang="ru-RU" sz="2400" dirty="0"/>
              <a:t> десятки </a:t>
            </a:r>
            <a:r>
              <a:rPr lang="ru-RU" sz="2400" dirty="0" err="1"/>
              <a:t>тисяч</a:t>
            </a:r>
            <a:r>
              <a:rPr lang="ru-RU" sz="2400" dirty="0"/>
              <a:t> </a:t>
            </a:r>
            <a:r>
              <a:rPr lang="ru-RU" sz="2400" dirty="0" err="1"/>
              <a:t>кілометрів</a:t>
            </a:r>
            <a:r>
              <a:rPr lang="ru-RU" sz="2400" dirty="0"/>
              <a:t> </a:t>
            </a:r>
            <a:r>
              <a:rPr lang="ru-RU" sz="2400" dirty="0" err="1"/>
              <a:t>вітрозахисних</a:t>
            </a:r>
            <a:r>
              <a:rPr lang="ru-RU" sz="2400" dirty="0"/>
              <a:t> </a:t>
            </a:r>
            <a:r>
              <a:rPr lang="ru-RU" sz="2400" dirty="0" err="1"/>
              <a:t>лісосмуг</a:t>
            </a:r>
            <a:r>
              <a:rPr lang="ru-RU" sz="2400" dirty="0"/>
              <a:t>. </a:t>
            </a:r>
            <a:br>
              <a:rPr lang="ru-RU" sz="2400" dirty="0"/>
            </a:br>
            <a:r>
              <a:rPr lang="ru-RU" sz="2200" dirty="0"/>
              <a:t/>
            </a:r>
            <a:br>
              <a:rPr lang="ru-RU" sz="2200" dirty="0"/>
            </a:br>
            <a:endParaRPr lang="ru-RU" sz="2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116632"/>
            <a:ext cx="412350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422" y="4437112"/>
            <a:ext cx="44450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18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3" y="159274"/>
            <a:ext cx="4600577" cy="1325563"/>
          </a:xfrm>
        </p:spPr>
        <p:txBody>
          <a:bodyPr>
            <a:normAutofit/>
          </a:bodyPr>
          <a:lstStyle/>
          <a:p>
            <a:r>
              <a:rPr lang="uk-UA" sz="2800" dirty="0" smtClean="0"/>
              <a:t>Озеленення м. Запоріжжя.</a:t>
            </a:r>
            <a:br>
              <a:rPr lang="uk-UA" sz="2800" dirty="0" smtClean="0"/>
            </a:br>
            <a:r>
              <a:rPr lang="uk-UA" sz="2800" dirty="0" err="1" smtClean="0"/>
              <a:t>ЦПКіВ</a:t>
            </a:r>
            <a:r>
              <a:rPr lang="ru-RU" sz="2800" dirty="0" smtClean="0"/>
              <a:t> «</a:t>
            </a:r>
            <a:r>
              <a:rPr lang="ru-RU" sz="2800" dirty="0" err="1" smtClean="0"/>
              <a:t>Дубовий</a:t>
            </a:r>
            <a:r>
              <a:rPr lang="ru-RU" sz="2800" dirty="0" smtClean="0"/>
              <a:t> гай».</a:t>
            </a:r>
            <a:endParaRPr lang="ru-RU" sz="2800"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1449" y="1484837"/>
            <a:ext cx="4342885" cy="3879644"/>
          </a:xfrm>
        </p:spPr>
      </p:pic>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03295" y="3386328"/>
            <a:ext cx="3886200" cy="3471672"/>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9182" y="327873"/>
            <a:ext cx="4104799" cy="3377663"/>
          </a:xfrm>
          <a:prstGeom prst="rect">
            <a:avLst/>
          </a:prstGeom>
        </p:spPr>
      </p:pic>
    </p:spTree>
    <p:extLst>
      <p:ext uri="{BB962C8B-B14F-4D97-AF65-F5344CB8AC3E}">
        <p14:creationId xmlns:p14="http://schemas.microsoft.com/office/powerpoint/2010/main" val="329531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3362" cy="1296974"/>
          </a:xfrm>
        </p:spPr>
        <p:txBody>
          <a:bodyPr>
            <a:normAutofit fontScale="90000"/>
          </a:bodyPr>
          <a:lstStyle/>
          <a:p>
            <a:r>
              <a:rPr lang="ru-RU" dirty="0" err="1" smtClean="0"/>
              <a:t>Вознесеновський</a:t>
            </a:r>
            <a:r>
              <a:rPr lang="ru-RU" dirty="0" smtClean="0"/>
              <a:t> парк</a:t>
            </a:r>
            <a:endParaRPr lang="ru-RU"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3438" y="142852"/>
            <a:ext cx="4374996" cy="3908330"/>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6" y="3228975"/>
            <a:ext cx="4286280" cy="3629025"/>
          </a:xfrm>
          <a:prstGeom prst="rect">
            <a:avLst/>
          </a:prstGeom>
        </p:spPr>
      </p:pic>
      <p:pic>
        <p:nvPicPr>
          <p:cNvPr id="5" name="Объект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5250" y="1690688"/>
            <a:ext cx="4619626" cy="4603432"/>
          </a:xfrm>
        </p:spPr>
      </p:pic>
    </p:spTree>
    <p:extLst>
      <p:ext uri="{BB962C8B-B14F-4D97-AF65-F5344CB8AC3E}">
        <p14:creationId xmlns:p14="http://schemas.microsoft.com/office/powerpoint/2010/main" val="183375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2511420"/>
          </a:xfrm>
        </p:spPr>
        <p:txBody>
          <a:bodyPr>
            <a:noAutofit/>
          </a:bodyPr>
          <a:lstStyle/>
          <a:p>
            <a:r>
              <a:rPr lang="uk-UA" sz="2400" dirty="0" smtClean="0"/>
              <a:t>При визначенні площі насаджень за основу беруть чисельність населення міста чи селища. Міста з населенням понад 500 тис. жителів відносять до дуже крупних, із населенням 250–500 тис. жителів – до крупних, із населенням 100–250 тис. жителів – до великих, із населенням 50–100 тис. жителів – до середніх, із населенням до 50 тис. чоловік – до малих міст і селищ міського типу.</a:t>
            </a:r>
            <a:endParaRPr lang="ru-RU" sz="2400" dirty="0"/>
          </a:p>
        </p:txBody>
      </p:sp>
      <p:graphicFrame>
        <p:nvGraphicFramePr>
          <p:cNvPr id="6" name="Таблица 5"/>
          <p:cNvGraphicFramePr>
            <a:graphicFrameLocks noGrp="1"/>
          </p:cNvGraphicFramePr>
          <p:nvPr/>
        </p:nvGraphicFramePr>
        <p:xfrm>
          <a:off x="642911" y="2928933"/>
          <a:ext cx="7715305" cy="3779913"/>
        </p:xfrm>
        <a:graphic>
          <a:graphicData uri="http://schemas.openxmlformats.org/drawingml/2006/table">
            <a:tbl>
              <a:tblPr/>
              <a:tblGrid>
                <a:gridCol w="1502553"/>
                <a:gridCol w="1502553"/>
                <a:gridCol w="1502553"/>
                <a:gridCol w="1603823"/>
                <a:gridCol w="1603823"/>
              </a:tblGrid>
              <a:tr h="419990">
                <a:tc rowSpan="2">
                  <a:txBody>
                    <a:bodyPr/>
                    <a:lstStyle/>
                    <a:p>
                      <a:pPr algn="ctr">
                        <a:lnSpc>
                          <a:spcPct val="115000"/>
                        </a:lnSpc>
                        <a:spcAft>
                          <a:spcPts val="0"/>
                        </a:spcAft>
                      </a:pPr>
                      <a:r>
                        <a:rPr lang="uk-UA" sz="1600" b="1" dirty="0">
                          <a:latin typeface="Times New Roman"/>
                          <a:ea typeface="Times New Roman"/>
                          <a:cs typeface="Times New Roman"/>
                        </a:rPr>
                        <a:t>Озеленені території загального користування</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uk-UA" sz="1600" b="1" dirty="0">
                          <a:latin typeface="Times New Roman"/>
                          <a:ea typeface="Times New Roman"/>
                          <a:cs typeface="Times New Roman"/>
                        </a:rPr>
                        <a:t>Площа озеленених територій, м</a:t>
                      </a:r>
                      <a:r>
                        <a:rPr lang="uk-UA" sz="1600" b="1" baseline="30000" dirty="0">
                          <a:latin typeface="Times New Roman"/>
                          <a:ea typeface="Times New Roman"/>
                          <a:cs typeface="Times New Roman"/>
                        </a:rPr>
                        <a:t>2</a:t>
                      </a:r>
                      <a:r>
                        <a:rPr lang="uk-UA" sz="1600" b="1" dirty="0">
                          <a:latin typeface="Times New Roman"/>
                          <a:ea typeface="Times New Roman"/>
                          <a:cs typeface="Times New Roman"/>
                        </a:rPr>
                        <a:t>/ос.</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679961">
                <a:tc vMerge="1">
                  <a:txBody>
                    <a:bodyPr/>
                    <a:lstStyle/>
                    <a:p>
                      <a:endParaRPr lang="ru-RU"/>
                    </a:p>
                  </a:txBody>
                  <a:tcPr/>
                </a:tc>
                <a:tc>
                  <a:txBody>
                    <a:bodyPr/>
                    <a:lstStyle/>
                    <a:p>
                      <a:pPr algn="ctr">
                        <a:lnSpc>
                          <a:spcPct val="115000"/>
                        </a:lnSpc>
                        <a:spcAft>
                          <a:spcPts val="0"/>
                        </a:spcAft>
                      </a:pPr>
                      <a:r>
                        <a:rPr lang="uk-UA" sz="1600" b="1" dirty="0">
                          <a:latin typeface="Times New Roman"/>
                          <a:ea typeface="Times New Roman"/>
                          <a:cs typeface="Times New Roman"/>
                        </a:rPr>
                        <a:t>Дуже крупних, крупних, великих міст</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dirty="0">
                          <a:latin typeface="Times New Roman"/>
                          <a:ea typeface="Times New Roman"/>
                          <a:cs typeface="Times New Roman"/>
                        </a:rPr>
                        <a:t>Середніх міст</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dirty="0">
                          <a:latin typeface="Times New Roman"/>
                          <a:ea typeface="Times New Roman"/>
                          <a:cs typeface="Times New Roman"/>
                        </a:rPr>
                        <a:t>Малих міст</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dirty="0">
                          <a:latin typeface="Times New Roman"/>
                          <a:ea typeface="Times New Roman"/>
                          <a:cs typeface="Times New Roman"/>
                        </a:rPr>
                        <a:t>Сільських населених місць</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981">
                <a:tc>
                  <a:txBody>
                    <a:bodyPr/>
                    <a:lstStyle/>
                    <a:p>
                      <a:pPr algn="ctr">
                        <a:lnSpc>
                          <a:spcPct val="115000"/>
                        </a:lnSpc>
                        <a:spcAft>
                          <a:spcPts val="0"/>
                        </a:spcAft>
                      </a:pPr>
                      <a:r>
                        <a:rPr lang="uk-UA" sz="1600" b="1">
                          <a:latin typeface="Times New Roman"/>
                          <a:ea typeface="Times New Roman"/>
                          <a:cs typeface="Times New Roman"/>
                        </a:rPr>
                        <a:t>Загального користування</a:t>
                      </a:r>
                      <a:endParaRPr lang="ru-RU" sz="1600" b="1">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a:latin typeface="Times New Roman"/>
                          <a:ea typeface="Times New Roman"/>
                          <a:cs typeface="Times New Roman"/>
                        </a:rPr>
                        <a:t>10</a:t>
                      </a:r>
                      <a:endParaRPr lang="ru-RU" sz="1600" b="1">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dirty="0">
                          <a:latin typeface="Times New Roman"/>
                          <a:ea typeface="Times New Roman"/>
                          <a:cs typeface="Times New Roman"/>
                        </a:rPr>
                        <a:t>7</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a:latin typeface="Times New Roman"/>
                          <a:ea typeface="Times New Roman"/>
                          <a:cs typeface="Times New Roman"/>
                        </a:rPr>
                        <a:t>8</a:t>
                      </a:r>
                      <a:endParaRPr lang="ru-RU" sz="1600" b="1">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dirty="0">
                          <a:latin typeface="Times New Roman"/>
                          <a:ea typeface="Times New Roman"/>
                          <a:cs typeface="Times New Roman"/>
                        </a:rPr>
                        <a:t>12</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981">
                <a:tc>
                  <a:txBody>
                    <a:bodyPr/>
                    <a:lstStyle/>
                    <a:p>
                      <a:pPr algn="ctr">
                        <a:lnSpc>
                          <a:spcPct val="115000"/>
                        </a:lnSpc>
                        <a:spcAft>
                          <a:spcPts val="0"/>
                        </a:spcAft>
                      </a:pPr>
                      <a:r>
                        <a:rPr lang="uk-UA" sz="1600" b="1">
                          <a:latin typeface="Times New Roman"/>
                          <a:ea typeface="Times New Roman"/>
                          <a:cs typeface="Times New Roman"/>
                        </a:rPr>
                        <a:t>Жилих районів</a:t>
                      </a:r>
                      <a:endParaRPr lang="ru-RU" sz="1600" b="1">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a:latin typeface="Times New Roman"/>
                          <a:ea typeface="Times New Roman"/>
                          <a:cs typeface="Times New Roman"/>
                        </a:rPr>
                        <a:t>6</a:t>
                      </a:r>
                      <a:endParaRPr lang="ru-RU" sz="1600" b="1">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dirty="0">
                          <a:latin typeface="Times New Roman"/>
                          <a:ea typeface="Times New Roman"/>
                          <a:cs typeface="Times New Roman"/>
                        </a:rPr>
                        <a:t>6</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a:latin typeface="Times New Roman"/>
                          <a:ea typeface="Times New Roman"/>
                          <a:cs typeface="Times New Roman"/>
                        </a:rPr>
                        <a:t>-</a:t>
                      </a:r>
                      <a:endParaRPr lang="ru-RU" sz="1600" b="1">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dirty="0">
                          <a:latin typeface="Times New Roman"/>
                          <a:ea typeface="Times New Roman"/>
                          <a:cs typeface="Times New Roman"/>
                        </a:rPr>
                        <a:t>-</a:t>
                      </a:r>
                      <a:endParaRPr lang="ru-RU" sz="1600" b="1" dirty="0">
                        <a:latin typeface="Calibri"/>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409</Words>
  <Application>Microsoft Office PowerPoint</Application>
  <PresentationFormat>Экран (4:3)</PresentationFormat>
  <Paragraphs>42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Потенційно можливе (салатовий колір) і фактичне (зелений колір) розміщення лісів по території  України (дані EFI)(зліва) Ліси на території України в 1 тисячолітті. Реконструкція С.А.Генсірук (праворуч)</vt:lpstr>
      <vt:lpstr>Важливим кроком є створення Великоанадольського (1843 г.) і Бердянського (1846 г.) лісництв.  Віктор Єгорович Графф (1819 - 1867) увійшов у нашу історію як «піонер степового лісорозведення». Першому лісничому Великоанадольського лісництва Граффу довелося вирішувати такі завдання: 1. Довести можливість залісення піднесеної відкритому степу. 2. Визначити деревні і чагарникові породи, найбільш придатні для залісення степів, і разом з тим провести досліди акліматизації різних, мають високу технічну цінність, деревних порід. 3. Розробити надійні, але разом з темвозможно дешевші прийоми лісорозведення. 4. Заохотити місцеве населення до розведення лісу в великих масштабах. 5. Поліпшити, по можливості, степовий клімат шляхом розведення лісів на великих площах (Степанов, 1949). </vt:lpstr>
      <vt:lpstr>Сучасні проблеми степового лісорозведення. 1. Відповідно до п. 2. Указу Президента України від 04.11.08 № 995/2008 «Про деякі заходи щодо збереження та відтворення лісів і зелених насаджень» … дане доручення визначити деградовані, малопродуктивні та техногенні забруднені землі, які доцільно заліснити, а також забезпечити додаткове виділення в установленому порядку територій із земель запасу для заліснення.   Проте, заданий Указом підхід є не фаховим і, прямо кажучи, є загрозливим для природи степового регіону, тому що вибір ділянок для їх подальшого заліснення в багатьох регіонах здійснюється за критерієм найменшого спротиву, а не з огляду на фахову оцінку і навіть законодавчі обмеження - задача свідомо ставиться суто формальна – «якомога швидше знайти в області названу кількість земель для заліснення». Указ виявляється безвідповідальною «галочкою» для звітів про показники лісистості. </vt:lpstr>
      <vt:lpstr>2. Через жорсткі кліматичні умови степової зони України і низький рівень агротехніки лісовирощування лісокультури часто гинуть. Ґрунт під лісові культури обробляється вкрай рідко – один раз на десятки і навіть сотні років, що негативно впливає на приживлюваність і ріст лісових культур.</vt:lpstr>
      <vt:lpstr> 3. Розширення асортименту рослин-інтродуцентів, які використовуються в степовому лісорозведенні.  Досвід лісокультурного використання інтродуцентів в Україні має більш ніж вікову історію. Асортимент  основних лісоутворюючих інтродуцентів у лісових культурах  невеликий: ялина чорна, модрини сибірська та європейська, горіх маньчжурський і чорний, бук лісовий і деякі інші. У степовій зоні України чиста площа лісоутворюючих інтродуцентів становить 172,1 га.</vt:lpstr>
      <vt:lpstr> 4. Внаслідок неправильної агротехнічної практики на багатьох полях після збирання зернових хлібороби випалюють стерню. Спалювання стерні на полях нерідко стає причиною вигоряння прилеглих до агроугідь лісосмуг.  В Україні з’явилась тенденція до самовільного спалювання лісосмуг. Люди свідомо підпалюють захисні лісосмуги, лісопосадки та навіть ділянки лісу, після чого пошкоджені вогнем насадження вирубують на дрова або продаж. На даному етапі таким чином знищено десятки тисяч кілометрів вітрозахисних лісосмуг.   </vt:lpstr>
      <vt:lpstr>Озеленення м. Запоріжжя. ЦПКіВ «Дубовий гай».</vt:lpstr>
      <vt:lpstr>Вознесеновський парк</vt:lpstr>
      <vt:lpstr>При визначенні площі насаджень за основу беруть чисельність населення міста чи селища. Міста з населенням понад 500 тис. жителів відносять до дуже крупних, із населенням 250–500 тис. жителів – до крупних, із населенням 100–250 тис. жителів – до великих, із населенням 50–100 тис. жителів – до середніх, із населенням до 50 тис. чоловік – до малих міст і селищ міського типу.</vt:lpstr>
      <vt:lpstr>Дуже важливими є санітарно-гігієнічні та мікрокліматичні функції системи озеленення. Міські насадження повинні наближати умови навколишнього середовища до певних оптимальних показників, що характеризують так звану «зону комфорту».</vt:lpstr>
      <vt:lpstr>Озеленення територій промислових підприємств є необхідною умовою їхнього впорядкування. Без озеленення їх будівництво не можна вважати закінченим. Озеленення територій промислових підприємств виконує цілу низку функцій:  1) захищають сусідні житлові квартали від пилу і шкідливих газів; 2) мають бактерицидну дію (черемха, береза, сосна); 3) поліпшують мікроклімат даної території (зменшують швидкість вітру, пом’якшують різкі коливання температури тощо); 4) організовують рух і підтримують порядок на промисловій території, створюють місця відпочинку для робітників і службовців, а також найбільш сприятливі умови для пересування людей територією заводу і на підходах до нього; 5) сприяють архітектурному і декоративному оформленню підприємства загалом. Формують імідж підприємства. Гармонійно «прив’язують» його до місцевості. </vt:lpstr>
      <vt:lpstr>Рослинність є найчутливішим з компонентів ландшафту, вона одна з перших відчуває зміни середовища і реагує на них, саме тому міська рослинність за своїм породним складом та розвитком суттєво відрізняється від природної рослинності даної місцевості. </vt:lpstr>
      <vt:lpstr>Підбір рослин для озеленення урбанізованих територій</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Озеленення м. Запоріжжя. ЦПКіВ «Дубовий гай».</dc:title>
  <cp:lastModifiedBy>Gyrocopter_UA</cp:lastModifiedBy>
  <cp:revision>17</cp:revision>
  <dcterms:modified xsi:type="dcterms:W3CDTF">2021-09-25T21:01:55Z</dcterms:modified>
</cp:coreProperties>
</file>