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45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Багетная рамка 3"/>
          <p:cNvSpPr/>
          <p:nvPr/>
        </p:nvSpPr>
        <p:spPr>
          <a:xfrm>
            <a:off x="467544" y="1844824"/>
            <a:ext cx="8280920" cy="1944216"/>
          </a:xfrm>
          <a:prstGeom prst="bevel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4400" b="1" u="sng" dirty="0"/>
              <a:t>Загальна характеристика методу ЛФК</a:t>
            </a:r>
            <a:endParaRPr lang="ru-RU" sz="4400" b="1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06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 rot="16200000">
            <a:off x="-2286471" y="3032666"/>
            <a:ext cx="6120680" cy="612648"/>
          </a:xfrm>
          <a:prstGeom prst="flowChartProcess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ЛФК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49295" y="321822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природно-біологічний метод лікування</a:t>
            </a:r>
            <a:endParaRPr lang="ru-RU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198219" y="393830"/>
            <a:ext cx="648072" cy="432048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9" y="1433776"/>
            <a:ext cx="682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9" y="2615301"/>
            <a:ext cx="682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9" y="3719190"/>
            <a:ext cx="682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9" y="4855095"/>
            <a:ext cx="682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219" y="5859884"/>
            <a:ext cx="68262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949295" y="1389425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метод загального впливу на весь організм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950210" y="2570950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метод неспецифічної терапії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950210" y="3674839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метод патогенетичної терапії</a:t>
            </a:r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950210" y="4810744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метод активної функціональної терапії</a:t>
            </a:r>
            <a:endParaRPr lang="ru-RU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1950210" y="5805874"/>
            <a:ext cx="6336704" cy="576064"/>
          </a:xfrm>
          <a:prstGeom prst="rect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метод підтримувальної терапії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010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СЛОВО</a:t>
            </a:r>
            <a:r>
              <a:rPr lang="uk-UA" i="1" dirty="0" smtClean="0"/>
              <a:t/>
            </a:r>
            <a:br>
              <a:rPr lang="uk-UA" i="1" dirty="0" smtClean="0"/>
            </a:b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3555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	</a:t>
            </a:r>
            <a:r>
              <a:rPr lang="uk-UA" sz="4000" dirty="0" smtClean="0"/>
              <a:t>«</a:t>
            </a:r>
            <a:r>
              <a:rPr lang="uk-UA" sz="4000" b="1" dirty="0" smtClean="0"/>
              <a:t>фізична</a:t>
            </a:r>
            <a:r>
              <a:rPr lang="uk-UA" sz="4000" dirty="0" smtClean="0"/>
              <a:t>» 		</a:t>
            </a:r>
            <a:r>
              <a:rPr lang="uk-UA" sz="4000" b="1" dirty="0" smtClean="0"/>
              <a:t>«вправа»</a:t>
            </a:r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400" dirty="0"/>
          </a:p>
          <a:p>
            <a:pPr marL="0" indent="0">
              <a:spcBef>
                <a:spcPts val="0"/>
              </a:spcBef>
              <a:buNone/>
            </a:pPr>
            <a:endParaRPr lang="uk-UA" sz="2400" dirty="0" smtClean="0"/>
          </a:p>
          <a:p>
            <a:pPr marL="0" indent="0">
              <a:spcBef>
                <a:spcPts val="0"/>
              </a:spcBef>
              <a:buNone/>
            </a:pPr>
            <a:endParaRPr lang="uk-UA" sz="24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148064" y="980728"/>
            <a:ext cx="457200" cy="374832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3203848" y="898360"/>
            <a:ext cx="360040" cy="45720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824892"/>
              </p:ext>
            </p:extLst>
          </p:nvPr>
        </p:nvGraphicFramePr>
        <p:xfrm>
          <a:off x="899592" y="2060848"/>
          <a:ext cx="7536668" cy="41764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4"/>
                <a:gridCol w="3720244"/>
              </a:tblGrid>
              <a:tr h="4176464">
                <a:tc>
                  <a:txBody>
                    <a:bodyPr/>
                    <a:lstStyle/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uk-UA" sz="1800" dirty="0" smtClean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endParaRPr lang="uk-UA" sz="1800" dirty="0" smtClean="0"/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uk-UA" sz="1800" dirty="0" smtClean="0"/>
                        <a:t>віддзеркалює характер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uk-UA" sz="1800" dirty="0" smtClean="0"/>
                        <a:t>виконуваної роботи 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uk-UA" sz="1800" dirty="0" smtClean="0"/>
                        <a:t>(відрізняється наприклад, від розумової), що зовнішньо проявляється у вигляді переміщень тіла людини і його частин у просторі та часі</a:t>
                      </a:r>
                    </a:p>
                    <a:p>
                      <a:pPr marL="0" indent="0" algn="ctr">
                        <a:spcBef>
                          <a:spcPts val="0"/>
                        </a:spcBef>
                        <a:buNone/>
                      </a:pPr>
                      <a:r>
                        <a:rPr lang="uk-UA" baseline="0" dirty="0" smtClean="0"/>
                        <a:t>(Шиян, 2008)</a:t>
                      </a:r>
                      <a:endParaRPr lang="ru-RU" sz="180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marL="0" indent="0" algn="ctr">
                        <a:buFontTx/>
                        <a:buNone/>
                      </a:pPr>
                      <a:endParaRPr lang="uk-UA" dirty="0" smtClean="0"/>
                    </a:p>
                    <a:p>
                      <a:pPr marL="0" indent="0" algn="ctr">
                        <a:buFontTx/>
                        <a:buNone/>
                      </a:pPr>
                      <a:endParaRPr lang="uk-UA" dirty="0" smtClean="0"/>
                    </a:p>
                    <a:p>
                      <a:pPr marL="0" indent="0" algn="ctr">
                        <a:buFontTx/>
                        <a:buNone/>
                      </a:pPr>
                      <a:endParaRPr lang="uk-UA" dirty="0" smtClean="0"/>
                    </a:p>
                    <a:p>
                      <a:pPr marL="0" indent="0" algn="ctr">
                        <a:buFontTx/>
                        <a:buNone/>
                      </a:pPr>
                      <a:r>
                        <a:rPr lang="uk-UA" dirty="0" smtClean="0"/>
                        <a:t>означає </a:t>
                      </a:r>
                      <a:r>
                        <a:rPr lang="uk-UA" dirty="0" smtClean="0"/>
                        <a:t>спрямовану повторюваність дії з</a:t>
                      </a:r>
                      <a:r>
                        <a:rPr lang="uk-UA" baseline="0" dirty="0" smtClean="0"/>
                        <a:t> метою впливу на фізичні і психічні властивості людини та вдосконалення якості  її виконання (Шиян, 2008);</a:t>
                      </a:r>
                    </a:p>
                    <a:p>
                      <a:pPr marL="285750" indent="-285750" algn="ctr">
                        <a:buFontTx/>
                        <a:buChar char="-"/>
                      </a:pPr>
                      <a:endParaRPr lang="uk-UA" baseline="0" dirty="0" smtClean="0"/>
                    </a:p>
                  </a:txBody>
                  <a:tcP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11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260648"/>
            <a:ext cx="8208912" cy="1152128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Arial Black" pitchFamily="34" charset="0"/>
              </a:rPr>
              <a:t>ВПЛИВ ФІЗИЧНИХ ВПРАВ НА ОРГАНІЗМ ЛЮДИНИ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827584" y="1556792"/>
            <a:ext cx="2088232" cy="165618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/>
              <a:t>ЗАГАЛЬНИЙ</a:t>
            </a:r>
            <a:endParaRPr lang="ru-RU" sz="1200" b="1" dirty="0"/>
          </a:p>
        </p:txBody>
      </p:sp>
      <p:sp>
        <p:nvSpPr>
          <p:cNvPr id="6" name="Стрелка вниз 5"/>
          <p:cNvSpPr/>
          <p:nvPr/>
        </p:nvSpPr>
        <p:spPr>
          <a:xfrm>
            <a:off x="6156176" y="1522512"/>
            <a:ext cx="2088232" cy="1656184"/>
          </a:xfrm>
          <a:prstGeom prst="down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050" b="1" dirty="0"/>
              <a:t>С</a:t>
            </a:r>
            <a:r>
              <a:rPr lang="uk-UA" sz="1050" b="1" dirty="0" smtClean="0"/>
              <a:t>ПЕЦІАЛЬНИЙ</a:t>
            </a:r>
            <a:endParaRPr lang="ru-RU" sz="1050" b="1" dirty="0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79512" y="3645024"/>
            <a:ext cx="4104456" cy="2592288"/>
          </a:xfrm>
          <a:prstGeom prst="round2Diag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 err="1"/>
              <a:t>Загальнозміцнювальні</a:t>
            </a:r>
            <a:r>
              <a:rPr lang="uk-UA" sz="1600" dirty="0"/>
              <a:t> вправи спрямовані на загальне тренування організму. Вправи повинні виконуватися перед спеціальними.</a:t>
            </a:r>
            <a:endParaRPr lang="ru-RU" sz="16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860032" y="3645024"/>
            <a:ext cx="4068452" cy="2592288"/>
          </a:xfrm>
          <a:prstGeom prst="round2DiagRect">
            <a:avLst>
              <a:gd name="adj1" fmla="val 0"/>
              <a:gd name="adj2" fmla="val 15966"/>
            </a:avLst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Спеціальні вправи – виконуються для удосконалення функцій окремих груп м’язів, органів та </a:t>
            </a:r>
            <a:r>
              <a:rPr lang="uk-UA" dirty="0" smtClean="0"/>
              <a:t>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4890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3808" y="1916832"/>
            <a:ext cx="3528392" cy="2448272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latin typeface="Arial Black" pitchFamily="34" charset="0"/>
              </a:rPr>
              <a:t>ВІДМІННОСТІ</a:t>
            </a:r>
            <a:endParaRPr lang="ru-RU" b="1" dirty="0">
              <a:latin typeface="Arial Black" pitchFamily="34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660232" y="476672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УНІВЕРСАЛЬНІСТЬ</a:t>
            </a:r>
            <a:endParaRPr lang="ru-RU" dirty="0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3527884" y="470266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ДОСТУПНІСТЬ</a:t>
            </a:r>
            <a:endParaRPr lang="ru-RU" dirty="0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611560" y="476672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ПРИРОДНІСТЬ</a:t>
            </a:r>
            <a:endParaRPr lang="ru-RU" dirty="0"/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6686117" y="4869160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МАЛО ПРОТИПОКАЗАНЬ</a:t>
            </a:r>
            <a:endParaRPr lang="ru-RU" dirty="0"/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3527884" y="4837609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/>
              <a:t>ЕМОЦІЙНІСТЬ</a:t>
            </a:r>
            <a:endParaRPr lang="ru-RU" dirty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611560" y="4837609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ЗАСТОСУВАННЯ ТРИВАЛИЙ ЧАС</a:t>
            </a:r>
            <a:endParaRPr lang="ru-RU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93012" y="2005140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ПРИСКОРЮЄ ВІДНОВЛЕННЯ ПРАЦЕЗДАТНОСТІ</a:t>
            </a:r>
            <a:endParaRPr lang="ru-RU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6825865" y="2005140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ЛЕГКО ДОЗУЄТЬСЯ</a:t>
            </a:r>
            <a:endParaRPr lang="ru-RU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825865" y="3368661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ЗАСІБ ПРОФІЛАКТИКИ</a:t>
            </a:r>
            <a:endParaRPr lang="ru-RU" dirty="0"/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293012" y="3418765"/>
            <a:ext cx="2160240" cy="1152128"/>
          </a:xfrm>
          <a:prstGeom prst="flowChartAlternateProcess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ЗАЛУЧАЄ ХВОРОГО ДО АКТИВНОЇ УЧАСТІ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27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07504" y="476672"/>
            <a:ext cx="504056" cy="609897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err="1"/>
              <a:t>Механізми</a:t>
            </a:r>
            <a:r>
              <a:rPr lang="ru-RU" dirty="0"/>
              <a:t> </a:t>
            </a:r>
            <a:r>
              <a:rPr lang="ru-RU" dirty="0" err="1"/>
              <a:t>лікувальної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683568" y="542164"/>
            <a:ext cx="1728192" cy="5825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тонізуюча</a:t>
            </a:r>
            <a:r>
              <a:rPr lang="ru-RU" sz="1600" dirty="0"/>
              <a:t> </a:t>
            </a:r>
            <a:r>
              <a:rPr lang="ru-RU" sz="1600" dirty="0" err="1"/>
              <a:t>дія</a:t>
            </a:r>
            <a:r>
              <a:rPr lang="ru-RU" sz="1600" dirty="0"/>
              <a:t> </a:t>
            </a:r>
          </a:p>
        </p:txBody>
      </p:sp>
      <p:sp>
        <p:nvSpPr>
          <p:cNvPr id="8" name="Стрелка вправо 7"/>
          <p:cNvSpPr/>
          <p:nvPr/>
        </p:nvSpPr>
        <p:spPr>
          <a:xfrm>
            <a:off x="683568" y="2236276"/>
            <a:ext cx="1584176" cy="61666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/>
              <a:t>т</a:t>
            </a:r>
            <a:r>
              <a:rPr lang="ru-RU" sz="1600" dirty="0" err="1" smtClean="0"/>
              <a:t>рофічна</a:t>
            </a:r>
            <a:r>
              <a:rPr lang="ru-RU" sz="1600" dirty="0" smtClean="0"/>
              <a:t> </a:t>
            </a:r>
            <a:r>
              <a:rPr lang="ru-RU" sz="1600" dirty="0" err="1"/>
              <a:t>дія</a:t>
            </a:r>
            <a:endParaRPr lang="ru-RU" sz="1600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683568" y="4005064"/>
            <a:ext cx="1944216" cy="842392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400" dirty="0"/>
              <a:t>формування компенсацій </a:t>
            </a:r>
            <a:endParaRPr lang="ru-RU" sz="1400" dirty="0"/>
          </a:p>
        </p:txBody>
      </p:sp>
      <p:sp>
        <p:nvSpPr>
          <p:cNvPr id="10" name="Стрелка вправо 9"/>
          <p:cNvSpPr/>
          <p:nvPr/>
        </p:nvSpPr>
        <p:spPr>
          <a:xfrm>
            <a:off x="683568" y="5373216"/>
            <a:ext cx="2016224" cy="108012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нормалізація</a:t>
            </a:r>
            <a:r>
              <a:rPr lang="ru-RU" sz="1600" dirty="0"/>
              <a:t> </a:t>
            </a:r>
            <a:r>
              <a:rPr lang="ru-RU" sz="1600" dirty="0" err="1"/>
              <a:t>функцій</a:t>
            </a:r>
            <a:r>
              <a:rPr lang="ru-RU" sz="1600" dirty="0"/>
              <a:t>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411760" y="417548"/>
            <a:ext cx="6120680" cy="1152128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спеціально</a:t>
            </a:r>
            <a:r>
              <a:rPr lang="ru-RU" sz="1600" dirty="0"/>
              <a:t> </a:t>
            </a:r>
            <a:r>
              <a:rPr lang="ru-RU" sz="1600" dirty="0" err="1"/>
              <a:t>підібрані</a:t>
            </a:r>
            <a:r>
              <a:rPr lang="ru-RU" sz="1600" dirty="0"/>
              <a:t> </a:t>
            </a:r>
            <a:r>
              <a:rPr lang="ru-RU" sz="1600" dirty="0" err="1"/>
              <a:t>вправи</a:t>
            </a:r>
            <a:r>
              <a:rPr lang="ru-RU" sz="1600" dirty="0"/>
              <a:t> </a:t>
            </a:r>
            <a:r>
              <a:rPr lang="ru-RU" sz="1600" dirty="0" err="1"/>
              <a:t>здатні</a:t>
            </a:r>
            <a:r>
              <a:rPr lang="ru-RU" sz="1600" dirty="0"/>
              <a:t> </a:t>
            </a:r>
            <a:r>
              <a:rPr lang="ru-RU" sz="1600" dirty="0" err="1"/>
              <a:t>посилювати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 </a:t>
            </a:r>
            <a:r>
              <a:rPr lang="ru-RU" sz="1600" dirty="0" err="1"/>
              <a:t>гальмування</a:t>
            </a:r>
            <a:r>
              <a:rPr lang="ru-RU" sz="1600" dirty="0"/>
              <a:t> </a:t>
            </a:r>
            <a:r>
              <a:rPr lang="ru-RU" sz="1600" dirty="0" err="1"/>
              <a:t>чи</a:t>
            </a:r>
            <a:r>
              <a:rPr lang="ru-RU" sz="1600" dirty="0"/>
              <a:t> </a:t>
            </a:r>
            <a:r>
              <a:rPr lang="ru-RU" sz="1600" dirty="0" err="1"/>
              <a:t>збудження</a:t>
            </a:r>
            <a:r>
              <a:rPr lang="ru-RU" sz="1600" dirty="0"/>
              <a:t> у ЦНС</a:t>
            </a:r>
            <a:r>
              <a:rPr lang="en-US" sz="1600" dirty="0"/>
              <a:t>, </a:t>
            </a:r>
            <a:r>
              <a:rPr lang="ru-RU" sz="1600" dirty="0" err="1"/>
              <a:t>тим</a:t>
            </a:r>
            <a:r>
              <a:rPr lang="ru-RU" sz="1600" dirty="0"/>
              <a:t> самим </a:t>
            </a:r>
            <a:r>
              <a:rPr lang="ru-RU" sz="1600" dirty="0" err="1"/>
              <a:t>сприяючи</a:t>
            </a:r>
            <a:r>
              <a:rPr lang="ru-RU" sz="1600" dirty="0"/>
              <a:t> </a:t>
            </a:r>
            <a:r>
              <a:rPr lang="ru-RU" sz="1600" dirty="0" err="1"/>
              <a:t>відновленню</a:t>
            </a:r>
            <a:r>
              <a:rPr lang="ru-RU" sz="1600" dirty="0"/>
              <a:t> </a:t>
            </a:r>
            <a:r>
              <a:rPr lang="ru-RU" sz="1600" dirty="0" err="1"/>
              <a:t>нормальної</a:t>
            </a:r>
            <a:r>
              <a:rPr lang="ru-RU" sz="1600" dirty="0"/>
              <a:t> </a:t>
            </a:r>
            <a:r>
              <a:rPr lang="ru-RU" sz="1600" dirty="0" err="1"/>
              <a:t>рухливості</a:t>
            </a:r>
            <a:r>
              <a:rPr lang="ru-RU" sz="1600" dirty="0"/>
              <a:t> та </a:t>
            </a:r>
            <a:r>
              <a:rPr lang="ru-RU" sz="1600" dirty="0" err="1"/>
              <a:t>врівноваженості</a:t>
            </a:r>
            <a:r>
              <a:rPr lang="ru-RU" sz="1600" dirty="0"/>
              <a:t> </a:t>
            </a:r>
            <a:r>
              <a:rPr lang="ru-RU" sz="1600" dirty="0" err="1"/>
              <a:t>нервових</a:t>
            </a:r>
            <a:r>
              <a:rPr lang="ru-RU" sz="1600" dirty="0"/>
              <a:t> </a:t>
            </a:r>
            <a:r>
              <a:rPr lang="ru-RU" sz="1600" dirty="0" err="1"/>
              <a:t>процесів</a:t>
            </a:r>
            <a:endParaRPr lang="ru-RU" sz="16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11760" y="1628800"/>
            <a:ext cx="6120680" cy="2016224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400" dirty="0" err="1"/>
              <a:t>обумовлена</a:t>
            </a:r>
            <a:r>
              <a:rPr lang="ru-RU" sz="1400" dirty="0"/>
              <a:t> </a:t>
            </a:r>
            <a:r>
              <a:rPr lang="ru-RU" sz="1400" dirty="0" err="1"/>
              <a:t>активацією</a:t>
            </a:r>
            <a:r>
              <a:rPr lang="ru-RU" sz="1400" dirty="0"/>
              <a:t> </a:t>
            </a:r>
            <a:r>
              <a:rPr lang="ru-RU" sz="1400" dirty="0" err="1"/>
              <a:t>крово</a:t>
            </a:r>
            <a:r>
              <a:rPr lang="en-US" sz="1400" dirty="0"/>
              <a:t>- </a:t>
            </a:r>
            <a:r>
              <a:rPr lang="ru-RU" sz="1400" dirty="0"/>
              <a:t>і </a:t>
            </a:r>
            <a:r>
              <a:rPr lang="ru-RU" sz="1400" dirty="0" err="1"/>
              <a:t>лімфообігу</a:t>
            </a:r>
            <a:r>
              <a:rPr lang="en-US" sz="1400" dirty="0"/>
              <a:t>, </a:t>
            </a:r>
            <a:r>
              <a:rPr lang="ru-RU" sz="1400" dirty="0"/>
              <a:t>а </a:t>
            </a:r>
            <a:r>
              <a:rPr lang="ru-RU" sz="1400" dirty="0" err="1"/>
              <a:t>також</a:t>
            </a:r>
            <a:r>
              <a:rPr lang="ru-RU" sz="1400" dirty="0"/>
              <a:t> </a:t>
            </a:r>
            <a:r>
              <a:rPr lang="ru-RU" sz="1400" dirty="0" err="1"/>
              <a:t>ендокринної</a:t>
            </a:r>
            <a:r>
              <a:rPr lang="ru-RU" sz="1400" dirty="0"/>
              <a:t> </a:t>
            </a:r>
            <a:r>
              <a:rPr lang="ru-RU" sz="1400" dirty="0" err="1"/>
              <a:t>системи</a:t>
            </a:r>
            <a:r>
              <a:rPr lang="en-US" sz="1400" dirty="0"/>
              <a:t>, </a:t>
            </a:r>
            <a:r>
              <a:rPr lang="ru-RU" sz="1400" dirty="0" err="1"/>
              <a:t>пришвидшенням</a:t>
            </a:r>
            <a:r>
              <a:rPr lang="ru-RU" sz="1400" dirty="0"/>
              <a:t> доставки </a:t>
            </a:r>
            <a:r>
              <a:rPr lang="ru-RU" sz="1400" dirty="0" err="1"/>
              <a:t>поживних</a:t>
            </a:r>
            <a:r>
              <a:rPr lang="ru-RU" sz="1400" dirty="0"/>
              <a:t> </a:t>
            </a:r>
            <a:r>
              <a:rPr lang="ru-RU" sz="1400" dirty="0" err="1"/>
              <a:t>речовин</a:t>
            </a:r>
            <a:r>
              <a:rPr lang="ru-RU" sz="1400" dirty="0"/>
              <a:t> і </a:t>
            </a:r>
            <a:r>
              <a:rPr lang="ru-RU" sz="1400" dirty="0" err="1"/>
              <a:t>видаленням</a:t>
            </a:r>
            <a:r>
              <a:rPr lang="ru-RU" sz="1400" dirty="0"/>
              <a:t> </a:t>
            </a:r>
            <a:r>
              <a:rPr lang="ru-RU" sz="1400" dirty="0" err="1"/>
              <a:t>продуктів</a:t>
            </a:r>
            <a:r>
              <a:rPr lang="ru-RU" sz="1400" dirty="0"/>
              <a:t> </a:t>
            </a:r>
            <a:r>
              <a:rPr lang="ru-RU" sz="1400" dirty="0" err="1"/>
              <a:t>обміну</a:t>
            </a:r>
            <a:r>
              <a:rPr lang="en-US" sz="1400" dirty="0"/>
              <a:t>; </a:t>
            </a:r>
            <a:r>
              <a:rPr lang="ru-RU" sz="1400" dirty="0" err="1"/>
              <a:t>стимуляцією</a:t>
            </a:r>
            <a:r>
              <a:rPr lang="ru-RU" sz="1400" dirty="0"/>
              <a:t> </a:t>
            </a:r>
            <a:r>
              <a:rPr lang="ru-RU" sz="1400" dirty="0" err="1"/>
              <a:t>всіх</a:t>
            </a:r>
            <a:r>
              <a:rPr lang="ru-RU" sz="1400" dirty="0"/>
              <a:t> </a:t>
            </a:r>
            <a:r>
              <a:rPr lang="ru-RU" sz="1400" dirty="0" err="1"/>
              <a:t>видів</a:t>
            </a:r>
            <a:r>
              <a:rPr lang="ru-RU" sz="1400" dirty="0"/>
              <a:t> </a:t>
            </a:r>
            <a:r>
              <a:rPr lang="ru-RU" sz="1400" dirty="0" err="1"/>
              <a:t>обміну</a:t>
            </a:r>
            <a:r>
              <a:rPr lang="en-US" sz="1400" dirty="0"/>
              <a:t> (</a:t>
            </a:r>
            <a:r>
              <a:rPr lang="ru-RU" sz="1400" dirty="0" err="1"/>
              <a:t>білкового</a:t>
            </a:r>
            <a:r>
              <a:rPr lang="en-US" sz="1400" dirty="0"/>
              <a:t>, </a:t>
            </a:r>
            <a:r>
              <a:rPr lang="ru-RU" sz="1400" dirty="0"/>
              <a:t>жирового</a:t>
            </a:r>
            <a:r>
              <a:rPr lang="en-US" sz="1400" dirty="0"/>
              <a:t>, </a:t>
            </a:r>
            <a:r>
              <a:rPr lang="ru-RU" sz="1400" dirty="0" err="1"/>
              <a:t>вуглеводного</a:t>
            </a:r>
            <a:r>
              <a:rPr lang="en-US" sz="1400" dirty="0"/>
              <a:t>, </a:t>
            </a:r>
            <a:r>
              <a:rPr lang="ru-RU" sz="1400" dirty="0" err="1"/>
              <a:t>мінерального</a:t>
            </a:r>
            <a:r>
              <a:rPr lang="ru-RU" sz="1400" dirty="0"/>
              <a:t> та </a:t>
            </a:r>
            <a:r>
              <a:rPr lang="ru-RU" sz="1400" dirty="0" err="1"/>
              <a:t>ін</a:t>
            </a:r>
            <a:r>
              <a:rPr lang="en-US" sz="1400" dirty="0"/>
              <a:t>.); </a:t>
            </a:r>
            <a:r>
              <a:rPr lang="ru-RU" sz="1400" dirty="0" err="1"/>
              <a:t>деякими</a:t>
            </a:r>
            <a:r>
              <a:rPr lang="ru-RU" sz="1400" dirty="0"/>
              <a:t> продуктами м</a:t>
            </a:r>
            <a:r>
              <a:rPr lang="en-US" sz="1400" dirty="0"/>
              <a:t>’</a:t>
            </a:r>
            <a:r>
              <a:rPr lang="ru-RU" sz="1400" dirty="0" err="1"/>
              <a:t>язової</a:t>
            </a:r>
            <a:r>
              <a:rPr lang="ru-RU" sz="1400" dirty="0"/>
              <a:t> </a:t>
            </a:r>
            <a:r>
              <a:rPr lang="ru-RU" sz="1400" dirty="0" err="1"/>
              <a:t>діяльності</a:t>
            </a:r>
            <a:r>
              <a:rPr lang="en-US" sz="1400" dirty="0"/>
              <a:t> (</a:t>
            </a:r>
            <a:r>
              <a:rPr lang="ru-RU" sz="1400" dirty="0"/>
              <a:t>АТФ</a:t>
            </a:r>
            <a:r>
              <a:rPr lang="en-US" sz="1400" dirty="0"/>
              <a:t>, </a:t>
            </a:r>
            <a:r>
              <a:rPr lang="ru-RU" sz="1400" dirty="0"/>
              <a:t>КФ та </a:t>
            </a:r>
            <a:r>
              <a:rPr lang="ru-RU" sz="1400" dirty="0" err="1"/>
              <a:t>ін</a:t>
            </a:r>
            <a:r>
              <a:rPr lang="en-US" sz="1400" dirty="0"/>
              <a:t>.), </a:t>
            </a:r>
            <a:r>
              <a:rPr lang="ru-RU" sz="1400" dirty="0" err="1"/>
              <a:t>які</a:t>
            </a:r>
            <a:r>
              <a:rPr lang="ru-RU" sz="1400" dirty="0"/>
              <a:t> є </a:t>
            </a:r>
            <a:r>
              <a:rPr lang="ru-RU" sz="1400" dirty="0" err="1"/>
              <a:t>потужними</a:t>
            </a:r>
            <a:r>
              <a:rPr lang="ru-RU" sz="1400" dirty="0"/>
              <a:t> </a:t>
            </a:r>
            <a:r>
              <a:rPr lang="ru-RU" sz="1400" dirty="0" err="1"/>
              <a:t>біостимуляторами</a:t>
            </a:r>
            <a:r>
              <a:rPr lang="ru-RU" sz="1400" dirty="0"/>
              <a:t> </a:t>
            </a:r>
            <a:r>
              <a:rPr lang="ru-RU" sz="1400" dirty="0" err="1"/>
              <a:t>покращання</a:t>
            </a:r>
            <a:r>
              <a:rPr lang="ru-RU" sz="1400" dirty="0"/>
              <a:t> і </a:t>
            </a:r>
            <a:r>
              <a:rPr lang="ru-RU" sz="1400" dirty="0" err="1"/>
              <a:t>нормалізації</a:t>
            </a:r>
            <a:r>
              <a:rPr lang="ru-RU" sz="1400" dirty="0"/>
              <a:t> </a:t>
            </a:r>
            <a:r>
              <a:rPr lang="ru-RU" sz="1400" dirty="0" err="1"/>
              <a:t>трофічних</a:t>
            </a:r>
            <a:r>
              <a:rPr lang="ru-RU" sz="1400" dirty="0"/>
              <a:t> </a:t>
            </a:r>
            <a:r>
              <a:rPr lang="ru-RU" sz="1400" dirty="0" err="1"/>
              <a:t>процесів</a:t>
            </a:r>
            <a:r>
              <a:rPr lang="en-US" sz="1400" dirty="0"/>
              <a:t>: </a:t>
            </a:r>
            <a:r>
              <a:rPr lang="ru-RU" sz="1400" dirty="0" err="1"/>
              <a:t>більш</a:t>
            </a:r>
            <a:r>
              <a:rPr lang="ru-RU" sz="1400" dirty="0"/>
              <a:t> </a:t>
            </a:r>
            <a:r>
              <a:rPr lang="ru-RU" sz="1400" dirty="0" err="1"/>
              <a:t>швидке</a:t>
            </a:r>
            <a:r>
              <a:rPr lang="ru-RU" sz="1400" dirty="0"/>
              <a:t> </a:t>
            </a:r>
            <a:r>
              <a:rPr lang="ru-RU" sz="1400" dirty="0" err="1"/>
              <a:t>розсмоктування</a:t>
            </a:r>
            <a:r>
              <a:rPr lang="ru-RU" sz="1400" dirty="0"/>
              <a:t> </a:t>
            </a:r>
            <a:r>
              <a:rPr lang="ru-RU" sz="1400" dirty="0" err="1"/>
              <a:t>запальних</a:t>
            </a:r>
            <a:r>
              <a:rPr lang="ru-RU" sz="1400" dirty="0"/>
              <a:t> </a:t>
            </a:r>
            <a:r>
              <a:rPr lang="ru-RU" sz="1400" dirty="0" err="1"/>
              <a:t>інфільтратів</a:t>
            </a:r>
            <a:r>
              <a:rPr lang="en-US" sz="1400" dirty="0"/>
              <a:t>, </a:t>
            </a:r>
            <a:r>
              <a:rPr lang="ru-RU" sz="1400" dirty="0" err="1"/>
              <a:t>набряків</a:t>
            </a:r>
            <a:r>
              <a:rPr lang="en-US" sz="1400" dirty="0"/>
              <a:t>, </a:t>
            </a:r>
            <a:r>
              <a:rPr lang="ru-RU" sz="1400" dirty="0"/>
              <a:t>гематом</a:t>
            </a:r>
            <a:r>
              <a:rPr lang="en-US" sz="1400" dirty="0"/>
              <a:t>, </a:t>
            </a:r>
            <a:r>
              <a:rPr lang="ru-RU" sz="1400" dirty="0" err="1"/>
              <a:t>рубців</a:t>
            </a:r>
            <a:r>
              <a:rPr lang="en-US" sz="1400" dirty="0"/>
              <a:t>; </a:t>
            </a:r>
            <a:r>
              <a:rPr lang="ru-RU" sz="1400" dirty="0" err="1"/>
              <a:t>пришвидшення</a:t>
            </a:r>
            <a:r>
              <a:rPr lang="ru-RU" sz="1400" dirty="0"/>
              <a:t> </a:t>
            </a:r>
            <a:r>
              <a:rPr lang="ru-RU" sz="1400" dirty="0" err="1"/>
              <a:t>регенерації</a:t>
            </a:r>
            <a:r>
              <a:rPr lang="ru-RU" sz="1400" dirty="0"/>
              <a:t> </a:t>
            </a:r>
            <a:r>
              <a:rPr lang="ru-RU" sz="1400" dirty="0" err="1"/>
              <a:t>пошкоджених</a:t>
            </a:r>
            <a:r>
              <a:rPr lang="ru-RU" sz="1400" dirty="0"/>
              <a:t> тканин</a:t>
            </a:r>
            <a:r>
              <a:rPr lang="en-US" sz="1400" dirty="0"/>
              <a:t>; </a:t>
            </a:r>
            <a:r>
              <a:rPr lang="ru-RU" sz="1400" dirty="0" err="1"/>
              <a:t>пришвидшення</a:t>
            </a:r>
            <a:r>
              <a:rPr lang="ru-RU" sz="1400" dirty="0"/>
              <a:t> </a:t>
            </a:r>
            <a:r>
              <a:rPr lang="ru-RU" sz="1400" dirty="0" err="1"/>
              <a:t>формування</a:t>
            </a:r>
            <a:r>
              <a:rPr lang="ru-RU" sz="1400" dirty="0"/>
              <a:t> </a:t>
            </a:r>
            <a:r>
              <a:rPr lang="ru-RU" sz="1400" dirty="0" err="1"/>
              <a:t>кісткової</a:t>
            </a:r>
            <a:r>
              <a:rPr lang="ru-RU" sz="1400" dirty="0"/>
              <a:t> </a:t>
            </a:r>
            <a:r>
              <a:rPr lang="ru-RU" sz="1400" dirty="0" err="1"/>
              <a:t>мозолі</a:t>
            </a:r>
            <a:r>
              <a:rPr lang="ru-RU" sz="1400" dirty="0"/>
              <a:t> й т</a:t>
            </a:r>
            <a:r>
              <a:rPr lang="en-US" sz="1400" dirty="0"/>
              <a:t>. </a:t>
            </a:r>
            <a:r>
              <a:rPr lang="ru-RU" dirty="0"/>
              <a:t>д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699792" y="3933056"/>
            <a:ext cx="5832648" cy="91440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uk-UA" sz="1600" dirty="0"/>
              <a:t>фізичні вправи сприяють якнайшвидшому відновленню або заміщенню порушеної хворобою функції органа або системи</a:t>
            </a:r>
            <a:endParaRPr lang="ru-RU" sz="16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843808" y="5301208"/>
            <a:ext cx="5616624" cy="1274440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 err="1"/>
              <a:t>виникає</a:t>
            </a:r>
            <a:r>
              <a:rPr lang="ru-RU" sz="1600" dirty="0"/>
              <a:t>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впливом</a:t>
            </a:r>
            <a:r>
              <a:rPr lang="ru-RU" sz="1600" dirty="0"/>
              <a:t> </a:t>
            </a:r>
            <a:r>
              <a:rPr lang="ru-RU" sz="1600" dirty="0" err="1"/>
              <a:t>постійно</a:t>
            </a:r>
            <a:r>
              <a:rPr lang="ru-RU" sz="1600" dirty="0"/>
              <a:t> </a:t>
            </a:r>
            <a:r>
              <a:rPr lang="ru-RU" sz="1600" dirty="0" err="1"/>
              <a:t>зростаючого</a:t>
            </a:r>
            <a:r>
              <a:rPr lang="ru-RU" sz="1600" dirty="0"/>
              <a:t> </a:t>
            </a:r>
            <a:r>
              <a:rPr lang="ru-RU" sz="1600" dirty="0" err="1"/>
              <a:t>фізичного</a:t>
            </a:r>
            <a:r>
              <a:rPr lang="ru-RU" sz="1600" dirty="0"/>
              <a:t> </a:t>
            </a:r>
            <a:r>
              <a:rPr lang="ru-RU" sz="1600" dirty="0" err="1"/>
              <a:t>навантаження</a:t>
            </a:r>
            <a:r>
              <a:rPr lang="en-US" sz="1600" dirty="0"/>
              <a:t>, </a:t>
            </a:r>
            <a:r>
              <a:rPr lang="ru-RU" sz="1600" dirty="0" err="1"/>
              <a:t>внаслідок</a:t>
            </a:r>
            <a:r>
              <a:rPr lang="ru-RU" sz="1600" dirty="0"/>
              <a:t> </a:t>
            </a:r>
            <a:r>
              <a:rPr lang="ru-RU" sz="1600" dirty="0" err="1"/>
              <a:t>чого</a:t>
            </a:r>
            <a:r>
              <a:rPr lang="ru-RU" sz="1600" dirty="0"/>
              <a:t> </a:t>
            </a:r>
            <a:r>
              <a:rPr lang="ru-RU" sz="1600" dirty="0" err="1"/>
              <a:t>поступово</a:t>
            </a:r>
            <a:r>
              <a:rPr lang="ru-RU" sz="1600" dirty="0"/>
              <a:t> </a:t>
            </a:r>
            <a:r>
              <a:rPr lang="ru-RU" sz="1600" dirty="0" err="1"/>
              <a:t>вдосконалюються</a:t>
            </a:r>
            <a:r>
              <a:rPr lang="ru-RU" sz="1600" dirty="0"/>
              <a:t> </a:t>
            </a:r>
            <a:r>
              <a:rPr lang="ru-RU" sz="1600" dirty="0" err="1"/>
              <a:t>регуляторні</a:t>
            </a:r>
            <a:r>
              <a:rPr lang="ru-RU" sz="1600" dirty="0"/>
              <a:t> </a:t>
            </a:r>
            <a:r>
              <a:rPr lang="ru-RU" sz="1600" dirty="0" err="1"/>
              <a:t>процеси</a:t>
            </a:r>
            <a:r>
              <a:rPr lang="ru-RU" sz="1600" dirty="0"/>
              <a:t> в </a:t>
            </a:r>
            <a:r>
              <a:rPr lang="ru-RU" sz="1600" dirty="0" err="1"/>
              <a:t>організмі</a:t>
            </a:r>
            <a:r>
              <a:rPr lang="ru-RU" sz="1600" dirty="0"/>
              <a:t> </a:t>
            </a:r>
            <a:r>
              <a:rPr lang="ru-RU" sz="1600" dirty="0" err="1"/>
              <a:t>відновлюються</a:t>
            </a:r>
            <a:r>
              <a:rPr lang="ru-RU" sz="1600" dirty="0"/>
              <a:t> моторно</a:t>
            </a:r>
            <a:r>
              <a:rPr lang="en-US" sz="1600" dirty="0"/>
              <a:t>- </a:t>
            </a:r>
            <a:r>
              <a:rPr lang="ru-RU" sz="1600" dirty="0" err="1"/>
              <a:t>вісцеральні</a:t>
            </a:r>
            <a:r>
              <a:rPr lang="ru-RU" sz="1600" dirty="0"/>
              <a:t> та </a:t>
            </a:r>
            <a:r>
              <a:rPr lang="ru-RU" sz="1600" dirty="0" err="1"/>
              <a:t>рухові</a:t>
            </a:r>
            <a:r>
              <a:rPr lang="ru-RU" sz="1600" dirty="0"/>
              <a:t> </a:t>
            </a:r>
            <a:r>
              <a:rPr lang="ru-RU" sz="1600" dirty="0" err="1"/>
              <a:t>якості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endParaRPr lang="ru-RU" sz="1600" dirty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956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uk-UA" b="1" u="sng" dirty="0"/>
              <a:t>Фізіологічна класифікація фізичних вправ </a:t>
            </a:r>
            <a:endParaRPr lang="ru-RU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За </a:t>
            </a:r>
            <a:r>
              <a:rPr lang="uk-UA" dirty="0"/>
              <a:t>механізмом енергозабезпечення фізичні вправи поділяють на </a:t>
            </a:r>
            <a:r>
              <a:rPr lang="uk-UA" b="1" u="sng" dirty="0"/>
              <a:t>анаеробні та аеробні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dirty="0"/>
              <a:t>За характером рухового акту та динамічного стереотипу фізичні вправи </a:t>
            </a:r>
            <a:r>
              <a:rPr lang="uk-UA" dirty="0" smtClean="0"/>
              <a:t>класифікуються </a:t>
            </a:r>
            <a:r>
              <a:rPr lang="uk-UA" dirty="0"/>
              <a:t>як </a:t>
            </a:r>
            <a:r>
              <a:rPr lang="uk-UA" b="1" u="sng" dirty="0"/>
              <a:t>циклічні</a:t>
            </a:r>
            <a:r>
              <a:rPr lang="uk-UA" u="sng" dirty="0"/>
              <a:t> </a:t>
            </a:r>
            <a:r>
              <a:rPr lang="uk-UA" u="sng" dirty="0" smtClean="0"/>
              <a:t>	та </a:t>
            </a:r>
            <a:r>
              <a:rPr lang="uk-UA" b="1" u="sng" dirty="0" smtClean="0"/>
              <a:t>ациклічні</a:t>
            </a:r>
            <a:endParaRPr lang="ru-RU" u="sng" dirty="0"/>
          </a:p>
          <a:p>
            <a:pPr marL="0" indent="0">
              <a:buNone/>
            </a:pPr>
            <a:r>
              <a:rPr lang="uk-UA" dirty="0"/>
              <a:t>За основними руховими властивостями</a:t>
            </a:r>
            <a:r>
              <a:rPr lang="uk-UA" dirty="0" smtClean="0"/>
              <a:t>:</a:t>
            </a:r>
          </a:p>
          <a:p>
            <a:pPr marL="0" indent="0">
              <a:buNone/>
            </a:pPr>
            <a:r>
              <a:rPr lang="uk-UA" sz="2400" b="1" u="sng" dirty="0" smtClean="0"/>
              <a:t>НА ШВИДКІСТЬ,  НА ВИТРИВАЛІСТЬ, НА СИЛУ, ГНУЧКІСТЬ, СПРИТНІСТЬ</a:t>
            </a:r>
            <a:endParaRPr lang="ru-RU" b="1" u="sng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888243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325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</vt:lpstr>
      <vt:lpstr>Презентация PowerPoint</vt:lpstr>
      <vt:lpstr>СЛОВО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Admin</cp:lastModifiedBy>
  <cp:revision>14</cp:revision>
  <dcterms:modified xsi:type="dcterms:W3CDTF">2021-09-15T19:26:57Z</dcterms:modified>
</cp:coreProperties>
</file>