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58615" autoAdjust="0"/>
  </p:normalViewPr>
  <p:slideViewPr>
    <p:cSldViewPr>
      <p:cViewPr varScale="1">
        <p:scale>
          <a:sx n="50" d="100"/>
          <a:sy n="50" d="100"/>
        </p:scale>
        <p:origin x="1008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87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403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4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91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64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05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51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2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23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77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36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60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911746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/>
              <a:t>Тема 1</a:t>
            </a:r>
            <a:r>
              <a:rPr lang="uk-UA" sz="3600" b="1" dirty="0"/>
              <a:t>.</a:t>
            </a:r>
            <a:r>
              <a:rPr lang="ru-RU" sz="3600" b="1" dirty="0"/>
              <a:t> Методика </a:t>
            </a:r>
            <a:r>
              <a:rPr lang="ru-RU" sz="3600" b="1" dirty="0" err="1"/>
              <a:t>викладання</a:t>
            </a:r>
            <a:r>
              <a:rPr lang="ru-RU" sz="3600" b="1" dirty="0"/>
              <a:t> </a:t>
            </a:r>
            <a:r>
              <a:rPr lang="ru-RU" sz="3600" b="1" dirty="0" err="1"/>
              <a:t>педагогічних</a:t>
            </a:r>
            <a:r>
              <a:rPr lang="ru-RU" sz="3600" b="1" dirty="0"/>
              <a:t> </a:t>
            </a:r>
            <a:r>
              <a:rPr lang="ru-RU" sz="3600" b="1" dirty="0" err="1"/>
              <a:t>дисциплін</a:t>
            </a:r>
            <a:r>
              <a:rPr lang="ru-RU" sz="3600" b="1" dirty="0"/>
              <a:t>  як наука та </a:t>
            </a:r>
            <a:r>
              <a:rPr lang="ru-RU" sz="3600" b="1" dirty="0" err="1"/>
              <a:t>навчальна</a:t>
            </a:r>
            <a:r>
              <a:rPr lang="ru-RU" sz="3600" b="1" dirty="0"/>
              <a:t> </a:t>
            </a:r>
            <a:r>
              <a:rPr lang="ru-RU" sz="3600" b="1" dirty="0" err="1"/>
              <a:t>дисципліна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276872"/>
            <a:ext cx="8335838" cy="4351338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Поняття</a:t>
            </a:r>
            <a:r>
              <a:rPr lang="ru-RU" dirty="0"/>
              <a:t> про науку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Педагогічні</a:t>
            </a:r>
            <a:r>
              <a:rPr lang="ru-RU" dirty="0"/>
              <a:t> науки та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дисципліна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сутнісні</a:t>
            </a:r>
            <a:r>
              <a:rPr lang="ru-RU" dirty="0"/>
              <a:t> характеристики</a:t>
            </a:r>
          </a:p>
          <a:p>
            <a:r>
              <a:rPr lang="ru-RU" dirty="0"/>
              <a:t>4. Методика як предметна дидактика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335838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Педагогіка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Дидактика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етодика викладання педагогічних дисциплін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58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1. </a:t>
            </a:r>
            <a:r>
              <a:rPr lang="ru-RU" sz="3600" b="1" dirty="0" err="1"/>
              <a:t>Поняття</a:t>
            </a:r>
            <a:r>
              <a:rPr lang="ru-RU" sz="3600" b="1" dirty="0"/>
              <a:t> про науку та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особливості</a:t>
            </a:r>
            <a:r>
              <a:rPr lang="ru-RU" sz="3600" b="1" dirty="0"/>
              <a:t> </a:t>
            </a:r>
            <a:br>
              <a:rPr lang="ru-RU" sz="3600" b="1" dirty="0"/>
            </a:b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412776"/>
            <a:ext cx="8335838" cy="47641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b="1" i="1" dirty="0"/>
              <a:t>Наука</a:t>
            </a:r>
            <a:r>
              <a:rPr lang="ru-RU" sz="2400" dirty="0"/>
              <a:t> (англ. </a:t>
            </a:r>
            <a:r>
              <a:rPr lang="ru-RU" sz="2400" i="1" dirty="0" err="1" smtClean="0"/>
              <a:t>science</a:t>
            </a:r>
            <a:r>
              <a:rPr lang="ru-RU" sz="2400" dirty="0" smtClean="0"/>
              <a:t>) </a:t>
            </a:r>
            <a:r>
              <a:rPr lang="ru-RU" sz="2400" dirty="0" err="1"/>
              <a:t>трактується</a:t>
            </a:r>
            <a:r>
              <a:rPr lang="ru-RU" sz="2400" dirty="0"/>
              <a:t> </a:t>
            </a:r>
            <a:r>
              <a:rPr lang="ru-RU" sz="2400" dirty="0" err="1"/>
              <a:t>вченими</a:t>
            </a:r>
            <a:r>
              <a:rPr lang="ru-RU" sz="2400" dirty="0"/>
              <a:t> як: </a:t>
            </a:r>
          </a:p>
          <a:p>
            <a:pPr lvl="0" fontAlgn="base"/>
            <a:r>
              <a:rPr lang="ru-RU" sz="2400" dirty="0"/>
              <a:t>сфера </a:t>
            </a:r>
            <a:r>
              <a:rPr lang="ru-RU" sz="2400" dirty="0" err="1"/>
              <a:t>людської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, </a:t>
            </a:r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ru-RU" sz="2400" dirty="0" err="1"/>
              <a:t>якої</a:t>
            </a:r>
            <a:r>
              <a:rPr lang="ru-RU" sz="2400" dirty="0"/>
              <a:t> – </a:t>
            </a:r>
            <a:r>
              <a:rPr lang="ru-RU" sz="2400" dirty="0" err="1"/>
              <a:t>вироблення</a:t>
            </a:r>
            <a:r>
              <a:rPr lang="ru-RU" sz="2400" dirty="0"/>
              <a:t> й теоретична </a:t>
            </a:r>
            <a:r>
              <a:rPr lang="ru-RU" sz="2400" dirty="0" err="1"/>
              <a:t>систематизація</a:t>
            </a:r>
            <a:r>
              <a:rPr lang="ru-RU" sz="2400" dirty="0"/>
              <a:t> </a:t>
            </a:r>
            <a:r>
              <a:rPr lang="ru-RU" sz="2400" dirty="0" err="1"/>
              <a:t>об’єктивних</a:t>
            </a:r>
            <a:r>
              <a:rPr lang="ru-RU" sz="2400" dirty="0"/>
              <a:t> </a:t>
            </a:r>
            <a:r>
              <a:rPr lang="ru-RU" sz="2400" dirty="0" err="1"/>
              <a:t>знань</a:t>
            </a:r>
            <a:r>
              <a:rPr lang="ru-RU" sz="2400" dirty="0"/>
              <a:t> про </a:t>
            </a:r>
            <a:r>
              <a:rPr lang="ru-RU" sz="2400" dirty="0" err="1"/>
              <a:t>дійсність</a:t>
            </a:r>
            <a:r>
              <a:rPr lang="ru-RU" sz="2400" dirty="0"/>
              <a:t>; </a:t>
            </a:r>
          </a:p>
          <a:p>
            <a:pPr lvl="0" fontAlgn="base"/>
            <a:r>
              <a:rPr lang="ru-RU" sz="2400" dirty="0"/>
              <a:t>одна з форм </a:t>
            </a:r>
            <a:r>
              <a:rPr lang="ru-RU" sz="2400" dirty="0" err="1"/>
              <a:t>суспільної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, яка </a:t>
            </a:r>
            <a:r>
              <a:rPr lang="ru-RU" sz="2400" dirty="0" err="1"/>
              <a:t>об’єктивно</a:t>
            </a:r>
            <a:r>
              <a:rPr lang="ru-RU" sz="2400" dirty="0"/>
              <a:t> </a:t>
            </a:r>
            <a:r>
              <a:rPr lang="ru-RU" sz="2400" dirty="0" err="1"/>
              <a:t>відображає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; </a:t>
            </a:r>
          </a:p>
          <a:p>
            <a:pPr lvl="0" fontAlgn="base"/>
            <a:r>
              <a:rPr lang="ru-RU" sz="2400" dirty="0"/>
              <a:t>система </a:t>
            </a:r>
            <a:r>
              <a:rPr lang="ru-RU" sz="2400" dirty="0" err="1"/>
              <a:t>знань</a:t>
            </a:r>
            <a:r>
              <a:rPr lang="ru-RU" sz="2400" dirty="0"/>
              <a:t> про </a:t>
            </a:r>
            <a:r>
              <a:rPr lang="ru-RU" sz="2400" dirty="0" err="1"/>
              <a:t>закони</a:t>
            </a:r>
            <a:r>
              <a:rPr lang="ru-RU" sz="2400" dirty="0"/>
              <a:t> </a:t>
            </a:r>
            <a:r>
              <a:rPr lang="ru-RU" sz="2400" dirty="0" err="1"/>
              <a:t>природи</a:t>
            </a:r>
            <a:r>
              <a:rPr lang="ru-RU" sz="2400" dirty="0"/>
              <a:t>, </a:t>
            </a:r>
            <a:r>
              <a:rPr lang="ru-RU" sz="2400" dirty="0" err="1"/>
              <a:t>суспільства</a:t>
            </a:r>
            <a:r>
              <a:rPr lang="ru-RU" sz="2400" dirty="0"/>
              <a:t>, </a:t>
            </a:r>
            <a:r>
              <a:rPr lang="ru-RU" sz="2400" dirty="0" err="1"/>
              <a:t>мислення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lvl="0" indent="0" fontAlgn="base">
              <a:buNone/>
            </a:pPr>
            <a:r>
              <a:rPr lang="uk-UA" sz="2400" b="1" dirty="0" smtClean="0"/>
              <a:t>Наукові ступені:</a:t>
            </a:r>
          </a:p>
          <a:p>
            <a:pPr lvl="0" fontAlgn="base">
              <a:buFontTx/>
              <a:buChar char="-"/>
            </a:pPr>
            <a:r>
              <a:rPr lang="uk-UA" sz="2400" dirty="0" smtClean="0"/>
              <a:t>доктор філософії (кандидат наук)</a:t>
            </a:r>
          </a:p>
          <a:p>
            <a:pPr lvl="0" fontAlgn="base">
              <a:buFontTx/>
              <a:buChar char="-"/>
            </a:pPr>
            <a:r>
              <a:rPr lang="uk-UA" sz="2400" dirty="0" smtClean="0"/>
              <a:t>доктор наук</a:t>
            </a:r>
            <a:endParaRPr lang="uk-UA" sz="2400" dirty="0"/>
          </a:p>
          <a:p>
            <a:pPr marL="0" indent="0">
              <a:spcAft>
                <a:spcPts val="0"/>
              </a:spcAft>
              <a:buNone/>
            </a:pPr>
            <a:r>
              <a:rPr lang="ru-RU" sz="2400" b="1" dirty="0" err="1" smtClean="0">
                <a:ea typeface="Times New Roman" panose="02020603050405020304" pitchFamily="18" charset="0"/>
              </a:rPr>
              <a:t>Вчені</a:t>
            </a:r>
            <a:r>
              <a:rPr lang="ru-RU" sz="2400" b="1" dirty="0" smtClean="0"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ea typeface="Times New Roman" panose="02020603050405020304" pitchFamily="18" charset="0"/>
              </a:rPr>
              <a:t>звання</a:t>
            </a:r>
            <a:r>
              <a:rPr lang="ru-RU" sz="2400" b="1" dirty="0">
                <a:ea typeface="Times New Roman" panose="02020603050405020304" pitchFamily="18" charset="0"/>
              </a:rPr>
              <a:t>:</a:t>
            </a:r>
            <a:endParaRPr lang="ru-RU" sz="2000" b="1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1) старший </a:t>
            </a:r>
            <a:r>
              <a:rPr lang="ru-RU" sz="2400" dirty="0" err="1">
                <a:ea typeface="Times New Roman" panose="02020603050405020304" pitchFamily="18" charset="0"/>
              </a:rPr>
              <a:t>дослідник</a:t>
            </a:r>
            <a:r>
              <a:rPr lang="ru-RU" sz="2400" dirty="0">
                <a:ea typeface="Times New Roman" panose="02020603050405020304" pitchFamily="18" charset="0"/>
              </a:rPr>
              <a:t>;</a:t>
            </a:r>
            <a:endParaRPr lang="ru-RU" sz="20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2) доцент;</a:t>
            </a:r>
            <a:endParaRPr lang="ru-RU" sz="2000" dirty="0"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3) </a:t>
            </a:r>
            <a:r>
              <a:rPr lang="ru-RU" sz="2400" dirty="0" err="1">
                <a:ea typeface="Times New Roman" panose="02020603050405020304" pitchFamily="18" charset="0"/>
              </a:rPr>
              <a:t>професор</a:t>
            </a:r>
            <a:r>
              <a:rPr lang="ru-RU" sz="2400" dirty="0">
                <a:ea typeface="Times New Roman" panose="02020603050405020304" pitchFamily="18" charset="0"/>
              </a:rPr>
              <a:t>.</a:t>
            </a:r>
            <a:endParaRPr lang="ru-RU" sz="2000" dirty="0">
              <a:ea typeface="Times New Roman" panose="02020603050405020304" pitchFamily="18" charset="0"/>
            </a:endParaRPr>
          </a:p>
          <a:p>
            <a:pPr lvl="0" fontAlgn="base"/>
            <a:endParaRPr lang="ru-RU" sz="2400" dirty="0"/>
          </a:p>
          <a:p>
            <a:pPr marL="0" indent="45720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3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Атрибути науки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335838" cy="4351338"/>
          </a:xfrm>
        </p:spPr>
        <p:txBody>
          <a:bodyPr>
            <a:normAutofit/>
          </a:bodyPr>
          <a:lstStyle/>
          <a:p>
            <a:pPr lvl="0" fontAlgn="base"/>
            <a:r>
              <a:rPr lang="ru-RU" sz="2400" b="1" dirty="0" err="1"/>
              <a:t>Об’єкт</a:t>
            </a:r>
            <a:r>
              <a:rPr lang="ru-RU" sz="2400" dirty="0"/>
              <a:t> </a:t>
            </a:r>
          </a:p>
          <a:p>
            <a:pPr lvl="0" fontAlgn="base"/>
            <a:r>
              <a:rPr lang="ru-RU" sz="2400" b="1" dirty="0"/>
              <a:t>Предмет</a:t>
            </a:r>
            <a:r>
              <a:rPr lang="ru-RU" sz="2400" dirty="0"/>
              <a:t> </a:t>
            </a:r>
            <a:endParaRPr lang="ru-RU" sz="2400" dirty="0" smtClean="0"/>
          </a:p>
          <a:p>
            <a:pPr lvl="0" fontAlgn="base"/>
            <a:r>
              <a:rPr lang="ru-RU" sz="2400" b="1" dirty="0" smtClean="0"/>
              <a:t>Мета</a:t>
            </a:r>
            <a:r>
              <a:rPr lang="ru-RU" sz="2400" dirty="0" smtClean="0"/>
              <a:t> </a:t>
            </a:r>
            <a:endParaRPr lang="ru-RU" sz="2400" dirty="0"/>
          </a:p>
          <a:p>
            <a:pPr lvl="0" fontAlgn="base"/>
            <a:r>
              <a:rPr lang="ru-RU" sz="2400" b="1" dirty="0" err="1"/>
              <a:t>Завдання</a:t>
            </a:r>
            <a:r>
              <a:rPr lang="ru-RU" sz="2400" b="1" dirty="0"/>
              <a:t> </a:t>
            </a:r>
            <a:endParaRPr lang="ru-RU" sz="2400" b="1" dirty="0" smtClean="0"/>
          </a:p>
          <a:p>
            <a:pPr lvl="0" fontAlgn="base"/>
            <a:r>
              <a:rPr lang="ru-RU" sz="2400" b="1" dirty="0" err="1" smtClean="0"/>
              <a:t>Функції</a:t>
            </a:r>
            <a:r>
              <a:rPr lang="ru-RU" sz="2400" dirty="0" smtClean="0"/>
              <a:t> </a:t>
            </a:r>
            <a:endParaRPr lang="ru-RU" sz="2400" dirty="0"/>
          </a:p>
          <a:p>
            <a:pPr lvl="0" fontAlgn="base"/>
            <a:r>
              <a:rPr lang="ru-RU" sz="2400" b="1" dirty="0" err="1"/>
              <a:t>Методи</a:t>
            </a:r>
            <a:r>
              <a:rPr lang="ru-RU" sz="2400" b="1" dirty="0"/>
              <a:t> </a:t>
            </a:r>
            <a:r>
              <a:rPr lang="ru-RU" sz="2400" b="1" dirty="0" err="1"/>
              <a:t>дослідження</a:t>
            </a:r>
            <a:r>
              <a:rPr lang="ru-RU" sz="2400" dirty="0"/>
              <a:t> </a:t>
            </a:r>
          </a:p>
          <a:p>
            <a:pPr lvl="0" fontAlgn="base"/>
            <a:r>
              <a:rPr lang="ru-RU" sz="2400" b="1" dirty="0" err="1" smtClean="0"/>
              <a:t>Власна</a:t>
            </a:r>
            <a:r>
              <a:rPr lang="ru-RU" sz="2400" b="1" dirty="0" smtClean="0"/>
              <a:t> </a:t>
            </a:r>
            <a:r>
              <a:rPr lang="ru-RU" sz="2400" b="1" dirty="0" err="1"/>
              <a:t>мова</a:t>
            </a:r>
            <a:r>
              <a:rPr lang="ru-RU" sz="2400" b="1" dirty="0"/>
              <a:t> </a:t>
            </a:r>
            <a:r>
              <a:rPr lang="ru-RU" sz="2400" b="1" dirty="0" err="1" smtClean="0"/>
              <a:t>опису</a:t>
            </a:r>
            <a:endParaRPr lang="ru-RU" sz="2400" dirty="0"/>
          </a:p>
          <a:p>
            <a:pPr lvl="0" fontAlgn="base"/>
            <a:r>
              <a:rPr lang="ru-RU" sz="2400" b="1" dirty="0" err="1" smtClean="0"/>
              <a:t>Наявність</a:t>
            </a:r>
            <a:r>
              <a:rPr lang="ru-RU" sz="2400" b="1" dirty="0" smtClean="0"/>
              <a:t> </a:t>
            </a:r>
            <a:r>
              <a:rPr lang="ru-RU" sz="2400" b="1" dirty="0" err="1"/>
              <a:t>способів</a:t>
            </a:r>
            <a:r>
              <a:rPr lang="ru-RU" sz="2400" b="1" dirty="0"/>
              <a:t> </a:t>
            </a:r>
            <a:r>
              <a:rPr lang="ru-RU" sz="2400" b="1" dirty="0" err="1"/>
              <a:t>фіксації</a:t>
            </a:r>
            <a:r>
              <a:rPr lang="ru-RU" sz="2400" b="1" dirty="0"/>
              <a:t> та </a:t>
            </a:r>
            <a:r>
              <a:rPr lang="ru-RU" sz="2400" b="1" dirty="0" err="1"/>
              <a:t>нагромадження</a:t>
            </a:r>
            <a:r>
              <a:rPr lang="ru-RU" sz="2400" b="1" dirty="0"/>
              <a:t> </a:t>
            </a:r>
            <a:r>
              <a:rPr lang="ru-RU" sz="2400" b="1" dirty="0" err="1"/>
              <a:t>знань</a:t>
            </a:r>
            <a:r>
              <a:rPr lang="ru-RU" sz="2400" b="1" dirty="0"/>
              <a:t>.</a:t>
            </a:r>
            <a:r>
              <a:rPr lang="ru-RU" sz="2400" dirty="0"/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89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652" y="376437"/>
            <a:ext cx="78867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2. </a:t>
            </a:r>
            <a:r>
              <a:rPr lang="ru-RU" sz="3600" b="1" dirty="0" err="1"/>
              <a:t>Педагогічні</a:t>
            </a:r>
            <a:r>
              <a:rPr lang="ru-RU" sz="3600" b="1" dirty="0"/>
              <a:t> науки та </a:t>
            </a:r>
            <a:r>
              <a:rPr lang="ru-RU" sz="3600" b="1" dirty="0" err="1"/>
              <a:t>наукові</a:t>
            </a:r>
            <a:r>
              <a:rPr lang="ru-RU" sz="3600" b="1" dirty="0"/>
              <a:t> </a:t>
            </a:r>
            <a:r>
              <a:rPr lang="ru-RU" sz="3600" b="1" dirty="0" err="1"/>
              <a:t>дисципліни</a:t>
            </a:r>
            <a:r>
              <a:rPr lang="ru-RU" sz="3600" b="1" dirty="0"/>
              <a:t> </a:t>
            </a:r>
            <a:br>
              <a:rPr lang="ru-RU" sz="3600" b="1" dirty="0"/>
            </a:b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486237"/>
              </p:ext>
            </p:extLst>
          </p:nvPr>
        </p:nvGraphicFramePr>
        <p:xfrm>
          <a:off x="628650" y="1024509"/>
          <a:ext cx="8263830" cy="5442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1182"/>
                <a:gridCol w="5832648"/>
              </a:tblGrid>
              <a:tr h="495409">
                <a:tc>
                  <a:txBody>
                    <a:bodyPr/>
                    <a:lstStyle/>
                    <a:p>
                      <a:pPr marL="321310" marR="4572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Педагогічні науки та міждисциплінарні системи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  <a:tc>
                  <a:txBody>
                    <a:bodyPr/>
                    <a:lstStyle/>
                    <a:p>
                      <a:pPr marL="321310" marR="4254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Наукові дисципліни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</a:tr>
              <a:tr h="737234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Загальна педагогіка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  <a:tc>
                  <a:txBody>
                    <a:bodyPr/>
                    <a:lstStyle/>
                    <a:p>
                      <a:pPr marL="1270" marR="4318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Народна, проективна педагогіка, педагогіка сімейного виховання, шкільна гігієна, методика виховної роботи в школі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49393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Вікова педагогіка 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  <a:tc>
                  <a:txBody>
                    <a:bodyPr/>
                    <a:lstStyle/>
                    <a:p>
                      <a:pPr marL="127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Переддошкільна, дошкільна педагогіка, педагогіка початкової та середньої шкіл, андрагогіка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49540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Дидактика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  <a:tc>
                  <a:txBody>
                    <a:bodyPr/>
                    <a:lstStyle/>
                    <a:p>
                      <a:pPr marL="127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Дидактика початкової, середньої, вищої шкіл, методика, технологія навчання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98052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Професійна педагогіка 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  <a:tc>
                  <a:txBody>
                    <a:bodyPr/>
                    <a:lstStyle/>
                    <a:p>
                      <a:pPr marL="1270" marR="4381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Педагогіка професійно-технічної освіти, вищої школи, інженерна, військова, медична, виробнича, юридична, спортивна педагогіка (педагогіка спорту) 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250645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Історія педагогіки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  <a:tc>
                  <a:txBody>
                    <a:bodyPr/>
                    <a:lstStyle/>
                    <a:p>
                      <a:pPr marL="127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Історія освіти, педагогічних ідей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250645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Порівняльна педагогіка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  <a:tc>
                  <a:txBody>
                    <a:bodyPr/>
                    <a:lstStyle/>
                    <a:p>
                      <a:pPr marL="127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Зарубіжна педагогіка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73943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Соціальна педагогіка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  <a:tc>
                  <a:txBody>
                    <a:bodyPr/>
                    <a:lstStyle/>
                    <a:p>
                      <a:pPr marL="1270" marR="4318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Корекційна, реабілітаційна, пенітенціарна, ресоціалізаційна, ревалідаційна, превентивна педагогіка, педагогіка інклюзивної освіти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  <a:tr h="49393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Спеціальна педагогіка </a:t>
                      </a:r>
                      <a:endParaRPr lang="ru-RU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 anchor="ctr"/>
                </a:tc>
                <a:tc>
                  <a:txBody>
                    <a:bodyPr/>
                    <a:lstStyle/>
                    <a:p>
                      <a:pPr marL="127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Тифлопедагогіка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сурдопедагогіка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логопедія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олігофренопедагогіка</a:t>
                      </a:r>
                      <a:r>
                        <a:rPr lang="ru-RU" sz="1600" dirty="0">
                          <a:effectLst/>
                        </a:rPr>
                        <a:t>  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222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5126"/>
            <a:ext cx="8568952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Напрями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виконання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завдань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3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дидактики 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 </a:t>
            </a:r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поняття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які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їх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3600" b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відображають</a:t>
            </a:r>
            <a:r>
              <a:rPr lang="ru-RU" altLang="ru-RU" sz="3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altLang="ru-RU" sz="4800" dirty="0">
                <a:latin typeface="Arial" panose="020B0604020202020204" pitchFamily="34" charset="0"/>
              </a:rPr>
              <a:t/>
            </a:r>
            <a:br>
              <a:rPr lang="ru-RU" altLang="ru-RU" sz="4800" dirty="0">
                <a:latin typeface="Arial" panose="020B0604020202020204" pitchFamily="34" charset="0"/>
              </a:rPr>
            </a:b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839868"/>
              </p:ext>
            </p:extLst>
          </p:nvPr>
        </p:nvGraphicFramePr>
        <p:xfrm>
          <a:off x="755576" y="1709367"/>
          <a:ext cx="7560840" cy="4383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6587"/>
                <a:gridCol w="3784253"/>
              </a:tblGrid>
              <a:tr h="673379">
                <a:tc>
                  <a:txBody>
                    <a:bodyPr/>
                    <a:lstStyle/>
                    <a:p>
                      <a:pPr marL="267335" marR="23558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Завдання, що поставлені перед дидактикою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23825" marR="8699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Поняття, в яких відображається їх реалізація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</a:tr>
              <a:tr h="339011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Для чого навчати?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Цілі навчання й освіти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</a:tr>
              <a:tr h="339011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Чому навчати?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Зміст навчання й освіти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</a:tr>
              <a:tr h="67337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Як навчати?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Методи, прийоми, технології навчання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</a:tr>
              <a:tr h="339011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Як організувати навчання?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Форми організації навчання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</a:tr>
              <a:tr h="67337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 допомогою чого здійснювати навчання?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Засоби навчання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 anchor="ctr"/>
                </a:tc>
              </a:tr>
              <a:tr h="673379">
                <a:tc>
                  <a:txBody>
                    <a:bodyPr/>
                    <a:lstStyle/>
                    <a:p>
                      <a:pPr marL="32131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Як оцінити і проконтролювати результати навчання?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Методи контролю та критерії оцінки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 anchor="ctr"/>
                </a:tc>
              </a:tr>
              <a:tr h="673379">
                <a:tc>
                  <a:txBody>
                    <a:bodyPr/>
                    <a:lstStyle/>
                    <a:p>
                      <a:pPr marL="32131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Які є основи для ефективного здійснення навчання? 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/>
                </a:tc>
                <a:tc>
                  <a:txBody>
                    <a:bodyPr/>
                    <a:lstStyle/>
                    <a:p>
                      <a:pPr marL="1905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Закономірності</a:t>
                      </a:r>
                      <a:r>
                        <a:rPr lang="ru-RU" sz="1800" dirty="0">
                          <a:effectLst/>
                        </a:rPr>
                        <a:t> та </a:t>
                      </a:r>
                      <a:r>
                        <a:rPr lang="ru-RU" sz="1800" dirty="0" err="1">
                          <a:effectLst/>
                        </a:rPr>
                        <a:t>принципи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навчання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57785" marT="381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80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3. </a:t>
            </a:r>
            <a:r>
              <a:rPr lang="ru-RU" sz="3600" b="1" dirty="0" err="1"/>
              <a:t>Навчальна</a:t>
            </a:r>
            <a:r>
              <a:rPr lang="ru-RU" sz="3600" b="1" dirty="0"/>
              <a:t> </a:t>
            </a:r>
            <a:r>
              <a:rPr lang="ru-RU" sz="3600" b="1" dirty="0" err="1"/>
              <a:t>дисципліна</a:t>
            </a:r>
            <a:r>
              <a:rPr lang="ru-RU" sz="3600" b="1" dirty="0"/>
              <a:t>. </a:t>
            </a:r>
            <a:r>
              <a:rPr lang="ru-RU" sz="3600" b="1" dirty="0" err="1"/>
              <a:t>Її</a:t>
            </a:r>
            <a:r>
              <a:rPr lang="ru-RU" sz="3600" b="1" dirty="0"/>
              <a:t> </a:t>
            </a:r>
            <a:r>
              <a:rPr lang="ru-RU" sz="3600" b="1" dirty="0" err="1"/>
              <a:t>сутнісні</a:t>
            </a:r>
            <a:r>
              <a:rPr lang="ru-RU" sz="3600" b="1" dirty="0"/>
              <a:t> характеристики </a:t>
            </a:r>
            <a:br>
              <a:rPr lang="ru-RU" sz="3600" b="1" dirty="0"/>
            </a:b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335838" cy="435133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endParaRPr lang="ru-RU" sz="1800" i="1" dirty="0" smtClean="0"/>
          </a:p>
          <a:p>
            <a:pPr marL="0" indent="457200" algn="just">
              <a:buNone/>
            </a:pPr>
            <a:r>
              <a:rPr lang="uk-UA" i="1" dirty="0" smtClean="0"/>
              <a:t>Навчальна дисципліна має:</a:t>
            </a:r>
            <a:endParaRPr lang="ru-RU" i="1" dirty="0"/>
          </a:p>
          <a:p>
            <a:pPr marL="0" indent="457200" algn="just">
              <a:buNone/>
            </a:pPr>
            <a:r>
              <a:rPr lang="ru-RU" b="1" i="1" dirty="0" err="1" smtClean="0"/>
              <a:t>Змістовий</a:t>
            </a:r>
            <a:r>
              <a:rPr lang="ru-RU" b="1" i="1" dirty="0" smtClean="0"/>
              <a:t> </a:t>
            </a:r>
            <a:r>
              <a:rPr lang="ru-RU" b="1" i="1" dirty="0"/>
              <a:t>компонент</a:t>
            </a:r>
            <a:r>
              <a:rPr lang="ru-RU" b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сума </a:t>
            </a:r>
            <a:r>
              <a:rPr lang="ru-RU" dirty="0" err="1"/>
              <a:t>знань</a:t>
            </a:r>
            <a:r>
              <a:rPr lang="ru-RU" dirty="0"/>
              <a:t>, яка </a:t>
            </a:r>
            <a:r>
              <a:rPr lang="ru-RU" dirty="0" err="1"/>
              <a:t>відібрана</a:t>
            </a:r>
            <a:r>
              <a:rPr lang="ru-RU" dirty="0"/>
              <a:t> з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наукових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. </a:t>
            </a:r>
            <a:endParaRPr lang="ru-RU" dirty="0" smtClean="0"/>
          </a:p>
          <a:p>
            <a:pPr marL="0" indent="457200" algn="just"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b="1" i="1" dirty="0" err="1"/>
              <a:t>Діяльнісний</a:t>
            </a:r>
            <a:r>
              <a:rPr lang="ru-RU" b="1" i="1" dirty="0"/>
              <a:t> компонент</a:t>
            </a:r>
            <a:r>
              <a:rPr lang="ru-RU" b="1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у ЗВО </a:t>
            </a:r>
            <a:r>
              <a:rPr lang="ru-RU" dirty="0" err="1"/>
              <a:t>зумовлений</a:t>
            </a:r>
            <a:r>
              <a:rPr lang="ru-RU" dirty="0"/>
              <a:t> </a:t>
            </a:r>
            <a:r>
              <a:rPr lang="ru-RU" dirty="0" err="1"/>
              <a:t>професійною</a:t>
            </a:r>
            <a:r>
              <a:rPr lang="ru-RU" dirty="0"/>
              <a:t> </a:t>
            </a:r>
            <a:r>
              <a:rPr lang="ru-RU" dirty="0" err="1"/>
              <a:t>підготовкою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0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4. Методика як предметна дидактика  </a:t>
            </a:r>
            <a:br>
              <a:rPr lang="ru-RU" sz="3600" b="1" dirty="0"/>
            </a:b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25625"/>
            <a:ext cx="8335838" cy="435133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sz="2400" b="1" i="1" dirty="0"/>
              <a:t>Методика </a:t>
            </a:r>
            <a:r>
              <a:rPr lang="ru-RU" sz="2400" dirty="0"/>
              <a:t>(з </a:t>
            </a:r>
            <a:r>
              <a:rPr lang="ru-RU" sz="2400" dirty="0" err="1"/>
              <a:t>грец</a:t>
            </a:r>
            <a:r>
              <a:rPr lang="ru-RU" sz="2400" dirty="0"/>
              <a:t>. </a:t>
            </a:r>
            <a:r>
              <a:rPr lang="ru-RU" sz="2400" i="1" dirty="0" err="1"/>
              <a:t>methodike</a:t>
            </a:r>
            <a:r>
              <a:rPr lang="ru-RU" sz="2400" dirty="0"/>
              <a:t> – шлях </a:t>
            </a:r>
            <a:r>
              <a:rPr lang="ru-RU" sz="2400" dirty="0" err="1"/>
              <a:t>дослідження</a:t>
            </a:r>
            <a:r>
              <a:rPr lang="ru-RU" sz="2400" dirty="0"/>
              <a:t>, </a:t>
            </a:r>
            <a:r>
              <a:rPr lang="ru-RU" sz="2400" dirty="0" err="1"/>
              <a:t>спосіб</a:t>
            </a:r>
            <a:r>
              <a:rPr lang="ru-RU" sz="2400" dirty="0"/>
              <a:t> </a:t>
            </a:r>
            <a:r>
              <a:rPr lang="ru-RU" sz="2400" dirty="0" err="1"/>
              <a:t>пізнання</a:t>
            </a:r>
            <a:r>
              <a:rPr lang="ru-RU" sz="2400" dirty="0"/>
              <a:t>) </a:t>
            </a:r>
            <a:r>
              <a:rPr lang="ru-RU" sz="2400" dirty="0" err="1"/>
              <a:t>загалом</a:t>
            </a:r>
            <a:r>
              <a:rPr lang="ru-RU" sz="2400" dirty="0"/>
              <a:t> </a:t>
            </a:r>
            <a:r>
              <a:rPr lang="ru-RU" sz="2400" dirty="0" err="1"/>
              <a:t>трактується</a:t>
            </a:r>
            <a:r>
              <a:rPr lang="ru-RU" sz="2400" dirty="0"/>
              <a:t> як </a:t>
            </a:r>
            <a:r>
              <a:rPr lang="ru-RU" sz="2400" dirty="0" err="1"/>
              <a:t>галузь</a:t>
            </a:r>
            <a:r>
              <a:rPr lang="ru-RU" sz="2400" dirty="0"/>
              <a:t> </a:t>
            </a:r>
            <a:r>
              <a:rPr lang="ru-RU" sz="2400" dirty="0" err="1"/>
              <a:t>педагогічної</a:t>
            </a:r>
            <a:r>
              <a:rPr lang="ru-RU" sz="2400" dirty="0"/>
              <a:t> науки, яка </a:t>
            </a:r>
            <a:r>
              <a:rPr lang="ru-RU" sz="2400" dirty="0" err="1"/>
              <a:t>досліджує</a:t>
            </a:r>
            <a:r>
              <a:rPr lang="ru-RU" sz="2400" dirty="0"/>
              <a:t> </a:t>
            </a:r>
            <a:r>
              <a:rPr lang="ru-RU" sz="2400" dirty="0" err="1"/>
              <a:t>закономірності</a:t>
            </a:r>
            <a:r>
              <a:rPr lang="ru-RU" sz="2400" dirty="0"/>
              <a:t>, правила, </a:t>
            </a:r>
            <a:r>
              <a:rPr lang="ru-RU" sz="2400" dirty="0" err="1"/>
              <a:t>методи</a:t>
            </a:r>
            <a:r>
              <a:rPr lang="ru-RU" sz="2400" dirty="0"/>
              <a:t> та </a:t>
            </a:r>
            <a:r>
              <a:rPr lang="ru-RU" sz="2400" dirty="0" err="1"/>
              <a:t>прийоми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певної</a:t>
            </a:r>
            <a:r>
              <a:rPr lang="ru-RU" sz="2400" dirty="0"/>
              <a:t> </a:t>
            </a:r>
            <a:r>
              <a:rPr lang="ru-RU" sz="2400" dirty="0" err="1"/>
              <a:t>навчальної</a:t>
            </a:r>
            <a:r>
              <a:rPr lang="ru-RU" sz="2400" dirty="0"/>
              <a:t> </a:t>
            </a:r>
            <a:r>
              <a:rPr lang="ru-RU" sz="2400" dirty="0" err="1"/>
              <a:t>дисципліни</a:t>
            </a:r>
            <a:r>
              <a:rPr lang="ru-RU" sz="2400" dirty="0"/>
              <a:t>. </a:t>
            </a:r>
          </a:p>
          <a:p>
            <a:pPr marL="0" indent="457200" algn="just">
              <a:buNone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ru-RU" sz="2400" b="1" i="1" dirty="0" smtClean="0"/>
              <a:t>Методика </a:t>
            </a:r>
            <a:r>
              <a:rPr lang="ru-RU" sz="2400" b="1" i="1" dirty="0" err="1"/>
              <a:t>викладання</a:t>
            </a:r>
            <a:r>
              <a:rPr lang="ru-RU" sz="2400" b="1" i="1" dirty="0"/>
              <a:t> </a:t>
            </a:r>
            <a:r>
              <a:rPr lang="ru-RU" sz="2400" b="1" i="1" dirty="0" err="1"/>
              <a:t>педагогічних</a:t>
            </a:r>
            <a:r>
              <a:rPr lang="ru-RU" sz="2400" b="1" i="1" dirty="0"/>
              <a:t> </a:t>
            </a:r>
            <a:r>
              <a:rPr lang="ru-RU" sz="2400" b="1" i="1" dirty="0" err="1"/>
              <a:t>дисциплін</a:t>
            </a:r>
            <a:r>
              <a:rPr lang="ru-RU" sz="2400" dirty="0"/>
              <a:t> (МВПД) – </a:t>
            </a:r>
            <a:r>
              <a:rPr lang="ru-RU" sz="2400" dirty="0" err="1"/>
              <a:t>це</a:t>
            </a:r>
            <a:r>
              <a:rPr lang="ru-RU" sz="2400" dirty="0"/>
              <a:t> дидактично </a:t>
            </a:r>
            <a:r>
              <a:rPr lang="ru-RU" sz="2400" dirty="0" err="1"/>
              <a:t>обґрунтована</a:t>
            </a:r>
            <a:r>
              <a:rPr lang="ru-RU" sz="2400" dirty="0"/>
              <a:t> система </a:t>
            </a:r>
            <a:r>
              <a:rPr lang="ru-RU" sz="2400" dirty="0" err="1"/>
              <a:t>знань</a:t>
            </a:r>
            <a:r>
              <a:rPr lang="ru-RU" sz="2400" dirty="0"/>
              <a:t>, </a:t>
            </a:r>
            <a:r>
              <a:rPr lang="ru-RU" sz="2400" dirty="0" err="1"/>
              <a:t>умінь</a:t>
            </a:r>
            <a:r>
              <a:rPr lang="ru-RU" sz="2400" dirty="0"/>
              <a:t> і </a:t>
            </a:r>
            <a:r>
              <a:rPr lang="ru-RU" sz="2400" dirty="0" err="1"/>
              <a:t>навичок</a:t>
            </a:r>
            <a:r>
              <a:rPr lang="ru-RU" sz="2400" dirty="0"/>
              <a:t>, </a:t>
            </a:r>
            <a:r>
              <a:rPr lang="ru-RU" sz="2400" dirty="0" err="1"/>
              <a:t>відібраних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методики як науки для </a:t>
            </a:r>
            <a:r>
              <a:rPr lang="ru-RU" sz="2400" dirty="0" err="1"/>
              <a:t>успішного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педагогічних</a:t>
            </a:r>
            <a:r>
              <a:rPr lang="ru-RU" sz="2400" dirty="0"/>
              <a:t> </a:t>
            </a:r>
            <a:r>
              <a:rPr lang="ru-RU" sz="2400" dirty="0" err="1"/>
              <a:t>дисциплін</a:t>
            </a:r>
            <a:r>
              <a:rPr lang="ru-RU" sz="2400" dirty="0"/>
              <a:t> у </a:t>
            </a:r>
            <a:r>
              <a:rPr lang="ru-RU" sz="2400" dirty="0" err="1"/>
              <a:t>закладі</a:t>
            </a:r>
            <a:r>
              <a:rPr lang="uk-UA" sz="2400" dirty="0"/>
              <a:t> вищої освіти</a:t>
            </a:r>
            <a:r>
              <a:rPr lang="ru-RU" sz="2400" dirty="0"/>
              <a:t>. </a:t>
            </a:r>
          </a:p>
          <a:p>
            <a:pPr marL="0" indent="45720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447</TotalTime>
  <Words>469</Words>
  <Application>Microsoft Office PowerPoint</Application>
  <PresentationFormat>Экран (4:3)</PresentationFormat>
  <Paragraphs>77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Тема1</vt:lpstr>
      <vt:lpstr>Тема 1. Методика викладання педагогічних дисциплін  як наука та навчальна дисципліна </vt:lpstr>
      <vt:lpstr>Презентация PowerPoint</vt:lpstr>
      <vt:lpstr>1. Поняття про науку та її особливості  </vt:lpstr>
      <vt:lpstr>Атрибути науки</vt:lpstr>
      <vt:lpstr>2. Педагогічні науки та наукові дисципліни  </vt:lpstr>
      <vt:lpstr>Напрями виконання завдань дидактики та поняття, які їх відображають  </vt:lpstr>
      <vt:lpstr>3. Навчальна дисципліна. Її сутнісні характеристики  </vt:lpstr>
      <vt:lpstr>4. Методика як предметна дидактика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Мотивуючий простір НУШ  Планування, облаштування та дизайн окремих груп приміщень</dc:title>
  <dc:creator>user</dc:creator>
  <cp:lastModifiedBy>Misha</cp:lastModifiedBy>
  <cp:revision>39</cp:revision>
  <dcterms:created xsi:type="dcterms:W3CDTF">2020-09-30T07:22:38Z</dcterms:created>
  <dcterms:modified xsi:type="dcterms:W3CDTF">2020-10-19T07:19:35Z</dcterms:modified>
</cp:coreProperties>
</file>