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4C17C-F377-4FA0-AF19-7E0F7B70F663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10C486-CD4C-4682-B466-A79E27D71C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8856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Google Shape;167;gc2d7aa7a0c_0_46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8" name="Google Shape;168;gc2d7aa7a0c_0_46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07783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c2d7aa7a0c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c2d7aa7a0c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5627391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c2d7aa7a0c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c2d7aa7a0c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7070216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c2d7aa7a0c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c2d7aa7a0c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0582329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c2d7aa7a0c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c2d7aa7a0c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71402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c2d7aa7a0c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c2d7aa7a0c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10332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c2d7aa7a0c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c2d7aa7a0c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419584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c2d7aa7a0c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c2d7aa7a0c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4077223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c2d7aa7a0c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c2d7aa7a0c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0608765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gc2d7aa7a0c_0_47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3" name="Google Shape;173;gc2d7aa7a0c_0_47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87294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/>
          <p:nvPr/>
        </p:nvSpPr>
        <p:spPr>
          <a:xfrm>
            <a:off x="0" y="0"/>
            <a:ext cx="9144000" cy="6504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5" name="Google Shape;25;p4"/>
          <p:cNvGrpSpPr/>
          <p:nvPr/>
        </p:nvGrpSpPr>
        <p:grpSpPr>
          <a:xfrm>
            <a:off x="830393" y="1588342"/>
            <a:ext cx="745763" cy="61101"/>
            <a:chOff x="4580561" y="2589004"/>
            <a:chExt cx="1064464" cy="25200"/>
          </a:xfrm>
        </p:grpSpPr>
        <p:sp>
          <p:nvSpPr>
            <p:cNvPr id="26" name="Google Shape;26;p4"/>
            <p:cNvSpPr/>
            <p:nvPr/>
          </p:nvSpPr>
          <p:spPr>
            <a:xfrm rot="-5400000">
              <a:off x="5366325" y="2335504"/>
              <a:ext cx="25200" cy="532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27;p4"/>
            <p:cNvSpPr/>
            <p:nvPr/>
          </p:nvSpPr>
          <p:spPr>
            <a:xfrm rot="-5400000">
              <a:off x="4836311" y="2333254"/>
              <a:ext cx="25200" cy="5367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" name="Google Shape;28;p4"/>
          <p:cNvSpPr txBox="1">
            <a:spLocks noGrp="1"/>
          </p:cNvSpPr>
          <p:nvPr>
            <p:ph type="title"/>
          </p:nvPr>
        </p:nvSpPr>
        <p:spPr>
          <a:xfrm>
            <a:off x="729450" y="1758200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body" idx="1"/>
          </p:nvPr>
        </p:nvSpPr>
        <p:spPr>
          <a:xfrm>
            <a:off x="729450" y="2771833"/>
            <a:ext cx="76887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115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536302" y="6333135"/>
            <a:ext cx="5487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uk"/>
              <a:t>‹#›</a:t>
            </a:fld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29.05.2021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p27"/>
          <p:cNvSpPr txBox="1">
            <a:spLocks noGrp="1"/>
          </p:cNvSpPr>
          <p:nvPr>
            <p:ph type="ctrTitle"/>
          </p:nvPr>
        </p:nvSpPr>
        <p:spPr>
          <a:xfrm>
            <a:off x="721650" y="991800"/>
            <a:ext cx="3480900" cy="2049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uk" sz="2500" b="1" dirty="0">
                <a:latin typeface="Times New Roman"/>
                <a:ea typeface="Times New Roman"/>
                <a:cs typeface="Times New Roman"/>
                <a:sym typeface="Times New Roman"/>
              </a:rPr>
              <a:t>Тема </a:t>
            </a:r>
            <a:r>
              <a:rPr lang="uk" sz="2500" b="1" dirty="0" smtClean="0">
                <a:latin typeface="Times New Roman"/>
                <a:ea typeface="Times New Roman"/>
                <a:cs typeface="Times New Roman"/>
                <a:sym typeface="Times New Roman"/>
              </a:rPr>
              <a:t>4</a:t>
            </a:r>
            <a:r>
              <a:rPr lang="uk" sz="2500" i="1" dirty="0" smtClean="0">
                <a:latin typeface="Times New Roman"/>
                <a:ea typeface="Times New Roman"/>
                <a:cs typeface="Times New Roman"/>
                <a:sym typeface="Times New Roman"/>
              </a:rPr>
              <a:t> </a:t>
            </a:r>
            <a:br>
              <a:rPr lang="uk" sz="2500" i="1" dirty="0" smtClean="0">
                <a:latin typeface="Times New Roman"/>
                <a:ea typeface="Times New Roman"/>
                <a:cs typeface="Times New Roman"/>
                <a:sym typeface="Times New Roman"/>
              </a:rPr>
            </a:br>
            <a:endParaRPr sz="2500" i="1" dirty="0">
              <a:latin typeface="Times New Roman"/>
              <a:ea typeface="Times New Roman"/>
              <a:cs typeface="Times New Roman"/>
              <a:sym typeface="Times New Roman"/>
            </a:endParaRPr>
          </a:p>
          <a:p>
            <a:pPr lvl="0">
              <a:lnSpc>
                <a:spcPct val="115000"/>
              </a:lnSpc>
              <a:spcBef>
                <a:spcPts val="1600"/>
              </a:spcBef>
            </a:pPr>
            <a:r>
              <a:rPr lang="ru-RU" sz="25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Електронний</a:t>
            </a:r>
            <a:r>
              <a:rPr lang="ru-RU" sz="25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документ. </a:t>
            </a:r>
            <a:r>
              <a:rPr lang="ru-RU" sz="25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Основні</a:t>
            </a:r>
            <a:r>
              <a:rPr lang="ru-RU" sz="25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5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види</a:t>
            </a:r>
            <a:r>
              <a:rPr lang="ru-RU" sz="25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5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роботи</a:t>
            </a:r>
            <a:r>
              <a:rPr lang="ru-RU" sz="25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з документами в </a:t>
            </a:r>
            <a:r>
              <a:rPr lang="ru-RU" sz="2500" dirty="0" err="1">
                <a:solidFill>
                  <a:srgbClr val="000000"/>
                </a:solidFill>
                <a:latin typeface="Arial"/>
                <a:ea typeface="Arial"/>
                <a:cs typeface="Arial"/>
              </a:rPr>
              <a:t>електронній</a:t>
            </a:r>
            <a:r>
              <a:rPr lang="ru-RU" sz="2500" dirty="0">
                <a:solidFill>
                  <a:srgbClr val="000000"/>
                </a:solidFill>
                <a:latin typeface="Arial"/>
                <a:ea typeface="Arial"/>
                <a:cs typeface="Arial"/>
              </a:rPr>
              <a:t> </a:t>
            </a:r>
            <a:r>
              <a:rPr lang="ru-RU" sz="2500" dirty="0" err="1" smtClean="0">
                <a:solidFill>
                  <a:srgbClr val="000000"/>
                </a:solidFill>
                <a:latin typeface="Arial"/>
                <a:ea typeface="Arial"/>
                <a:cs typeface="Arial"/>
              </a:rPr>
              <a:t>канцелярії</a:t>
            </a:r>
            <a:endParaRPr sz="2500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9620955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>
            <a:spLocks noGrp="1"/>
          </p:cNvSpPr>
          <p:nvPr>
            <p:ph type="body" idx="1"/>
          </p:nvPr>
        </p:nvSpPr>
        <p:spPr>
          <a:xfrm>
            <a:off x="568625" y="1939269"/>
            <a:ext cx="8363341" cy="4918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r>
              <a:rPr lang="ru-RU" dirty="0"/>
              <a:t>1. ДСТУ 2732-94 з 1.07.1995. </a:t>
            </a:r>
            <a:r>
              <a:rPr lang="ru-RU" dirty="0" err="1"/>
              <a:t>Діловодство</a:t>
            </a:r>
            <a:r>
              <a:rPr lang="ru-RU" dirty="0"/>
              <a:t> та </a:t>
            </a:r>
            <a:r>
              <a:rPr lang="ru-RU" dirty="0" err="1"/>
              <a:t>архівна</a:t>
            </a:r>
            <a:r>
              <a:rPr lang="ru-RU" dirty="0"/>
              <a:t> справа. </a:t>
            </a:r>
            <a:r>
              <a:rPr lang="ru-RU" dirty="0" err="1"/>
              <a:t>Терміни</a:t>
            </a:r>
            <a:r>
              <a:rPr lang="ru-RU" dirty="0"/>
              <a:t> та </a:t>
            </a:r>
            <a:r>
              <a:rPr lang="ru-RU" dirty="0" err="1"/>
              <a:t>визначення</a:t>
            </a:r>
            <a:r>
              <a:rPr lang="ru-RU" dirty="0"/>
              <a:t>.</a:t>
            </a:r>
          </a:p>
          <a:p>
            <a:r>
              <a:rPr lang="ru-RU" dirty="0"/>
              <a:t> 2. ДСТУ 2394 – 94 з 1.01.1995. </a:t>
            </a:r>
            <a:r>
              <a:rPr lang="ru-RU" dirty="0" err="1"/>
              <a:t>Інформація</a:t>
            </a:r>
            <a:r>
              <a:rPr lang="ru-RU" dirty="0"/>
              <a:t> та </a:t>
            </a:r>
            <a:r>
              <a:rPr lang="ru-RU" dirty="0" err="1"/>
              <a:t>документація</a:t>
            </a:r>
            <a:r>
              <a:rPr lang="ru-RU" dirty="0"/>
              <a:t>. </a:t>
            </a:r>
            <a:r>
              <a:rPr lang="ru-RU" dirty="0" err="1"/>
              <a:t>Терміни</a:t>
            </a:r>
            <a:r>
              <a:rPr lang="ru-RU" dirty="0"/>
              <a:t> та </a:t>
            </a:r>
            <a:r>
              <a:rPr lang="ru-RU" dirty="0" err="1"/>
              <a:t>визначення</a:t>
            </a:r>
            <a:r>
              <a:rPr lang="ru-RU" dirty="0"/>
              <a:t>. </a:t>
            </a:r>
          </a:p>
          <a:p>
            <a:r>
              <a:rPr lang="ru-RU" dirty="0"/>
              <a:t>3. ГОСТ 3.1130 – 93.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до форм і </a:t>
            </a:r>
            <a:r>
              <a:rPr lang="ru-RU" dirty="0" err="1"/>
              <a:t>бланків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. – </a:t>
            </a:r>
            <a:r>
              <a:rPr lang="ru-RU" dirty="0" err="1"/>
              <a:t>Київ</a:t>
            </a:r>
            <a:r>
              <a:rPr lang="ru-RU" dirty="0"/>
              <a:t>, </a:t>
            </a:r>
            <a:r>
              <a:rPr lang="ru-RU" dirty="0" err="1"/>
              <a:t>Держстандарт</a:t>
            </a:r>
            <a:r>
              <a:rPr lang="ru-RU" dirty="0"/>
              <a:t>, 1996 </a:t>
            </a:r>
            <a:r>
              <a:rPr lang="ru-RU" dirty="0" err="1"/>
              <a:t>рік</a:t>
            </a:r>
            <a:r>
              <a:rPr lang="ru-RU" dirty="0"/>
              <a:t>. </a:t>
            </a:r>
          </a:p>
          <a:p>
            <a:r>
              <a:rPr lang="ru-RU" dirty="0"/>
              <a:t>4. УСД ГОСТ 6.38 – 90. Система </a:t>
            </a:r>
            <a:r>
              <a:rPr lang="ru-RU" dirty="0" err="1"/>
              <a:t>організаційно-розпорядчої</a:t>
            </a:r>
            <a:r>
              <a:rPr lang="ru-RU" dirty="0"/>
              <a:t> </a:t>
            </a:r>
            <a:r>
              <a:rPr lang="ru-RU" dirty="0" err="1"/>
              <a:t>документації</a:t>
            </a:r>
            <a:r>
              <a:rPr lang="ru-RU" dirty="0"/>
              <a:t>.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оформлення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. </a:t>
            </a:r>
          </a:p>
          <a:p>
            <a:r>
              <a:rPr lang="ru-RU" dirty="0"/>
              <a:t>5. ДСТУ 3582-97 з 1.07.1998. </a:t>
            </a:r>
            <a:r>
              <a:rPr lang="ru-RU" dirty="0" err="1"/>
              <a:t>Інформація</a:t>
            </a:r>
            <a:r>
              <a:rPr lang="ru-RU" dirty="0"/>
              <a:t> та </a:t>
            </a:r>
            <a:r>
              <a:rPr lang="ru-RU" dirty="0" err="1"/>
              <a:t>документація</a:t>
            </a:r>
            <a:r>
              <a:rPr lang="ru-RU" dirty="0"/>
              <a:t>. </a:t>
            </a:r>
            <a:r>
              <a:rPr lang="ru-RU" dirty="0" err="1"/>
              <a:t>Скорочення</a:t>
            </a:r>
            <a:r>
              <a:rPr lang="ru-RU" dirty="0"/>
              <a:t> </a:t>
            </a:r>
            <a:r>
              <a:rPr lang="ru-RU" dirty="0" err="1"/>
              <a:t>слів</a:t>
            </a:r>
            <a:r>
              <a:rPr lang="ru-RU" dirty="0"/>
              <a:t> в </a:t>
            </a:r>
            <a:r>
              <a:rPr lang="ru-RU" dirty="0" err="1"/>
              <a:t>українській</a:t>
            </a:r>
            <a:r>
              <a:rPr lang="ru-RU" dirty="0"/>
              <a:t> </a:t>
            </a:r>
            <a:r>
              <a:rPr lang="ru-RU" dirty="0" err="1"/>
              <a:t>мові</a:t>
            </a:r>
            <a:r>
              <a:rPr lang="ru-RU" dirty="0"/>
              <a:t>.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та правила. </a:t>
            </a:r>
          </a:p>
          <a:p>
            <a:r>
              <a:rPr lang="ru-RU" dirty="0"/>
              <a:t>6. ГОСТ 7.1-84. </a:t>
            </a:r>
            <a:r>
              <a:rPr lang="ru-RU" dirty="0" err="1"/>
              <a:t>Бібліографічний</a:t>
            </a:r>
            <a:r>
              <a:rPr lang="ru-RU" dirty="0"/>
              <a:t> </a:t>
            </a:r>
            <a:r>
              <a:rPr lang="ru-RU" dirty="0" err="1"/>
              <a:t>опис</a:t>
            </a:r>
            <a:r>
              <a:rPr lang="ru-RU" dirty="0"/>
              <a:t> документа. </a:t>
            </a:r>
            <a:r>
              <a:rPr lang="ru-RU" dirty="0" err="1"/>
              <a:t>Загальні</a:t>
            </a:r>
            <a:r>
              <a:rPr lang="ru-RU" dirty="0"/>
              <a:t> </a:t>
            </a:r>
            <a:r>
              <a:rPr lang="ru-RU" dirty="0" err="1"/>
              <a:t>вимоги</a:t>
            </a:r>
            <a:r>
              <a:rPr lang="ru-RU" dirty="0"/>
              <a:t> і правила </a:t>
            </a:r>
            <a:r>
              <a:rPr lang="ru-RU" dirty="0" err="1"/>
              <a:t>складання</a:t>
            </a:r>
            <a:r>
              <a:rPr lang="ru-RU" dirty="0"/>
              <a:t>.</a:t>
            </a:r>
          </a:p>
          <a:p>
            <a:r>
              <a:rPr lang="ru-RU" dirty="0"/>
              <a:t>7. ДСТУ 3008-95. </a:t>
            </a:r>
            <a:r>
              <a:rPr lang="ru-RU" dirty="0" err="1"/>
              <a:t>Документація</a:t>
            </a:r>
            <a:r>
              <a:rPr lang="ru-RU" dirty="0"/>
              <a:t>. </a:t>
            </a:r>
            <a:r>
              <a:rPr lang="ru-RU" dirty="0" err="1"/>
              <a:t>Звіти</a:t>
            </a:r>
            <a:r>
              <a:rPr lang="ru-RU" dirty="0"/>
              <a:t> у </a:t>
            </a:r>
            <a:r>
              <a:rPr lang="ru-RU" dirty="0" err="1"/>
              <a:t>сфері</a:t>
            </a:r>
            <a:r>
              <a:rPr lang="ru-RU" dirty="0"/>
              <a:t> науки і </a:t>
            </a:r>
            <a:r>
              <a:rPr lang="ru-RU" dirty="0" err="1"/>
              <a:t>техніки</a:t>
            </a:r>
            <a:r>
              <a:rPr lang="ru-RU" dirty="0"/>
              <a:t>.</a:t>
            </a:r>
          </a:p>
          <a:p>
            <a:endParaRPr lang="ru-RU" dirty="0" smtClean="0">
              <a:effectLst/>
            </a:endParaRPr>
          </a:p>
        </p:txBody>
      </p:sp>
      <p:sp>
        <p:nvSpPr>
          <p:cNvPr id="176" name="Google Shape;176;p28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>
              <a:buSzPts val="990"/>
            </a:pPr>
            <a:r>
              <a:rPr lang="ru-RU" sz="1900" dirty="0" err="1" smtClean="0">
                <a:latin typeface="Open Sans"/>
                <a:ea typeface="Open Sans"/>
                <a:cs typeface="Open Sans"/>
              </a:rPr>
              <a:t>Основні</a:t>
            </a:r>
            <a:r>
              <a:rPr lang="ru-RU" sz="1900" dirty="0" smtClean="0">
                <a:latin typeface="Open Sans"/>
                <a:ea typeface="Open Sans"/>
                <a:cs typeface="Open Sans"/>
              </a:rPr>
              <a:t> </a:t>
            </a:r>
            <a:r>
              <a:rPr lang="ru-RU" sz="1900" dirty="0" err="1">
                <a:latin typeface="Open Sans"/>
                <a:ea typeface="Open Sans"/>
                <a:cs typeface="Open Sans"/>
              </a:rPr>
              <a:t>стандарти</a:t>
            </a:r>
            <a:r>
              <a:rPr lang="ru-RU" sz="1900" dirty="0">
                <a:latin typeface="Open Sans"/>
                <a:ea typeface="Open Sans"/>
                <a:cs typeface="Open Sans"/>
              </a:rPr>
              <a:t> для </a:t>
            </a:r>
            <a:r>
              <a:rPr lang="ru-RU" sz="1900" dirty="0" err="1">
                <a:latin typeface="Open Sans"/>
                <a:ea typeface="Open Sans"/>
                <a:cs typeface="Open Sans"/>
              </a:rPr>
              <a:t>документів</a:t>
            </a:r>
            <a:r>
              <a:rPr lang="ru-RU" sz="1900" dirty="0">
                <a:latin typeface="Open Sans"/>
                <a:ea typeface="Open Sans"/>
                <a:cs typeface="Open Sans"/>
              </a:rPr>
              <a:t> та </a:t>
            </a:r>
            <a:r>
              <a:rPr lang="ru-RU" sz="1900" dirty="0" err="1">
                <a:latin typeface="Open Sans"/>
                <a:ea typeface="Open Sans"/>
                <a:cs typeface="Open Sans"/>
              </a:rPr>
              <a:t>діловодства</a:t>
            </a:r>
            <a:endParaRPr sz="19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553354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>
            <a:spLocks noGrp="1"/>
          </p:cNvSpPr>
          <p:nvPr>
            <p:ph type="body" idx="1"/>
          </p:nvPr>
        </p:nvSpPr>
        <p:spPr>
          <a:xfrm>
            <a:off x="727650" y="1921600"/>
            <a:ext cx="7688700" cy="30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r>
              <a:rPr lang="uk-UA" dirty="0"/>
              <a:t> – автоматизованому (</a:t>
            </a:r>
            <a:r>
              <a:rPr lang="uk-UA" dirty="0" err="1"/>
              <a:t>безпаперовому</a:t>
            </a:r>
            <a:r>
              <a:rPr lang="uk-UA" dirty="0"/>
              <a:t>); </a:t>
            </a:r>
            <a:endParaRPr lang="ru-RU" dirty="0"/>
          </a:p>
          <a:p>
            <a:r>
              <a:rPr lang="uk-UA" dirty="0"/>
              <a:t>– традиційному (паперовому). </a:t>
            </a:r>
            <a:endParaRPr lang="uk-UA" dirty="0" smtClean="0"/>
          </a:p>
          <a:p>
            <a:endParaRPr lang="uk-UA" dirty="0"/>
          </a:p>
          <a:p>
            <a:endParaRPr lang="ru-RU" dirty="0"/>
          </a:p>
          <a:p>
            <a:pPr marL="146050" indent="0" algn="ctr">
              <a:buNone/>
            </a:pPr>
            <a:r>
              <a:rPr lang="ru-RU" dirty="0" err="1"/>
              <a:t>Обсяг</a:t>
            </a:r>
            <a:r>
              <a:rPr lang="ru-RU" dirty="0"/>
              <a:t> </a:t>
            </a:r>
            <a:r>
              <a:rPr lang="ru-RU" dirty="0" err="1"/>
              <a:t>автоматизації</a:t>
            </a:r>
            <a:r>
              <a:rPr lang="ru-RU" dirty="0"/>
              <a:t>, тип і характер </a:t>
            </a:r>
            <a:r>
              <a:rPr lang="ru-RU" dirty="0" err="1"/>
              <a:t>використання</a:t>
            </a:r>
            <a:r>
              <a:rPr lang="ru-RU" dirty="0"/>
              <a:t> </a:t>
            </a:r>
            <a:r>
              <a:rPr lang="ru-RU" dirty="0" err="1"/>
              <a:t>технічних</a:t>
            </a:r>
            <a:r>
              <a:rPr lang="ru-RU" dirty="0"/>
              <a:t> </a:t>
            </a:r>
            <a:r>
              <a:rPr lang="ru-RU" dirty="0" err="1"/>
              <a:t>засобів</a:t>
            </a:r>
            <a:r>
              <a:rPr lang="ru-RU" dirty="0"/>
              <a:t> </a:t>
            </a:r>
            <a:r>
              <a:rPr lang="ru-RU" dirty="0" err="1"/>
              <a:t>залежать</a:t>
            </a:r>
            <a:r>
              <a:rPr lang="ru-RU" dirty="0"/>
              <a:t> </a:t>
            </a:r>
            <a:r>
              <a:rPr lang="ru-RU" dirty="0" err="1"/>
              <a:t>від</a:t>
            </a:r>
            <a:r>
              <a:rPr lang="ru-RU" dirty="0"/>
              <a:t> характеру </a:t>
            </a:r>
            <a:r>
              <a:rPr lang="ru-RU" dirty="0" err="1"/>
              <a:t>кожної</a:t>
            </a:r>
            <a:r>
              <a:rPr lang="ru-RU" dirty="0"/>
              <a:t> </a:t>
            </a:r>
            <a:r>
              <a:rPr lang="ru-RU" dirty="0" err="1"/>
              <a:t>конкретної</a:t>
            </a:r>
            <a:r>
              <a:rPr lang="ru-RU" dirty="0"/>
              <a:t> </a:t>
            </a:r>
            <a:r>
              <a:rPr lang="ru-RU" dirty="0" err="1"/>
              <a:t>технології</a:t>
            </a:r>
            <a:r>
              <a:rPr lang="ru-RU" dirty="0"/>
              <a:t>. В широкому </a:t>
            </a:r>
            <a:r>
              <a:rPr lang="ru-RU" dirty="0" err="1"/>
              <a:t>розумінні</a:t>
            </a:r>
            <a:r>
              <a:rPr lang="ru-RU" dirty="0"/>
              <a:t> </a:t>
            </a:r>
            <a:r>
              <a:rPr lang="ru-RU" dirty="0" err="1"/>
              <a:t>автоматизація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заміна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</a:t>
            </a:r>
            <a:r>
              <a:rPr lang="ru-RU" dirty="0" err="1"/>
              <a:t>роботою</a:t>
            </a:r>
            <a:r>
              <a:rPr lang="ru-RU" dirty="0"/>
              <a:t> машин, </a:t>
            </a:r>
            <a:r>
              <a:rPr lang="ru-RU" dirty="0" err="1"/>
              <a:t>механізмів</a:t>
            </a:r>
            <a:r>
              <a:rPr lang="ru-RU" dirty="0"/>
              <a:t> </a:t>
            </a:r>
            <a:r>
              <a:rPr lang="ru-RU" dirty="0" err="1"/>
              <a:t>тощо</a:t>
            </a:r>
            <a:r>
              <a:rPr lang="ru-RU" dirty="0"/>
              <a:t>. </a:t>
            </a:r>
            <a:r>
              <a:rPr lang="ru-RU" dirty="0" err="1"/>
              <a:t>Ступінь</a:t>
            </a:r>
            <a:r>
              <a:rPr lang="ru-RU" dirty="0"/>
              <a:t> </a:t>
            </a:r>
            <a:r>
              <a:rPr lang="ru-RU" dirty="0" err="1"/>
              <a:t>автоматизації</a:t>
            </a:r>
            <a:r>
              <a:rPr lang="ru-RU" dirty="0"/>
              <a:t> </a:t>
            </a:r>
            <a:r>
              <a:rPr lang="ru-RU" dirty="0" err="1"/>
              <a:t>змінюється</a:t>
            </a:r>
            <a:r>
              <a:rPr lang="ru-RU" dirty="0"/>
              <a:t> в широких межах – </a:t>
            </a:r>
            <a:r>
              <a:rPr lang="ru-RU" dirty="0" err="1"/>
              <a:t>від</a:t>
            </a:r>
            <a:r>
              <a:rPr lang="ru-RU" dirty="0"/>
              <a:t> систем, у </a:t>
            </a:r>
            <a:r>
              <a:rPr lang="ru-RU" dirty="0" err="1"/>
              <a:t>яких</a:t>
            </a:r>
            <a:r>
              <a:rPr lang="ru-RU" dirty="0"/>
              <a:t>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повністю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за </a:t>
            </a:r>
            <a:r>
              <a:rPr lang="ru-RU" dirty="0" err="1"/>
              <a:t>допомогою</a:t>
            </a:r>
            <a:r>
              <a:rPr lang="ru-RU" dirty="0"/>
              <a:t> </a:t>
            </a:r>
            <a:r>
              <a:rPr lang="ru-RU" dirty="0" err="1"/>
              <a:t>людини</a:t>
            </a:r>
            <a:r>
              <a:rPr lang="ru-RU" dirty="0"/>
              <a:t> (</a:t>
            </a:r>
            <a:r>
              <a:rPr lang="ru-RU" dirty="0" err="1"/>
              <a:t>ручні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), до систем, де </a:t>
            </a:r>
            <a:r>
              <a:rPr lang="ru-RU" dirty="0" err="1"/>
              <a:t>процес</a:t>
            </a:r>
            <a:r>
              <a:rPr lang="ru-RU" dirty="0"/>
              <a:t> </a:t>
            </a:r>
            <a:r>
              <a:rPr lang="ru-RU" dirty="0" err="1"/>
              <a:t>управління</a:t>
            </a:r>
            <a:r>
              <a:rPr lang="ru-RU" dirty="0"/>
              <a:t> </a:t>
            </a:r>
            <a:r>
              <a:rPr lang="ru-RU" dirty="0" err="1"/>
              <a:t>здійснюється</a:t>
            </a:r>
            <a:r>
              <a:rPr lang="ru-RU" dirty="0"/>
              <a:t> автоматично (</a:t>
            </a:r>
            <a:r>
              <a:rPr lang="ru-RU" dirty="0" err="1"/>
              <a:t>автоматичні</a:t>
            </a:r>
            <a:r>
              <a:rPr lang="ru-RU" dirty="0"/>
              <a:t> </a:t>
            </a:r>
            <a:r>
              <a:rPr lang="ru-RU" dirty="0" err="1"/>
              <a:t>системи</a:t>
            </a:r>
            <a:r>
              <a:rPr lang="ru-RU" dirty="0"/>
              <a:t>). </a:t>
            </a:r>
            <a:endParaRPr lang="ru-RU" dirty="0">
              <a:effectLst/>
            </a:endParaRPr>
          </a:p>
        </p:txBody>
      </p:sp>
      <p:sp>
        <p:nvSpPr>
          <p:cNvPr id="176" name="Google Shape;176;p28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>
              <a:buSzPts val="990"/>
            </a:pPr>
            <a:r>
              <a:rPr lang="uk-UA" sz="1840" dirty="0">
                <a:latin typeface="Open Sans"/>
                <a:ea typeface="Open Sans"/>
                <a:cs typeface="Open Sans"/>
              </a:rPr>
              <a:t>Інформаційні технології реалізуються у наступних видах</a:t>
            </a:r>
            <a:endParaRPr sz="184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0189934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>
            <a:spLocks noGrp="1"/>
          </p:cNvSpPr>
          <p:nvPr>
            <p:ph type="body" idx="1"/>
          </p:nvPr>
        </p:nvSpPr>
        <p:spPr>
          <a:xfrm>
            <a:off x="727650" y="1921600"/>
            <a:ext cx="7688700" cy="4545461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r>
              <a:rPr lang="uk-UA" dirty="0"/>
              <a:t>Жодне підприємство не може функціонувати без пов’язаної з ним економічної інформаційної системи (</a:t>
            </a:r>
            <a:r>
              <a:rPr lang="uk-UA" b="1" dirty="0"/>
              <a:t>ІС</a:t>
            </a:r>
            <a:r>
              <a:rPr lang="uk-UA" dirty="0"/>
              <a:t>), що переробляє дані та виробляє вихідну інформацію. </a:t>
            </a:r>
            <a:r>
              <a:rPr lang="ru-RU" dirty="0"/>
              <a:t>Як і у будь-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виробничому</a:t>
            </a:r>
            <a:r>
              <a:rPr lang="ru-RU" dirty="0"/>
              <a:t> </a:t>
            </a:r>
            <a:r>
              <a:rPr lang="ru-RU" dirty="0" err="1"/>
              <a:t>процесі</a:t>
            </a:r>
            <a:r>
              <a:rPr lang="ru-RU" dirty="0"/>
              <a:t>, в ІС </a:t>
            </a:r>
            <a:r>
              <a:rPr lang="ru-RU" dirty="0" err="1"/>
              <a:t>присутня</a:t>
            </a:r>
            <a:r>
              <a:rPr lang="ru-RU" dirty="0"/>
              <a:t> </a:t>
            </a:r>
            <a:r>
              <a:rPr lang="ru-RU" dirty="0" err="1"/>
              <a:t>технологія</a:t>
            </a:r>
            <a:r>
              <a:rPr lang="ru-RU" dirty="0"/>
              <a:t> </a:t>
            </a:r>
            <a:r>
              <a:rPr lang="ru-RU" dirty="0" err="1"/>
              <a:t>перетворення</a:t>
            </a:r>
            <a:r>
              <a:rPr lang="ru-RU" dirty="0"/>
              <a:t> </a:t>
            </a:r>
            <a:r>
              <a:rPr lang="ru-RU" dirty="0" err="1"/>
              <a:t>вхідних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 на </a:t>
            </a:r>
            <a:r>
              <a:rPr lang="ru-RU" dirty="0" err="1"/>
              <a:t>результатну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/>
          </a:p>
          <a:p>
            <a:endParaRPr lang="ru-RU" i="1" dirty="0"/>
          </a:p>
          <a:p>
            <a:r>
              <a:rPr lang="uk-UA" i="1" dirty="0"/>
              <a:t>Інформаційна технологія (ІТ) – </a:t>
            </a:r>
            <a:r>
              <a:rPr lang="uk-UA" dirty="0"/>
              <a:t>поєднання процедур, що реалізують функції збирання, накопичення, зберігання, опрацювання і передачі даних із застосуванням технічних засобів. </a:t>
            </a:r>
            <a:r>
              <a:rPr lang="ru-RU" dirty="0"/>
              <a:t>Тому ІТ </a:t>
            </a:r>
            <a:r>
              <a:rPr lang="ru-RU" dirty="0" err="1"/>
              <a:t>тісно</a:t>
            </a:r>
            <a:r>
              <a:rPr lang="ru-RU" dirty="0"/>
              <a:t> </a:t>
            </a:r>
            <a:r>
              <a:rPr lang="ru-RU" dirty="0" err="1"/>
              <a:t>пов’язана</a:t>
            </a:r>
            <a:r>
              <a:rPr lang="ru-RU" dirty="0"/>
              <a:t> з </a:t>
            </a:r>
            <a:r>
              <a:rPr lang="ru-RU" dirty="0" err="1"/>
              <a:t>технічним</a:t>
            </a:r>
            <a:r>
              <a:rPr lang="ru-RU" dirty="0"/>
              <a:t> і </a:t>
            </a:r>
            <a:r>
              <a:rPr lang="ru-RU" dirty="0" err="1"/>
              <a:t>програмним</a:t>
            </a:r>
            <a:r>
              <a:rPr lang="ru-RU" dirty="0"/>
              <a:t> </a:t>
            </a:r>
            <a:r>
              <a:rPr lang="ru-RU" dirty="0" err="1"/>
              <a:t>середовищем</a:t>
            </a:r>
            <a:r>
              <a:rPr lang="ru-RU" dirty="0"/>
              <a:t>, у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її</a:t>
            </a:r>
            <a:r>
              <a:rPr lang="ru-RU" dirty="0"/>
              <a:t> </a:t>
            </a:r>
            <a:r>
              <a:rPr lang="ru-RU" dirty="0" err="1"/>
              <a:t>реалізовано</a:t>
            </a:r>
            <a:r>
              <a:rPr lang="ru-RU" dirty="0"/>
              <a:t> </a:t>
            </a:r>
            <a:r>
              <a:rPr lang="ru-RU" dirty="0" smtClean="0"/>
              <a:t>.</a:t>
            </a:r>
          </a:p>
          <a:p>
            <a:endParaRPr lang="ru-RU" dirty="0">
              <a:effectLst/>
            </a:endParaRPr>
          </a:p>
          <a:p>
            <a:pPr marL="146050" indent="0" algn="ctr">
              <a:buNone/>
            </a:pPr>
            <a:r>
              <a:rPr lang="uk-U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Інформаційні технології залежать від наступних компонентів</a:t>
            </a:r>
            <a:r>
              <a:rPr lang="uk-UA" dirty="0"/>
              <a:t>:</a:t>
            </a:r>
            <a:endParaRPr lang="ru-RU" dirty="0"/>
          </a:p>
          <a:p>
            <a:r>
              <a:rPr lang="uk-UA" dirty="0"/>
              <a:t> – технічні засоби;</a:t>
            </a:r>
            <a:endParaRPr lang="ru-RU" dirty="0"/>
          </a:p>
          <a:p>
            <a:r>
              <a:rPr lang="uk-UA" dirty="0"/>
              <a:t> – персонал, який здатний використовувати їх;</a:t>
            </a:r>
            <a:endParaRPr lang="ru-RU" dirty="0"/>
          </a:p>
          <a:p>
            <a:r>
              <a:rPr lang="uk-UA" dirty="0"/>
              <a:t> – підприємство, котре об’єднує засоби і персонал у єдиному процесі;</a:t>
            </a:r>
            <a:endParaRPr lang="ru-RU" dirty="0"/>
          </a:p>
          <a:p>
            <a:r>
              <a:rPr lang="uk-UA" dirty="0"/>
              <a:t> – інформаційних засобів, що здійснюють формування й видачу інформації. </a:t>
            </a:r>
            <a:endParaRPr lang="ru-RU" dirty="0"/>
          </a:p>
          <a:p>
            <a:endParaRPr lang="ru-RU" dirty="0">
              <a:effectLst/>
            </a:endParaRPr>
          </a:p>
        </p:txBody>
      </p:sp>
      <p:sp>
        <p:nvSpPr>
          <p:cNvPr id="176" name="Google Shape;176;p28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>
              <a:buSzPts val="990"/>
            </a:pPr>
            <a:r>
              <a:rPr lang="uk-UA" sz="1840" dirty="0">
                <a:latin typeface="Open Sans"/>
                <a:ea typeface="Open Sans"/>
                <a:cs typeface="Open Sans"/>
              </a:rPr>
              <a:t>Інформаційні </a:t>
            </a:r>
            <a:r>
              <a:rPr lang="uk-UA" sz="1840" dirty="0" smtClean="0">
                <a:latin typeface="Open Sans"/>
                <a:ea typeface="Open Sans"/>
                <a:cs typeface="Open Sans"/>
              </a:rPr>
              <a:t>технології</a:t>
            </a:r>
            <a:endParaRPr sz="184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465737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>
            <a:spLocks noGrp="1"/>
          </p:cNvSpPr>
          <p:nvPr>
            <p:ph type="body" idx="1"/>
          </p:nvPr>
        </p:nvSpPr>
        <p:spPr>
          <a:xfrm>
            <a:off x="568625" y="1939269"/>
            <a:ext cx="3274507" cy="436876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r>
              <a:rPr lang="ru-RU" i="1" dirty="0"/>
              <a:t> </a:t>
            </a:r>
            <a:r>
              <a:rPr lang="ru-RU" i="1" dirty="0" err="1"/>
              <a:t>Електронний</a:t>
            </a:r>
            <a:r>
              <a:rPr lang="ru-RU" i="1" dirty="0"/>
              <a:t> документ – </a:t>
            </a:r>
            <a:r>
              <a:rPr lang="ru-RU" dirty="0" err="1"/>
              <a:t>це</a:t>
            </a:r>
            <a:r>
              <a:rPr lang="ru-RU" dirty="0"/>
              <a:t> документ, </a:t>
            </a:r>
            <a:r>
              <a:rPr lang="ru-RU" dirty="0" err="1"/>
              <a:t>інформація</a:t>
            </a:r>
            <a:r>
              <a:rPr lang="ru-RU" dirty="0"/>
              <a:t> в </a:t>
            </a:r>
            <a:r>
              <a:rPr lang="ru-RU" dirty="0" err="1"/>
              <a:t>якому</a:t>
            </a:r>
            <a:r>
              <a:rPr lang="ru-RU" dirty="0"/>
              <a:t> </a:t>
            </a:r>
            <a:r>
              <a:rPr lang="ru-RU" dirty="0" err="1"/>
              <a:t>зафіксована</a:t>
            </a:r>
            <a:r>
              <a:rPr lang="ru-RU" dirty="0"/>
              <a:t> у </a:t>
            </a:r>
            <a:r>
              <a:rPr lang="ru-RU" dirty="0" err="1"/>
              <a:t>вигляді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даних</a:t>
            </a:r>
            <a:r>
              <a:rPr lang="ru-RU" dirty="0"/>
              <a:t>, </a:t>
            </a:r>
            <a:r>
              <a:rPr lang="ru-RU" dirty="0" err="1"/>
              <a:t>включаючи</a:t>
            </a:r>
            <a:r>
              <a:rPr lang="ru-RU" dirty="0"/>
              <a:t>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обов’язкові</a:t>
            </a:r>
            <a:r>
              <a:rPr lang="ru-RU" dirty="0"/>
              <a:t> </a:t>
            </a:r>
            <a:r>
              <a:rPr lang="ru-RU" dirty="0" err="1"/>
              <a:t>реквізити</a:t>
            </a:r>
            <a:r>
              <a:rPr lang="ru-RU" dirty="0"/>
              <a:t>. </a:t>
            </a:r>
            <a:r>
              <a:rPr lang="ru-RU" dirty="0" err="1"/>
              <a:t>Електронний</a:t>
            </a:r>
            <a:r>
              <a:rPr lang="ru-RU" dirty="0"/>
              <a:t> документ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сукупність</a:t>
            </a:r>
            <a:r>
              <a:rPr lang="ru-RU" dirty="0"/>
              <a:t> </a:t>
            </a:r>
            <a:r>
              <a:rPr lang="ru-RU" dirty="0" err="1"/>
              <a:t>електронних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, </a:t>
            </a:r>
            <a:r>
              <a:rPr lang="ru-RU" dirty="0" err="1"/>
              <a:t>створюваних</a:t>
            </a:r>
            <a:r>
              <a:rPr lang="ru-RU" dirty="0"/>
              <a:t> </a:t>
            </a:r>
            <a:r>
              <a:rPr lang="ru-RU" dirty="0" err="1"/>
              <a:t>фізичними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юридичними</a:t>
            </a:r>
            <a:r>
              <a:rPr lang="ru-RU" dirty="0"/>
              <a:t> особами, є </a:t>
            </a:r>
            <a:r>
              <a:rPr lang="ru-RU" dirty="0" err="1"/>
              <a:t>доказом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взаємодії</a:t>
            </a:r>
            <a:r>
              <a:rPr lang="ru-RU" dirty="0"/>
              <a:t> та </a:t>
            </a:r>
            <a:r>
              <a:rPr lang="ru-RU" dirty="0" err="1"/>
              <a:t>містить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зміст</a:t>
            </a:r>
            <a:r>
              <a:rPr lang="ru-RU" dirty="0"/>
              <a:t> </a:t>
            </a:r>
            <a:r>
              <a:rPr lang="ru-RU" dirty="0" err="1"/>
              <a:t>дій</a:t>
            </a:r>
            <a:r>
              <a:rPr lang="ru-RU" dirty="0"/>
              <a:t> та </a:t>
            </a:r>
            <a:r>
              <a:rPr lang="ru-RU" dirty="0" err="1"/>
              <a:t>взаємодії.Електронний</a:t>
            </a:r>
            <a:r>
              <a:rPr lang="ru-RU" dirty="0"/>
              <a:t> документ </a:t>
            </a:r>
            <a:r>
              <a:rPr lang="ru-RU" dirty="0" err="1"/>
              <a:t>характеризується</a:t>
            </a:r>
            <a:r>
              <a:rPr lang="ru-RU" dirty="0"/>
              <a:t> </a:t>
            </a:r>
            <a:r>
              <a:rPr lang="ru-RU" dirty="0" err="1"/>
              <a:t>змістом</a:t>
            </a:r>
            <a:r>
              <a:rPr lang="ru-RU" dirty="0"/>
              <a:t>, контекстом та структурою. </a:t>
            </a:r>
          </a:p>
        </p:txBody>
      </p:sp>
      <p:sp>
        <p:nvSpPr>
          <p:cNvPr id="176" name="Google Shape;176;p28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>
              <a:buSzPts val="990"/>
            </a:pPr>
            <a:r>
              <a:rPr lang="uk-UA" sz="1840" dirty="0">
                <a:latin typeface="Open Sans"/>
                <a:ea typeface="Open Sans"/>
                <a:cs typeface="Open Sans"/>
              </a:rPr>
              <a:t>Інформаційні </a:t>
            </a:r>
            <a:r>
              <a:rPr lang="uk-UA" sz="1840" dirty="0" smtClean="0">
                <a:latin typeface="Open Sans"/>
                <a:ea typeface="Open Sans"/>
                <a:cs typeface="Open Sans"/>
              </a:rPr>
              <a:t>технології</a:t>
            </a:r>
            <a:endParaRPr sz="1840" dirty="0">
              <a:latin typeface="Open Sans"/>
              <a:ea typeface="Open Sans"/>
              <a:cs typeface="Open Sans"/>
              <a:sym typeface="Open Sans"/>
            </a:endParaRPr>
          </a:p>
        </p:txBody>
      </p:sp>
      <p:pic>
        <p:nvPicPr>
          <p:cNvPr id="1026" name="Picture 2" descr="Зразки підписаних електроних документів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4723" y="1199967"/>
            <a:ext cx="4876800" cy="530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2160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>
            <a:spLocks noGrp="1"/>
          </p:cNvSpPr>
          <p:nvPr>
            <p:ph type="body" idx="1"/>
          </p:nvPr>
        </p:nvSpPr>
        <p:spPr>
          <a:xfrm>
            <a:off x="568625" y="1939269"/>
            <a:ext cx="3632315" cy="4918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r>
              <a:rPr lang="ru-RU" dirty="0"/>
              <a:t> </a:t>
            </a:r>
            <a:r>
              <a:rPr lang="ru-RU" i="1" dirty="0" err="1"/>
              <a:t>Метадані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пов’язані</a:t>
            </a:r>
            <a:r>
              <a:rPr lang="ru-RU" dirty="0"/>
              <a:t> та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документа,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соціальну</a:t>
            </a:r>
            <a:r>
              <a:rPr lang="ru-RU" dirty="0"/>
              <a:t> </a:t>
            </a:r>
            <a:r>
              <a:rPr lang="ru-RU" dirty="0" err="1"/>
              <a:t>визначеність</a:t>
            </a:r>
            <a:r>
              <a:rPr lang="ru-RU" dirty="0"/>
              <a:t> та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, контексту, </a:t>
            </a:r>
            <a:r>
              <a:rPr lang="ru-RU" dirty="0" err="1"/>
              <a:t>структури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>
              <a:effectLst/>
            </a:endParaRPr>
          </a:p>
          <a:p>
            <a:r>
              <a:rPr lang="ru-RU" dirty="0" err="1"/>
              <a:t>Метадані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документа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, </a:t>
            </a:r>
            <a:r>
              <a:rPr lang="ru-RU" dirty="0" err="1"/>
              <a:t>ділових</a:t>
            </a:r>
            <a:r>
              <a:rPr lang="ru-RU" dirty="0"/>
              <a:t>, </a:t>
            </a:r>
            <a:r>
              <a:rPr lang="ru-RU" dirty="0" err="1"/>
              <a:t>організаційних</a:t>
            </a:r>
            <a:r>
              <a:rPr lang="ru-RU" dirty="0"/>
              <a:t>, </a:t>
            </a:r>
            <a:r>
              <a:rPr lang="ru-RU" dirty="0" err="1"/>
              <a:t>процедурних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документа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автентичності</a:t>
            </a:r>
            <a:r>
              <a:rPr lang="ru-RU" dirty="0"/>
              <a:t> для </a:t>
            </a:r>
            <a:r>
              <a:rPr lang="ru-RU" dirty="0" err="1"/>
              <a:t>авторів</a:t>
            </a:r>
            <a:r>
              <a:rPr lang="ru-RU" dirty="0"/>
              <a:t>, </a:t>
            </a:r>
            <a:r>
              <a:rPr lang="ru-RU" dirty="0" err="1"/>
              <a:t>користувачів</a:t>
            </a:r>
            <a:r>
              <a:rPr lang="ru-RU" dirty="0"/>
              <a:t> та </a:t>
            </a:r>
            <a:r>
              <a:rPr lang="ru-RU" dirty="0" err="1"/>
              <a:t>дослідників</a:t>
            </a:r>
            <a:r>
              <a:rPr lang="ru-RU" dirty="0"/>
              <a:t>. </a:t>
            </a:r>
            <a:r>
              <a:rPr lang="ru-RU" dirty="0" err="1"/>
              <a:t>Метадані</a:t>
            </a:r>
            <a:r>
              <a:rPr lang="ru-RU" dirty="0"/>
              <a:t> є </a:t>
            </a:r>
            <a:r>
              <a:rPr lang="ru-RU" dirty="0" err="1"/>
              <a:t>обов’язковим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документа.</a:t>
            </a:r>
            <a:endParaRPr lang="ru-RU" dirty="0">
              <a:effectLst/>
            </a:endParaRPr>
          </a:p>
        </p:txBody>
      </p:sp>
      <p:sp>
        <p:nvSpPr>
          <p:cNvPr id="176" name="Google Shape;176;p28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>
              <a:buSzPts val="990"/>
            </a:pPr>
            <a:r>
              <a:rPr lang="uk-UA" sz="1840" dirty="0">
                <a:latin typeface="Open Sans"/>
                <a:ea typeface="Open Sans"/>
                <a:cs typeface="Open Sans"/>
              </a:rPr>
              <a:t>Інформаційні </a:t>
            </a:r>
            <a:r>
              <a:rPr lang="uk-UA" sz="1840" dirty="0" smtClean="0">
                <a:latin typeface="Open Sans"/>
                <a:ea typeface="Open Sans"/>
                <a:cs typeface="Open Sans"/>
              </a:rPr>
              <a:t>технології. Метадані</a:t>
            </a:r>
            <a:endParaRPr sz="184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15587053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>
            <a:spLocks noGrp="1"/>
          </p:cNvSpPr>
          <p:nvPr>
            <p:ph type="body" idx="1"/>
          </p:nvPr>
        </p:nvSpPr>
        <p:spPr>
          <a:xfrm>
            <a:off x="568625" y="1939269"/>
            <a:ext cx="3632315" cy="4918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55000" lnSpcReduction="20000"/>
          </a:bodyPr>
          <a:lstStyle/>
          <a:p>
            <a:r>
              <a:rPr lang="ru-RU" dirty="0"/>
              <a:t> </a:t>
            </a:r>
            <a:r>
              <a:rPr lang="ru-RU" i="1" dirty="0" err="1"/>
              <a:t>Метадані</a:t>
            </a:r>
            <a:r>
              <a:rPr lang="ru-RU" dirty="0"/>
              <a:t> – </a:t>
            </a:r>
            <a:r>
              <a:rPr lang="ru-RU" dirty="0" err="1"/>
              <a:t>це</a:t>
            </a:r>
            <a:r>
              <a:rPr lang="ru-RU" dirty="0"/>
              <a:t> </a:t>
            </a:r>
            <a:r>
              <a:rPr lang="ru-RU" dirty="0" err="1"/>
              <a:t>дані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пов’язані</a:t>
            </a:r>
            <a:r>
              <a:rPr lang="ru-RU" dirty="0"/>
              <a:t> та </a:t>
            </a:r>
            <a:r>
              <a:rPr lang="ru-RU" dirty="0" err="1"/>
              <a:t>стосуються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документа, </a:t>
            </a:r>
            <a:r>
              <a:rPr lang="ru-RU" dirty="0" err="1"/>
              <a:t>містять</a:t>
            </a:r>
            <a:r>
              <a:rPr lang="ru-RU" dirty="0"/>
              <a:t> </a:t>
            </a:r>
            <a:r>
              <a:rPr lang="ru-RU" dirty="0" err="1"/>
              <a:t>інформацію</a:t>
            </a:r>
            <a:r>
              <a:rPr lang="ru-RU" dirty="0"/>
              <a:t> про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соціальну</a:t>
            </a:r>
            <a:r>
              <a:rPr lang="ru-RU" dirty="0"/>
              <a:t> </a:t>
            </a:r>
            <a:r>
              <a:rPr lang="ru-RU" dirty="0" err="1"/>
              <a:t>визначеність</a:t>
            </a:r>
            <a:r>
              <a:rPr lang="ru-RU" dirty="0"/>
              <a:t> та </a:t>
            </a:r>
            <a:r>
              <a:rPr lang="ru-RU" dirty="0" err="1"/>
              <a:t>розуміння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r>
              <a:rPr lang="ru-RU" dirty="0"/>
              <a:t>, контексту, </a:t>
            </a:r>
            <a:r>
              <a:rPr lang="ru-RU" dirty="0" err="1"/>
              <a:t>структури</a:t>
            </a:r>
            <a:r>
              <a:rPr lang="ru-RU" dirty="0"/>
              <a:t>. </a:t>
            </a:r>
            <a:endParaRPr lang="ru-RU" dirty="0" smtClean="0"/>
          </a:p>
          <a:p>
            <a:endParaRPr lang="ru-RU" dirty="0">
              <a:effectLst/>
            </a:endParaRPr>
          </a:p>
          <a:p>
            <a:r>
              <a:rPr lang="ru-RU" dirty="0" err="1"/>
              <a:t>Метадані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документа </a:t>
            </a:r>
            <a:r>
              <a:rPr lang="ru-RU" dirty="0" err="1"/>
              <a:t>мають</a:t>
            </a:r>
            <a:r>
              <a:rPr lang="ru-RU" dirty="0"/>
              <a:t> </a:t>
            </a:r>
            <a:r>
              <a:rPr lang="ru-RU" dirty="0" err="1"/>
              <a:t>елементи</a:t>
            </a:r>
            <a:r>
              <a:rPr lang="ru-RU" dirty="0"/>
              <a:t> </a:t>
            </a:r>
            <a:r>
              <a:rPr lang="ru-RU" dirty="0" err="1"/>
              <a:t>юридичних</a:t>
            </a:r>
            <a:r>
              <a:rPr lang="ru-RU" dirty="0"/>
              <a:t>, </a:t>
            </a:r>
            <a:r>
              <a:rPr lang="ru-RU" dirty="0" err="1"/>
              <a:t>ділових</a:t>
            </a:r>
            <a:r>
              <a:rPr lang="ru-RU" dirty="0"/>
              <a:t>, </a:t>
            </a:r>
            <a:r>
              <a:rPr lang="ru-RU" dirty="0" err="1"/>
              <a:t>організаційних</a:t>
            </a:r>
            <a:r>
              <a:rPr lang="ru-RU" dirty="0"/>
              <a:t>, </a:t>
            </a:r>
            <a:r>
              <a:rPr lang="ru-RU" dirty="0" err="1"/>
              <a:t>процедурних</a:t>
            </a:r>
            <a:r>
              <a:rPr lang="ru-RU" dirty="0"/>
              <a:t> </a:t>
            </a:r>
            <a:r>
              <a:rPr lang="ru-RU" dirty="0" err="1"/>
              <a:t>доказів</a:t>
            </a:r>
            <a:r>
              <a:rPr lang="ru-RU" dirty="0"/>
              <a:t> </a:t>
            </a:r>
            <a:r>
              <a:rPr lang="ru-RU" dirty="0" err="1"/>
              <a:t>цілісності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документа та </a:t>
            </a:r>
            <a:r>
              <a:rPr lang="ru-RU" dirty="0" err="1"/>
              <a:t>його</a:t>
            </a:r>
            <a:r>
              <a:rPr lang="ru-RU" dirty="0"/>
              <a:t> </a:t>
            </a:r>
            <a:r>
              <a:rPr lang="ru-RU" dirty="0" err="1"/>
              <a:t>автентичності</a:t>
            </a:r>
            <a:r>
              <a:rPr lang="ru-RU" dirty="0"/>
              <a:t> для </a:t>
            </a:r>
            <a:r>
              <a:rPr lang="ru-RU" dirty="0" err="1"/>
              <a:t>авторів</a:t>
            </a:r>
            <a:r>
              <a:rPr lang="ru-RU" dirty="0"/>
              <a:t>, </a:t>
            </a:r>
            <a:r>
              <a:rPr lang="ru-RU" dirty="0" err="1"/>
              <a:t>користувачів</a:t>
            </a:r>
            <a:r>
              <a:rPr lang="ru-RU" dirty="0"/>
              <a:t> та </a:t>
            </a:r>
            <a:r>
              <a:rPr lang="ru-RU" dirty="0" err="1"/>
              <a:t>дослідників</a:t>
            </a:r>
            <a:r>
              <a:rPr lang="ru-RU" dirty="0"/>
              <a:t>. </a:t>
            </a:r>
            <a:r>
              <a:rPr lang="ru-RU" dirty="0" err="1"/>
              <a:t>Метадані</a:t>
            </a:r>
            <a:r>
              <a:rPr lang="ru-RU" dirty="0"/>
              <a:t> є </a:t>
            </a:r>
            <a:r>
              <a:rPr lang="ru-RU" dirty="0" err="1"/>
              <a:t>обов’язковим</a:t>
            </a:r>
            <a:r>
              <a:rPr lang="ru-RU" dirty="0"/>
              <a:t> </a:t>
            </a:r>
            <a:r>
              <a:rPr lang="ru-RU" dirty="0" err="1"/>
              <a:t>елементом</a:t>
            </a:r>
            <a:r>
              <a:rPr lang="ru-RU" dirty="0"/>
              <a:t> </a:t>
            </a:r>
            <a:r>
              <a:rPr lang="ru-RU" dirty="0" err="1"/>
              <a:t>процесу</a:t>
            </a:r>
            <a:r>
              <a:rPr lang="ru-RU" dirty="0"/>
              <a:t> </a:t>
            </a:r>
            <a:r>
              <a:rPr lang="ru-RU" dirty="0" err="1"/>
              <a:t>зберігання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документа.</a:t>
            </a:r>
            <a:endParaRPr lang="ru-RU" dirty="0">
              <a:effectLst/>
            </a:endParaRPr>
          </a:p>
        </p:txBody>
      </p:sp>
      <p:sp>
        <p:nvSpPr>
          <p:cNvPr id="176" name="Google Shape;176;p28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>
              <a:buSzPts val="990"/>
            </a:pPr>
            <a:r>
              <a:rPr lang="uk-UA" sz="1840" dirty="0">
                <a:latin typeface="Open Sans"/>
                <a:ea typeface="Open Sans"/>
                <a:cs typeface="Open Sans"/>
              </a:rPr>
              <a:t>Інформаційні </a:t>
            </a:r>
            <a:r>
              <a:rPr lang="uk-UA" sz="1840" dirty="0" smtClean="0">
                <a:latin typeface="Open Sans"/>
                <a:ea typeface="Open Sans"/>
                <a:cs typeface="Open Sans"/>
              </a:rPr>
              <a:t>технології. Метадані</a:t>
            </a:r>
            <a:endParaRPr sz="184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583808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>
            <a:spLocks noGrp="1"/>
          </p:cNvSpPr>
          <p:nvPr>
            <p:ph type="body" idx="1"/>
          </p:nvPr>
        </p:nvSpPr>
        <p:spPr>
          <a:xfrm>
            <a:off x="568625" y="1939269"/>
            <a:ext cx="8363341" cy="4918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r>
              <a:rPr lang="uk-UA" dirty="0"/>
              <a:t>Для забезпечення автентичності/цілісності електронного документа згідно із Законом України «Про електронний цифровий підпис» використовується електронний цифровий підпис (ЕЦП), який є обов’язковим реквізитом електронного документа, створюється і перевіряється за допомогою системи закритого та відкритого ключів з відповідними повноваженнями з їх створення та </a:t>
            </a:r>
            <a:r>
              <a:rPr lang="uk-UA" dirty="0" smtClean="0"/>
              <a:t>розповсюдження</a:t>
            </a:r>
            <a:r>
              <a:rPr lang="uk-UA" dirty="0"/>
              <a:t>.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r>
              <a:rPr lang="ru-RU" b="1" dirty="0" err="1" smtClean="0"/>
              <a:t>Електронний</a:t>
            </a:r>
            <a:r>
              <a:rPr lang="ru-RU" b="1" dirty="0" smtClean="0"/>
              <a:t> </a:t>
            </a:r>
            <a:r>
              <a:rPr lang="ru-RU" b="1" dirty="0" err="1"/>
              <a:t>підпис</a:t>
            </a:r>
            <a:r>
              <a:rPr lang="ru-RU" dirty="0"/>
              <a:t> є </a:t>
            </a:r>
            <a:r>
              <a:rPr lang="ru-RU" dirty="0" err="1"/>
              <a:t>обов’язковим</a:t>
            </a:r>
            <a:r>
              <a:rPr lang="ru-RU" dirty="0"/>
              <a:t> </a:t>
            </a:r>
            <a:r>
              <a:rPr lang="ru-RU" dirty="0" err="1"/>
              <a:t>реквізитом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документа,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ідентифікації</a:t>
            </a:r>
            <a:r>
              <a:rPr lang="ru-RU" dirty="0"/>
              <a:t> автора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підписувача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документа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суб’єктами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документообігу</a:t>
            </a:r>
            <a:r>
              <a:rPr lang="ru-RU" dirty="0"/>
              <a:t>. </a:t>
            </a:r>
            <a:r>
              <a:rPr lang="ru-RU" dirty="0" err="1"/>
              <a:t>Накладанням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підпису</a:t>
            </a:r>
            <a:r>
              <a:rPr lang="ru-RU" dirty="0"/>
              <a:t> </a:t>
            </a:r>
            <a:r>
              <a:rPr lang="ru-RU" dirty="0" err="1"/>
              <a:t>завершується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документа.</a:t>
            </a:r>
          </a:p>
          <a:p>
            <a:endParaRPr lang="ru-RU" dirty="0">
              <a:effectLst/>
            </a:endParaRPr>
          </a:p>
        </p:txBody>
      </p:sp>
      <p:sp>
        <p:nvSpPr>
          <p:cNvPr id="176" name="Google Shape;176;p28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>
              <a:buSzPts val="990"/>
            </a:pPr>
            <a:r>
              <a:rPr lang="uk-UA" sz="1840" dirty="0">
                <a:latin typeface="Open Sans"/>
                <a:ea typeface="Open Sans"/>
                <a:cs typeface="Open Sans"/>
              </a:rPr>
              <a:t>Інформаційні </a:t>
            </a:r>
            <a:r>
              <a:rPr lang="uk-UA" sz="1840" dirty="0" smtClean="0">
                <a:latin typeface="Open Sans"/>
                <a:ea typeface="Open Sans"/>
                <a:cs typeface="Open Sans"/>
              </a:rPr>
              <a:t>технології. ЕЦП</a:t>
            </a:r>
            <a:endParaRPr sz="184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6056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>
            <a:spLocks noGrp="1"/>
          </p:cNvSpPr>
          <p:nvPr>
            <p:ph type="body" idx="1"/>
          </p:nvPr>
        </p:nvSpPr>
        <p:spPr>
          <a:xfrm>
            <a:off x="568625" y="1939269"/>
            <a:ext cx="8363341" cy="4918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7500" lnSpcReduction="20000"/>
          </a:bodyPr>
          <a:lstStyle/>
          <a:p>
            <a:r>
              <a:rPr lang="uk-UA" dirty="0"/>
              <a:t>Для забезпечення автентичності/цілісності електронного документа згідно із Законом України «Про електронний цифровий підпис» використовується електронний цифровий підпис (ЕЦП), який є обов’язковим реквізитом електронного документа, створюється і перевіряється за допомогою системи закритого та відкритого ключів з відповідними повноваженнями з їх створення та </a:t>
            </a:r>
            <a:r>
              <a:rPr lang="uk-UA" dirty="0" smtClean="0"/>
              <a:t>розповсюдження</a:t>
            </a:r>
            <a:r>
              <a:rPr lang="uk-UA" dirty="0"/>
              <a:t>. 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 smtClean="0"/>
          </a:p>
          <a:p>
            <a:r>
              <a:rPr lang="ru-RU" b="1" dirty="0" err="1" smtClean="0"/>
              <a:t>Електронний</a:t>
            </a:r>
            <a:r>
              <a:rPr lang="ru-RU" b="1" dirty="0" smtClean="0"/>
              <a:t> </a:t>
            </a:r>
            <a:r>
              <a:rPr lang="ru-RU" b="1" dirty="0" err="1"/>
              <a:t>підпис</a:t>
            </a:r>
            <a:r>
              <a:rPr lang="ru-RU" dirty="0"/>
              <a:t> є </a:t>
            </a:r>
            <a:r>
              <a:rPr lang="ru-RU" dirty="0" err="1"/>
              <a:t>обов’язковим</a:t>
            </a:r>
            <a:r>
              <a:rPr lang="ru-RU" dirty="0"/>
              <a:t> </a:t>
            </a:r>
            <a:r>
              <a:rPr lang="ru-RU" dirty="0" err="1"/>
              <a:t>реквізитом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документа,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ru-RU" dirty="0" err="1"/>
              <a:t>використовується</a:t>
            </a:r>
            <a:r>
              <a:rPr lang="ru-RU" dirty="0"/>
              <a:t> для </a:t>
            </a:r>
            <a:r>
              <a:rPr lang="ru-RU" dirty="0" err="1"/>
              <a:t>ідентифікації</a:t>
            </a:r>
            <a:r>
              <a:rPr lang="ru-RU" dirty="0"/>
              <a:t> автора та/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підписувача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документа </a:t>
            </a:r>
            <a:r>
              <a:rPr lang="ru-RU" dirty="0" err="1"/>
              <a:t>іншими</a:t>
            </a:r>
            <a:r>
              <a:rPr lang="ru-RU" dirty="0"/>
              <a:t> </a:t>
            </a:r>
            <a:r>
              <a:rPr lang="ru-RU" dirty="0" err="1"/>
              <a:t>суб’єктами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документообігу</a:t>
            </a:r>
            <a:r>
              <a:rPr lang="ru-RU" dirty="0"/>
              <a:t>. </a:t>
            </a:r>
            <a:r>
              <a:rPr lang="ru-RU" dirty="0" err="1"/>
              <a:t>Накладанням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</a:t>
            </a:r>
            <a:r>
              <a:rPr lang="ru-RU" dirty="0" err="1"/>
              <a:t>підпису</a:t>
            </a:r>
            <a:r>
              <a:rPr lang="ru-RU" dirty="0"/>
              <a:t> </a:t>
            </a:r>
            <a:r>
              <a:rPr lang="ru-RU" dirty="0" err="1"/>
              <a:t>завершується</a:t>
            </a:r>
            <a:r>
              <a:rPr lang="ru-RU" dirty="0"/>
              <a:t> </a:t>
            </a:r>
            <a:r>
              <a:rPr lang="ru-RU" dirty="0" err="1"/>
              <a:t>створення</a:t>
            </a:r>
            <a:r>
              <a:rPr lang="ru-RU" dirty="0"/>
              <a:t> </a:t>
            </a:r>
            <a:r>
              <a:rPr lang="ru-RU" dirty="0" err="1"/>
              <a:t>електронного</a:t>
            </a:r>
            <a:r>
              <a:rPr lang="ru-RU" dirty="0"/>
              <a:t> документа.</a:t>
            </a:r>
          </a:p>
          <a:p>
            <a:endParaRPr lang="ru-RU" dirty="0">
              <a:effectLst/>
            </a:endParaRPr>
          </a:p>
        </p:txBody>
      </p:sp>
      <p:sp>
        <p:nvSpPr>
          <p:cNvPr id="176" name="Google Shape;176;p28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>
              <a:buSzPts val="990"/>
            </a:pPr>
            <a:r>
              <a:rPr lang="uk-UA" sz="1840" dirty="0">
                <a:latin typeface="Open Sans"/>
                <a:ea typeface="Open Sans"/>
                <a:cs typeface="Open Sans"/>
              </a:rPr>
              <a:t>Інформаційні </a:t>
            </a:r>
            <a:r>
              <a:rPr lang="uk-UA" sz="1840" dirty="0" smtClean="0">
                <a:latin typeface="Open Sans"/>
                <a:ea typeface="Open Sans"/>
                <a:cs typeface="Open Sans"/>
              </a:rPr>
              <a:t>технології. ЕЦП</a:t>
            </a:r>
            <a:endParaRPr sz="184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22676669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28"/>
          <p:cNvSpPr txBox="1">
            <a:spLocks noGrp="1"/>
          </p:cNvSpPr>
          <p:nvPr>
            <p:ph type="body" idx="1"/>
          </p:nvPr>
        </p:nvSpPr>
        <p:spPr>
          <a:xfrm>
            <a:off x="568625" y="1939269"/>
            <a:ext cx="8363341" cy="491873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 fontScale="70000" lnSpcReduction="20000"/>
          </a:bodyPr>
          <a:lstStyle/>
          <a:p>
            <a:r>
              <a:rPr lang="uk-UA" dirty="0" smtClean="0"/>
              <a:t>реєстрацію </a:t>
            </a:r>
            <a:r>
              <a:rPr lang="uk-UA" dirty="0"/>
              <a:t>документів та змін до них; </a:t>
            </a:r>
          </a:p>
          <a:p>
            <a:r>
              <a:rPr lang="uk-UA" dirty="0"/>
              <a:t>пересилання користувачам для подальшої роботи зареєстрованих документів за допомогою сучасних ІТ;  </a:t>
            </a:r>
          </a:p>
          <a:p>
            <a:r>
              <a:rPr lang="uk-UA" dirty="0"/>
              <a:t>пошук у базі даних, перегляд і редагування електронних текстів документів у відповідності з правами доступу користувачів; </a:t>
            </a:r>
          </a:p>
          <a:p>
            <a:r>
              <a:rPr lang="uk-UA" dirty="0"/>
              <a:t>контроль за проходженням і виконанням документів; </a:t>
            </a:r>
          </a:p>
          <a:p>
            <a:r>
              <a:rPr lang="uk-UA" dirty="0"/>
              <a:t>оформлення документів в архів.</a:t>
            </a:r>
          </a:p>
          <a:p>
            <a:endParaRPr lang="ru-RU" dirty="0" smtClean="0">
              <a:effectLst/>
            </a:endParaRPr>
          </a:p>
          <a:p>
            <a:endParaRPr lang="ru-RU" dirty="0"/>
          </a:p>
          <a:p>
            <a:pPr marL="146050" indent="0" algn="ctr">
              <a:buNone/>
            </a:pPr>
            <a:r>
              <a:rPr lang="uk-UA" dirty="0"/>
              <a:t>Основою для уніфікації управлінських документів, котра визначає загальні принципи, на яких в Україні створюються взаємопов’язані комплекси документів, уніфікованих форм і систем, є державний стандарт УНІФІКОВАНА СИСТЕМА ОРГАНІЗАЦІЙНО-РОЗПОРЯДЧОЇ ДОКУМЕНТАЦІЇ. </a:t>
            </a:r>
            <a:r>
              <a:rPr lang="ru-RU" dirty="0" err="1"/>
              <a:t>Вимоги</a:t>
            </a:r>
            <a:r>
              <a:rPr lang="ru-RU" dirty="0"/>
              <a:t> до </a:t>
            </a:r>
            <a:r>
              <a:rPr lang="ru-RU" dirty="0" err="1"/>
              <a:t>оформлювання</a:t>
            </a:r>
            <a:r>
              <a:rPr lang="ru-RU" dirty="0"/>
              <a:t> </a:t>
            </a:r>
            <a:r>
              <a:rPr lang="ru-RU" dirty="0" err="1"/>
              <a:t>документів</a:t>
            </a:r>
            <a:r>
              <a:rPr lang="ru-RU" dirty="0"/>
              <a:t> ДСТУ 4163-20038 </a:t>
            </a:r>
            <a:endParaRPr lang="ru-RU" dirty="0">
              <a:effectLst/>
            </a:endParaRPr>
          </a:p>
        </p:txBody>
      </p:sp>
      <p:sp>
        <p:nvSpPr>
          <p:cNvPr id="176" name="Google Shape;176;p28"/>
          <p:cNvSpPr txBox="1">
            <a:spLocks noGrp="1"/>
          </p:cNvSpPr>
          <p:nvPr>
            <p:ph type="title"/>
          </p:nvPr>
        </p:nvSpPr>
        <p:spPr>
          <a:xfrm>
            <a:off x="821425" y="843167"/>
            <a:ext cx="7688700" cy="713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/>
          <a:p>
            <a:pPr lvl="0">
              <a:buSzPts val="990"/>
            </a:pPr>
            <a:r>
              <a:rPr lang="uk-UA" sz="1900" dirty="0" smtClean="0">
                <a:latin typeface="Open Sans"/>
                <a:ea typeface="Open Sans"/>
                <a:cs typeface="Open Sans"/>
              </a:rPr>
              <a:t>Електронний документообіг </a:t>
            </a:r>
            <a:r>
              <a:rPr lang="uk-UA" sz="1900" dirty="0">
                <a:latin typeface="Open Sans"/>
                <a:ea typeface="Open Sans"/>
                <a:cs typeface="Open Sans"/>
              </a:rPr>
              <a:t>передбачає</a:t>
            </a:r>
            <a:endParaRPr sz="1900" dirty="0">
              <a:latin typeface="Open Sans"/>
              <a:ea typeface="Open Sans"/>
              <a:cs typeface="Open Sans"/>
              <a:sym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00804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731</Words>
  <Application>Microsoft Office PowerPoint</Application>
  <PresentationFormat>Экран (4:3)</PresentationFormat>
  <Paragraphs>52</Paragraphs>
  <Slides>10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Тема 4   Електронний документ. Основні види роботи з документами в електронній канцелярії</vt:lpstr>
      <vt:lpstr>Інформаційні технології реалізуються у наступних видах</vt:lpstr>
      <vt:lpstr>Інформаційні технології</vt:lpstr>
      <vt:lpstr>Інформаційні технології</vt:lpstr>
      <vt:lpstr>Інформаційні технології. Метадані</vt:lpstr>
      <vt:lpstr>Інформаційні технології. Метадані</vt:lpstr>
      <vt:lpstr>Інформаційні технології. ЕЦП</vt:lpstr>
      <vt:lpstr>Інформаційні технології. ЕЦП</vt:lpstr>
      <vt:lpstr>Електронний документообіг передбачає</vt:lpstr>
      <vt:lpstr>Основні стандарти для документів та діловодства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4   Електронний документ. Основні види роботи з документами в електронній канцелярії</dc:title>
  <dc:creator>Татьяна</dc:creator>
  <cp:lastModifiedBy>Татьяна</cp:lastModifiedBy>
  <cp:revision>1</cp:revision>
  <dcterms:created xsi:type="dcterms:W3CDTF">2021-05-29T14:37:24Z</dcterms:created>
  <dcterms:modified xsi:type="dcterms:W3CDTF">2021-05-29T14:38:10Z</dcterms:modified>
</cp:coreProperties>
</file>